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02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87" r:id="rId40"/>
    <p:sldId id="296" r:id="rId41"/>
    <p:sldId id="298" r:id="rId42"/>
    <p:sldId id="299" r:id="rId43"/>
    <p:sldId id="301" r:id="rId44"/>
    <p:sldId id="300" r:id="rId4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6"/>
  </p:normalViewPr>
  <p:slideViewPr>
    <p:cSldViewPr snapToGrid="0" snapToObjects="1">
      <p:cViewPr varScale="1">
        <p:scale>
          <a:sx n="105" d="100"/>
          <a:sy n="105" d="100"/>
        </p:scale>
        <p:origin x="18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B8CF-B680-8141-9BE0-89579AE80131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F27F-29A3-0E43-83CB-1838C8A62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36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B8CF-B680-8141-9BE0-89579AE80131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F27F-29A3-0E43-83CB-1838C8A62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25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B8CF-B680-8141-9BE0-89579AE80131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F27F-29A3-0E43-83CB-1838C8A62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971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B8CF-B680-8141-9BE0-89579AE80131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F27F-29A3-0E43-83CB-1838C8A62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89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B8CF-B680-8141-9BE0-89579AE80131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F27F-29A3-0E43-83CB-1838C8A62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75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B8CF-B680-8141-9BE0-89579AE80131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F27F-29A3-0E43-83CB-1838C8A62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550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B8CF-B680-8141-9BE0-89579AE80131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F27F-29A3-0E43-83CB-1838C8A62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B8CF-B680-8141-9BE0-89579AE80131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F27F-29A3-0E43-83CB-1838C8A62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51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B8CF-B680-8141-9BE0-89579AE80131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F27F-29A3-0E43-83CB-1838C8A62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549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B8CF-B680-8141-9BE0-89579AE80131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F27F-29A3-0E43-83CB-1838C8A62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179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B8CF-B680-8141-9BE0-89579AE80131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F27F-29A3-0E43-83CB-1838C8A62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23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6B8CF-B680-8141-9BE0-89579AE80131}" type="datetimeFigureOut">
              <a:rPr lang="it-IT" smtClean="0"/>
              <a:t>19/03/21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6F27F-29A3-0E43-83CB-1838C8A62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15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15712" y="2130425"/>
            <a:ext cx="3142488" cy="207581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/>
              <a:t>5-La </a:t>
            </a:r>
            <a:r>
              <a:rPr lang="it-IT" dirty="0" err="1"/>
              <a:t>critique</a:t>
            </a:r>
            <a:r>
              <a:rPr lang="it-IT" dirty="0"/>
              <a:t> </a:t>
            </a:r>
            <a:r>
              <a:rPr lang="it-IT" dirty="0" err="1"/>
              <a:t>thématique</a:t>
            </a:r>
            <a:endParaRPr lang="it-IT" dirty="0"/>
          </a:p>
        </p:txBody>
      </p:sp>
      <p:pic>
        <p:nvPicPr>
          <p:cNvPr id="4" name="Immagine 3" descr="Immagine che contiene interni, altare&#10;&#10;Descrizione generata automaticamente">
            <a:extLst>
              <a:ext uri="{FF2B5EF4-FFF2-40B4-BE49-F238E27FC236}">
                <a16:creationId xmlns:a16="http://schemas.microsoft.com/office/drawing/2014/main" id="{FDB129A1-681B-D74F-871C-A22CD9D05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286899"/>
            <a:ext cx="4843018" cy="604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41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err="1"/>
              <a:t>Définir</a:t>
            </a:r>
            <a:r>
              <a:rPr lang="it-IT" dirty="0"/>
              <a:t> le </a:t>
            </a:r>
            <a:r>
              <a:rPr lang="it-IT" dirty="0" err="1"/>
              <a:t>thème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28029"/>
          </a:xfrm>
        </p:spPr>
        <p:txBody>
          <a:bodyPr>
            <a:normAutofit fontScale="92500"/>
          </a:bodyPr>
          <a:lstStyle/>
          <a:p>
            <a:r>
              <a:rPr lang="it-IT" dirty="0" err="1"/>
              <a:t>Identifier</a:t>
            </a:r>
            <a:r>
              <a:rPr lang="it-IT" dirty="0"/>
              <a:t> le </a:t>
            </a:r>
            <a:r>
              <a:rPr lang="it-IT" dirty="0" err="1"/>
              <a:t>thème</a:t>
            </a:r>
            <a:r>
              <a:rPr lang="it-IT" dirty="0"/>
              <a:t> et le </a:t>
            </a:r>
            <a:r>
              <a:rPr lang="it-IT" dirty="0" err="1"/>
              <a:t>définir</a:t>
            </a:r>
            <a:r>
              <a:rPr lang="it-IT" dirty="0"/>
              <a:t> par </a:t>
            </a:r>
            <a:r>
              <a:rPr lang="it-IT" dirty="0" err="1"/>
              <a:t>rapport</a:t>
            </a:r>
            <a:r>
              <a:rPr lang="it-IT" dirty="0"/>
              <a:t> </a:t>
            </a:r>
            <a:r>
              <a:rPr lang="it-IT" dirty="0" err="1"/>
              <a:t>aux</a:t>
            </a:r>
            <a:r>
              <a:rPr lang="it-IT" dirty="0"/>
              <a:t> </a:t>
            </a:r>
            <a:r>
              <a:rPr lang="it-IT" dirty="0" err="1"/>
              <a:t>catégories</a:t>
            </a:r>
            <a:r>
              <a:rPr lang="it-IT" dirty="0"/>
              <a:t> </a:t>
            </a:r>
            <a:r>
              <a:rPr lang="it-IT" dirty="0" err="1"/>
              <a:t>semblables</a:t>
            </a:r>
            <a:r>
              <a:rPr lang="it-IT" dirty="0"/>
              <a:t> </a:t>
            </a:r>
            <a:r>
              <a:rPr lang="it-IT" dirty="0" err="1"/>
              <a:t>ou</a:t>
            </a:r>
            <a:r>
              <a:rPr lang="it-IT" dirty="0"/>
              <a:t> </a:t>
            </a:r>
            <a:r>
              <a:rPr lang="it-IT" dirty="0" err="1"/>
              <a:t>adjacentes</a:t>
            </a:r>
            <a:r>
              <a:rPr lang="it-IT" dirty="0"/>
              <a:t> : </a:t>
            </a:r>
          </a:p>
          <a:p>
            <a:r>
              <a:rPr lang="it-IT" dirty="0"/>
              <a:t>MOTIF / TOPOS / HISTOIRE / INTRIGUE / PERSONNAGE </a:t>
            </a:r>
          </a:p>
          <a:p>
            <a:r>
              <a:rPr lang="it-IT" dirty="0"/>
              <a:t>Par ex. l'</a:t>
            </a:r>
            <a:r>
              <a:rPr lang="it-IT" i="1" dirty="0" err="1"/>
              <a:t>Énéide</a:t>
            </a:r>
            <a:r>
              <a:rPr lang="it-IT" i="1" dirty="0"/>
              <a:t> </a:t>
            </a:r>
            <a:r>
              <a:rPr lang="it-IT" dirty="0"/>
              <a:t>de </a:t>
            </a:r>
            <a:r>
              <a:rPr lang="it-IT" dirty="0" err="1"/>
              <a:t>Virgile</a:t>
            </a:r>
            <a:r>
              <a:rPr lang="it-IT" dirty="0"/>
              <a:t> :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morts</a:t>
            </a:r>
            <a:r>
              <a:rPr lang="it-IT" dirty="0"/>
              <a:t> </a:t>
            </a:r>
            <a:r>
              <a:rPr lang="it-IT" dirty="0" err="1"/>
              <a:t>au</a:t>
            </a:r>
            <a:r>
              <a:rPr lang="it-IT" dirty="0"/>
              <a:t> </a:t>
            </a:r>
            <a:r>
              <a:rPr lang="it-IT" dirty="0" err="1"/>
              <a:t>combat</a:t>
            </a:r>
            <a:r>
              <a:rPr lang="it-IT" dirty="0"/>
              <a:t>, la </a:t>
            </a:r>
            <a:r>
              <a:rPr lang="it-IT" dirty="0" err="1"/>
              <a:t>descente</a:t>
            </a:r>
            <a:r>
              <a:rPr lang="it-IT" dirty="0"/>
              <a:t> </a:t>
            </a:r>
            <a:r>
              <a:rPr lang="it-IT" dirty="0" err="1"/>
              <a:t>aux</a:t>
            </a:r>
            <a:r>
              <a:rPr lang="it-IT" dirty="0"/>
              <a:t> </a:t>
            </a:r>
            <a:r>
              <a:rPr lang="it-IT" dirty="0" err="1"/>
              <a:t>enfers</a:t>
            </a:r>
            <a:r>
              <a:rPr lang="it-IT" dirty="0"/>
              <a:t>. </a:t>
            </a:r>
            <a:r>
              <a:rPr lang="it-IT" dirty="0" err="1"/>
              <a:t>Appartient-ils</a:t>
            </a:r>
            <a:r>
              <a:rPr lang="it-IT" dirty="0"/>
              <a:t> </a:t>
            </a:r>
            <a:r>
              <a:rPr lang="it-IT" dirty="0" err="1"/>
              <a:t>au</a:t>
            </a:r>
            <a:r>
              <a:rPr lang="it-IT" dirty="0"/>
              <a:t> </a:t>
            </a:r>
            <a:r>
              <a:rPr lang="it-IT" dirty="0" err="1"/>
              <a:t>thème</a:t>
            </a:r>
            <a:r>
              <a:rPr lang="it-IT" dirty="0"/>
              <a:t> </a:t>
            </a:r>
            <a:r>
              <a:rPr lang="it-IT" dirty="0" err="1"/>
              <a:t>ou</a:t>
            </a:r>
            <a:r>
              <a:rPr lang="it-IT" dirty="0"/>
              <a:t> à l'</a:t>
            </a:r>
            <a:r>
              <a:rPr lang="it-IT" dirty="0" err="1"/>
              <a:t>intrigue</a:t>
            </a:r>
            <a:r>
              <a:rPr lang="it-IT" dirty="0"/>
              <a:t> </a:t>
            </a:r>
            <a:r>
              <a:rPr lang="it-IT" dirty="0" err="1"/>
              <a:t>ou</a:t>
            </a:r>
            <a:r>
              <a:rPr lang="it-IT" dirty="0"/>
              <a:t> s'</a:t>
            </a:r>
            <a:r>
              <a:rPr lang="it-IT" dirty="0" err="1"/>
              <a:t>agit</a:t>
            </a:r>
            <a:r>
              <a:rPr lang="it-IT" dirty="0"/>
              <a:t>-il </a:t>
            </a:r>
            <a:r>
              <a:rPr lang="it-IT" dirty="0" err="1"/>
              <a:t>simplement</a:t>
            </a:r>
            <a:r>
              <a:rPr lang="it-IT" dirty="0"/>
              <a:t> d'un topos ? </a:t>
            </a:r>
          </a:p>
          <a:p>
            <a:r>
              <a:rPr lang="it-IT" dirty="0"/>
              <a:t>Par ex. le </a:t>
            </a:r>
            <a:r>
              <a:rPr lang="it-IT" dirty="0" err="1"/>
              <a:t>personnage</a:t>
            </a:r>
            <a:r>
              <a:rPr lang="it-IT" dirty="0"/>
              <a:t> de l'</a:t>
            </a:r>
            <a:r>
              <a:rPr lang="it-IT" dirty="0" err="1"/>
              <a:t>étranger</a:t>
            </a:r>
            <a:r>
              <a:rPr lang="it-IT" dirty="0"/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9697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98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dirty="0" err="1"/>
              <a:t>Définition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"</a:t>
            </a:r>
            <a:r>
              <a:rPr lang="it-IT" dirty="0" err="1"/>
              <a:t>thème</a:t>
            </a:r>
            <a:r>
              <a:rPr lang="it-IT" dirty="0"/>
              <a:t>" </a:t>
            </a:r>
            <a:r>
              <a:rPr lang="it-IT" dirty="0" err="1"/>
              <a:t>dans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dictionnaires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14988"/>
            <a:ext cx="8229600" cy="5454036"/>
          </a:xfrm>
        </p:spPr>
        <p:txBody>
          <a:bodyPr>
            <a:noAutofit/>
          </a:bodyPr>
          <a:lstStyle/>
          <a:p>
            <a:r>
              <a:rPr lang="it-IT" sz="2000" dirty="0"/>
              <a:t>1) le </a:t>
            </a:r>
            <a:r>
              <a:rPr lang="it-IT" sz="2000" dirty="0" err="1"/>
              <a:t>thème</a:t>
            </a:r>
            <a:r>
              <a:rPr lang="it-IT" sz="2000" dirty="0"/>
              <a:t> est, d'une part, l'</a:t>
            </a:r>
            <a:r>
              <a:rPr lang="it-IT" sz="2000" dirty="0" err="1"/>
              <a:t>argument</a:t>
            </a:r>
            <a:r>
              <a:rPr lang="it-IT" sz="2000" dirty="0"/>
              <a:t>, le </a:t>
            </a:r>
            <a:r>
              <a:rPr lang="it-IT" sz="2000" dirty="0" err="1"/>
              <a:t>sujet</a:t>
            </a:r>
            <a:r>
              <a:rPr lang="it-IT" sz="2000" dirty="0"/>
              <a:t> d'un texte, d'</a:t>
            </a:r>
            <a:r>
              <a:rPr lang="it-IT" sz="2000" dirty="0" err="1"/>
              <a:t>autre</a:t>
            </a:r>
            <a:r>
              <a:rPr lang="it-IT" sz="2000" dirty="0"/>
              <a:t> part, il est </a:t>
            </a:r>
            <a:r>
              <a:rPr lang="it-IT" sz="2000" dirty="0" err="1"/>
              <a:t>défini</a:t>
            </a:r>
            <a:r>
              <a:rPr lang="it-IT" sz="2000" dirty="0"/>
              <a:t> </a:t>
            </a:r>
            <a:r>
              <a:rPr lang="it-IT" sz="2000" dirty="0" err="1"/>
              <a:t>comme</a:t>
            </a:r>
            <a:r>
              <a:rPr lang="it-IT" sz="2000" dirty="0"/>
              <a:t> le </a:t>
            </a:r>
            <a:r>
              <a:rPr lang="it-IT" sz="2000" dirty="0" err="1"/>
              <a:t>motif</a:t>
            </a:r>
            <a:r>
              <a:rPr lang="it-IT" sz="2000" dirty="0"/>
              <a:t> </a:t>
            </a:r>
            <a:r>
              <a:rPr lang="it-IT" sz="2000" dirty="0" err="1"/>
              <a:t>sous-jacent</a:t>
            </a:r>
            <a:r>
              <a:rPr lang="it-IT" sz="2000" dirty="0"/>
              <a:t> et </a:t>
            </a:r>
            <a:r>
              <a:rPr lang="it-IT" sz="2000" dirty="0" err="1"/>
              <a:t>central</a:t>
            </a:r>
            <a:r>
              <a:rPr lang="it-IT" sz="2000" dirty="0"/>
              <a:t> d'une </a:t>
            </a:r>
            <a:r>
              <a:rPr lang="it-IT" sz="2000" dirty="0" err="1"/>
              <a:t>œuvre</a:t>
            </a:r>
            <a:endParaRPr lang="it-IT" sz="2000" dirty="0"/>
          </a:p>
          <a:p>
            <a:r>
              <a:rPr lang="it-IT" sz="2000" dirty="0"/>
              <a:t>2) l'</a:t>
            </a:r>
            <a:r>
              <a:rPr lang="it-IT" sz="2000" dirty="0" err="1"/>
              <a:t>idée</a:t>
            </a:r>
            <a:r>
              <a:rPr lang="it-IT" sz="2000" dirty="0"/>
              <a:t> de </a:t>
            </a:r>
            <a:r>
              <a:rPr lang="it-IT" sz="2000" dirty="0" err="1"/>
              <a:t>récurrence</a:t>
            </a:r>
            <a:r>
              <a:rPr lang="it-IT" sz="2000" dirty="0"/>
              <a:t>, de </a:t>
            </a:r>
            <a:r>
              <a:rPr lang="it-IT" sz="2000" dirty="0" err="1"/>
              <a:t>répétition</a:t>
            </a:r>
            <a:r>
              <a:rPr lang="it-IT" sz="2000" dirty="0"/>
              <a:t> est implicite </a:t>
            </a:r>
            <a:r>
              <a:rPr lang="it-IT" sz="2000" dirty="0" err="1"/>
              <a:t>dans</a:t>
            </a:r>
            <a:r>
              <a:rPr lang="it-IT" sz="2000" dirty="0"/>
              <a:t> le </a:t>
            </a:r>
            <a:r>
              <a:rPr lang="it-IT" sz="2000" dirty="0" err="1"/>
              <a:t>thème</a:t>
            </a:r>
            <a:r>
              <a:rPr lang="it-IT" sz="2000" dirty="0"/>
              <a:t> : un </a:t>
            </a:r>
            <a:r>
              <a:rPr lang="it-IT" sz="2000" dirty="0" err="1"/>
              <a:t>élément</a:t>
            </a:r>
            <a:r>
              <a:rPr lang="it-IT" sz="2000" dirty="0"/>
              <a:t> qui se </a:t>
            </a:r>
            <a:r>
              <a:rPr lang="it-IT" sz="2000" dirty="0" err="1"/>
              <a:t>répète</a:t>
            </a:r>
            <a:r>
              <a:rPr lang="it-IT" sz="2000" dirty="0"/>
              <a:t> et en </a:t>
            </a:r>
            <a:r>
              <a:rPr lang="it-IT" sz="2000" dirty="0" err="1"/>
              <a:t>même</a:t>
            </a:r>
            <a:r>
              <a:rPr lang="it-IT" sz="2000" dirty="0"/>
              <a:t> </a:t>
            </a:r>
            <a:r>
              <a:rPr lang="it-IT" sz="2000" dirty="0" err="1"/>
              <a:t>temps</a:t>
            </a:r>
            <a:r>
              <a:rPr lang="it-IT" sz="2000" dirty="0"/>
              <a:t> </a:t>
            </a:r>
            <a:r>
              <a:rPr lang="it-IT" sz="2000" dirty="0" err="1"/>
              <a:t>subit</a:t>
            </a:r>
            <a:r>
              <a:rPr lang="it-IT" sz="2000" dirty="0"/>
              <a:t> une </a:t>
            </a:r>
            <a:r>
              <a:rPr lang="it-IT" sz="2000" dirty="0" err="1"/>
              <a:t>modification</a:t>
            </a:r>
            <a:endParaRPr lang="it-IT" sz="2000" dirty="0"/>
          </a:p>
          <a:p>
            <a:r>
              <a:rPr lang="it-IT" sz="2000" dirty="0"/>
              <a:t>3) </a:t>
            </a:r>
            <a:r>
              <a:rPr lang="it-IT" sz="2000" dirty="0" err="1"/>
              <a:t>cette</a:t>
            </a:r>
            <a:r>
              <a:rPr lang="it-IT" sz="2000" dirty="0"/>
              <a:t> </a:t>
            </a:r>
            <a:r>
              <a:rPr lang="it-IT" sz="2000" dirty="0" err="1"/>
              <a:t>récurrence</a:t>
            </a:r>
            <a:r>
              <a:rPr lang="it-IT" sz="2000" dirty="0"/>
              <a:t> </a:t>
            </a:r>
            <a:r>
              <a:rPr lang="it-IT" sz="2000" dirty="0" err="1"/>
              <a:t>peut</a:t>
            </a:r>
            <a:r>
              <a:rPr lang="it-IT" sz="2000" dirty="0"/>
              <a:t> </a:t>
            </a:r>
            <a:r>
              <a:rPr lang="it-IT" sz="2000" dirty="0" err="1"/>
              <a:t>être</a:t>
            </a:r>
            <a:r>
              <a:rPr lang="it-IT" sz="2000" dirty="0"/>
              <a:t> </a:t>
            </a:r>
            <a:r>
              <a:rPr lang="it-IT" sz="2000" dirty="0" err="1"/>
              <a:t>observée</a:t>
            </a:r>
            <a:r>
              <a:rPr lang="it-IT" sz="2000" dirty="0"/>
              <a:t> à </a:t>
            </a:r>
            <a:r>
              <a:rPr lang="it-IT" sz="2000" dirty="0" err="1"/>
              <a:t>différents</a:t>
            </a:r>
            <a:r>
              <a:rPr lang="it-IT" sz="2000" dirty="0"/>
              <a:t> </a:t>
            </a:r>
            <a:r>
              <a:rPr lang="it-IT" sz="2000" dirty="0" err="1"/>
              <a:t>niveaux</a:t>
            </a:r>
            <a:r>
              <a:rPr lang="it-IT" sz="2000" dirty="0"/>
              <a:t> : </a:t>
            </a:r>
            <a:r>
              <a:rPr lang="it-IT" sz="2000" dirty="0" err="1"/>
              <a:t>dans</a:t>
            </a:r>
            <a:r>
              <a:rPr lang="it-IT" sz="2000" dirty="0"/>
              <a:t> un texte </a:t>
            </a:r>
            <a:r>
              <a:rPr lang="it-IT" sz="2000" dirty="0" err="1"/>
              <a:t>unique</a:t>
            </a:r>
            <a:r>
              <a:rPr lang="it-IT" sz="2000" dirty="0"/>
              <a:t>, </a:t>
            </a:r>
            <a:r>
              <a:rPr lang="it-IT" sz="2000" dirty="0" err="1"/>
              <a:t>dans</a:t>
            </a:r>
            <a:r>
              <a:rPr lang="it-IT" sz="2000" dirty="0"/>
              <a:t> l'</a:t>
            </a:r>
            <a:r>
              <a:rPr lang="it-IT" sz="2000" dirty="0" err="1"/>
              <a:t>œuvre</a:t>
            </a:r>
            <a:r>
              <a:rPr lang="it-IT" sz="2000" dirty="0"/>
              <a:t> d'un </a:t>
            </a:r>
            <a:r>
              <a:rPr lang="it-IT" sz="2000" dirty="0" err="1"/>
              <a:t>auteur</a:t>
            </a:r>
            <a:r>
              <a:rPr lang="it-IT" sz="2000" dirty="0"/>
              <a:t>, </a:t>
            </a:r>
            <a:r>
              <a:rPr lang="it-IT" sz="2000" dirty="0" err="1"/>
              <a:t>dans</a:t>
            </a:r>
            <a:r>
              <a:rPr lang="it-IT" sz="2000" dirty="0"/>
              <a:t> l'ensemble de </a:t>
            </a:r>
            <a:r>
              <a:rPr lang="it-IT" sz="2000" dirty="0" err="1"/>
              <a:t>ses</a:t>
            </a:r>
            <a:r>
              <a:rPr lang="it-IT" sz="2000" dirty="0"/>
              <a:t> </a:t>
            </a:r>
            <a:r>
              <a:rPr lang="it-IT" sz="2000" dirty="0" err="1"/>
              <a:t>œuvres</a:t>
            </a:r>
            <a:r>
              <a:rPr lang="it-IT" sz="2000" dirty="0"/>
              <a:t>, à une époque, </a:t>
            </a:r>
            <a:r>
              <a:rPr lang="it-IT" sz="2000" dirty="0" err="1"/>
              <a:t>dans</a:t>
            </a:r>
            <a:r>
              <a:rPr lang="it-IT" sz="2000" dirty="0"/>
              <a:t> un </a:t>
            </a:r>
            <a:r>
              <a:rPr lang="it-IT" sz="2000" dirty="0" err="1"/>
              <a:t>mouvement</a:t>
            </a:r>
            <a:r>
              <a:rPr lang="it-IT" sz="2000" dirty="0"/>
              <a:t> </a:t>
            </a:r>
            <a:r>
              <a:rPr lang="it-IT" sz="2000" dirty="0" err="1"/>
              <a:t>culturel</a:t>
            </a:r>
            <a:r>
              <a:rPr lang="it-IT" sz="2000" dirty="0"/>
              <a:t>, </a:t>
            </a:r>
            <a:r>
              <a:rPr lang="it-IT" sz="2000" dirty="0" err="1"/>
              <a:t>dans</a:t>
            </a:r>
            <a:r>
              <a:rPr lang="it-IT" sz="2000" dirty="0"/>
              <a:t> un </a:t>
            </a:r>
            <a:r>
              <a:rPr lang="it-IT" sz="2000" dirty="0" err="1"/>
              <a:t>genre</a:t>
            </a:r>
            <a:r>
              <a:rPr lang="it-IT" sz="2000" dirty="0"/>
              <a:t> </a:t>
            </a:r>
            <a:r>
              <a:rPr lang="it-IT" sz="2000" dirty="0" err="1"/>
              <a:t>littéraire</a:t>
            </a:r>
            <a:r>
              <a:rPr lang="it-IT" sz="2000" dirty="0"/>
              <a:t>, etc. (le </a:t>
            </a:r>
            <a:r>
              <a:rPr lang="it-IT" sz="2000" dirty="0" err="1"/>
              <a:t>thème</a:t>
            </a:r>
            <a:r>
              <a:rPr lang="it-IT" sz="2000" dirty="0"/>
              <a:t> se </a:t>
            </a:r>
            <a:r>
              <a:rPr lang="it-IT" sz="2000" dirty="0" err="1"/>
              <a:t>situe</a:t>
            </a:r>
            <a:r>
              <a:rPr lang="it-IT" sz="2000" dirty="0"/>
              <a:t> </a:t>
            </a:r>
            <a:r>
              <a:rPr lang="it-IT" sz="2000" dirty="0" err="1"/>
              <a:t>donc</a:t>
            </a:r>
            <a:r>
              <a:rPr lang="it-IT" sz="2000" dirty="0"/>
              <a:t> </a:t>
            </a:r>
            <a:r>
              <a:rPr lang="it-IT" sz="2000" dirty="0" err="1"/>
              <a:t>entre</a:t>
            </a:r>
            <a:r>
              <a:rPr lang="it-IT" sz="2000" dirty="0"/>
              <a:t> l'</a:t>
            </a:r>
            <a:r>
              <a:rPr lang="it-IT" sz="2000" dirty="0" err="1"/>
              <a:t>individu</a:t>
            </a:r>
            <a:r>
              <a:rPr lang="it-IT" sz="2000" dirty="0"/>
              <a:t> et le </a:t>
            </a:r>
            <a:r>
              <a:rPr lang="it-IT" sz="2000" dirty="0" err="1"/>
              <a:t>collectif</a:t>
            </a:r>
            <a:r>
              <a:rPr lang="it-IT" sz="2000" dirty="0"/>
              <a:t>) </a:t>
            </a:r>
          </a:p>
          <a:p>
            <a:r>
              <a:rPr lang="it-IT" sz="2000" dirty="0"/>
              <a:t>4) le </a:t>
            </a:r>
            <a:r>
              <a:rPr lang="it-IT" sz="2000" dirty="0" err="1"/>
              <a:t>thème</a:t>
            </a:r>
            <a:r>
              <a:rPr lang="it-IT" sz="2000" dirty="0"/>
              <a:t> </a:t>
            </a:r>
            <a:r>
              <a:rPr lang="it-IT" sz="2000" dirty="0" err="1"/>
              <a:t>peut</a:t>
            </a:r>
            <a:r>
              <a:rPr lang="it-IT" sz="2000" dirty="0"/>
              <a:t> </a:t>
            </a:r>
            <a:r>
              <a:rPr lang="it-IT" sz="2000" dirty="0" err="1"/>
              <a:t>être</a:t>
            </a:r>
            <a:r>
              <a:rPr lang="it-IT" sz="2000" dirty="0"/>
              <a:t> </a:t>
            </a:r>
            <a:r>
              <a:rPr lang="it-IT" sz="2000" dirty="0" err="1"/>
              <a:t>décomposé</a:t>
            </a:r>
            <a:r>
              <a:rPr lang="it-IT" sz="2000" dirty="0"/>
              <a:t> en </a:t>
            </a:r>
            <a:r>
              <a:rPr lang="it-IT" sz="2000" dirty="0" err="1"/>
              <a:t>plusieurs</a:t>
            </a:r>
            <a:r>
              <a:rPr lang="it-IT" sz="2000" dirty="0"/>
              <a:t> </a:t>
            </a:r>
            <a:r>
              <a:rPr lang="it-IT" sz="2000" dirty="0" err="1"/>
              <a:t>petits</a:t>
            </a:r>
            <a:r>
              <a:rPr lang="it-IT" sz="2000" dirty="0"/>
              <a:t> </a:t>
            </a:r>
            <a:r>
              <a:rPr lang="it-IT" sz="2000" dirty="0" err="1"/>
              <a:t>éléments</a:t>
            </a:r>
            <a:r>
              <a:rPr lang="it-IT" sz="2000" dirty="0"/>
              <a:t>. Si </a:t>
            </a:r>
            <a:r>
              <a:rPr lang="it-IT" sz="2000" dirty="0" err="1"/>
              <a:t>nous</a:t>
            </a:r>
            <a:r>
              <a:rPr lang="it-IT" sz="2000" dirty="0"/>
              <a:t> </a:t>
            </a:r>
            <a:r>
              <a:rPr lang="it-IT" sz="2000" dirty="0" err="1"/>
              <a:t>prenons</a:t>
            </a:r>
            <a:r>
              <a:rPr lang="it-IT" sz="2000" dirty="0"/>
              <a:t> la </a:t>
            </a:r>
            <a:r>
              <a:rPr lang="it-IT" sz="2000" dirty="0" err="1"/>
              <a:t>définition</a:t>
            </a:r>
            <a:r>
              <a:rPr lang="it-IT" sz="2000" dirty="0"/>
              <a:t> </a:t>
            </a:r>
            <a:r>
              <a:rPr lang="it-IT" sz="2000" dirty="0" err="1"/>
              <a:t>du</a:t>
            </a:r>
            <a:r>
              <a:rPr lang="it-IT" sz="2000" dirty="0"/>
              <a:t> </a:t>
            </a:r>
            <a:r>
              <a:rPr lang="it-IT" sz="2000" dirty="0" err="1"/>
              <a:t>thème</a:t>
            </a:r>
            <a:r>
              <a:rPr lang="it-IT" sz="2000" dirty="0"/>
              <a:t> musical </a:t>
            </a:r>
            <a:r>
              <a:rPr lang="it-IT" sz="2000" dirty="0" err="1"/>
              <a:t>dans</a:t>
            </a:r>
            <a:r>
              <a:rPr lang="it-IT" sz="2000" dirty="0"/>
              <a:t> n'</a:t>
            </a:r>
            <a:r>
              <a:rPr lang="it-IT" sz="2000" dirty="0" err="1"/>
              <a:t>importe</a:t>
            </a:r>
            <a:r>
              <a:rPr lang="it-IT" sz="2000" dirty="0"/>
              <a:t> quel </a:t>
            </a:r>
            <a:r>
              <a:rPr lang="it-IT" sz="2000" dirty="0" err="1"/>
              <a:t>dictionnaire</a:t>
            </a:r>
            <a:r>
              <a:rPr lang="it-IT" sz="2000" dirty="0"/>
              <a:t>, </a:t>
            </a:r>
            <a:r>
              <a:rPr lang="it-IT" sz="2000" dirty="0" err="1"/>
              <a:t>nous</a:t>
            </a:r>
            <a:r>
              <a:rPr lang="it-IT" sz="2000" dirty="0"/>
              <a:t> </a:t>
            </a:r>
            <a:r>
              <a:rPr lang="it-IT" sz="2000" dirty="0" err="1"/>
              <a:t>pouvons</a:t>
            </a:r>
            <a:r>
              <a:rPr lang="it-IT" sz="2000" dirty="0"/>
              <a:t> lire </a:t>
            </a:r>
            <a:r>
              <a:rPr lang="it-IT" sz="2000" dirty="0" err="1"/>
              <a:t>que</a:t>
            </a:r>
            <a:r>
              <a:rPr lang="it-IT" sz="2000" dirty="0"/>
              <a:t> "le </a:t>
            </a:r>
            <a:r>
              <a:rPr lang="it-IT" sz="2000" dirty="0" err="1"/>
              <a:t>thème</a:t>
            </a:r>
            <a:r>
              <a:rPr lang="it-IT" sz="2000" dirty="0"/>
              <a:t> est l'</a:t>
            </a:r>
            <a:r>
              <a:rPr lang="it-IT" sz="2000" dirty="0" err="1"/>
              <a:t>idée</a:t>
            </a:r>
            <a:r>
              <a:rPr lang="it-IT" sz="2000" dirty="0"/>
              <a:t> musicale fondamentale, </a:t>
            </a:r>
            <a:r>
              <a:rPr lang="it-IT" sz="2000" dirty="0" err="1"/>
              <a:t>caractérisée</a:t>
            </a:r>
            <a:r>
              <a:rPr lang="it-IT" sz="2000" dirty="0"/>
              <a:t> par </a:t>
            </a:r>
            <a:r>
              <a:rPr lang="it-IT" sz="2000" dirty="0" err="1"/>
              <a:t>des</a:t>
            </a:r>
            <a:r>
              <a:rPr lang="it-IT" sz="2000" dirty="0"/>
              <a:t> </a:t>
            </a:r>
            <a:r>
              <a:rPr lang="it-IT" sz="2000" dirty="0" err="1"/>
              <a:t>éléments</a:t>
            </a:r>
            <a:r>
              <a:rPr lang="it-IT" sz="2000" dirty="0"/>
              <a:t> </a:t>
            </a:r>
            <a:r>
              <a:rPr lang="it-IT" sz="2000" dirty="0" err="1"/>
              <a:t>mélodiques</a:t>
            </a:r>
            <a:r>
              <a:rPr lang="it-IT" sz="2000" dirty="0"/>
              <a:t>, </a:t>
            </a:r>
            <a:r>
              <a:rPr lang="it-IT" sz="2000" dirty="0" err="1"/>
              <a:t>rythmiques</a:t>
            </a:r>
            <a:r>
              <a:rPr lang="it-IT" sz="2000" dirty="0"/>
              <a:t> et </a:t>
            </a:r>
            <a:r>
              <a:rPr lang="it-IT" sz="2000" dirty="0" err="1"/>
              <a:t>harmoniques</a:t>
            </a:r>
            <a:r>
              <a:rPr lang="it-IT" sz="2000" dirty="0"/>
              <a:t> </a:t>
            </a:r>
            <a:r>
              <a:rPr lang="it-IT" sz="2000" dirty="0" err="1"/>
              <a:t>susceptibles</a:t>
            </a:r>
            <a:r>
              <a:rPr lang="it-IT" sz="2000" dirty="0"/>
              <a:t> de </a:t>
            </a:r>
            <a:r>
              <a:rPr lang="it-IT" sz="2000" dirty="0" err="1"/>
              <a:t>développement</a:t>
            </a:r>
            <a:r>
              <a:rPr lang="it-IT" sz="2000" dirty="0"/>
              <a:t>, d'</a:t>
            </a:r>
            <a:r>
              <a:rPr lang="it-IT" sz="2000" dirty="0" err="1"/>
              <a:t>élaboration</a:t>
            </a:r>
            <a:r>
              <a:rPr lang="it-IT" sz="2000" dirty="0"/>
              <a:t> et de </a:t>
            </a:r>
            <a:r>
              <a:rPr lang="it-IT" sz="2000" dirty="0" err="1"/>
              <a:t>variation</a:t>
            </a:r>
            <a:r>
              <a:rPr lang="it-IT" sz="2000" dirty="0"/>
              <a:t>" ; le </a:t>
            </a:r>
            <a:r>
              <a:rPr lang="it-IT" sz="2000" dirty="0" err="1"/>
              <a:t>thème</a:t>
            </a:r>
            <a:r>
              <a:rPr lang="it-IT" sz="2000" dirty="0"/>
              <a:t> est </a:t>
            </a:r>
            <a:r>
              <a:rPr lang="it-IT" sz="2000" dirty="0" err="1"/>
              <a:t>quelque</a:t>
            </a:r>
            <a:r>
              <a:rPr lang="it-IT" sz="2000" dirty="0"/>
              <a:t> </a:t>
            </a:r>
            <a:r>
              <a:rPr lang="it-IT" sz="2000" dirty="0" err="1"/>
              <a:t>chose</a:t>
            </a:r>
            <a:r>
              <a:rPr lang="it-IT" sz="2000" dirty="0"/>
              <a:t> de plus large et de plus </a:t>
            </a:r>
            <a:r>
              <a:rPr lang="it-IT" sz="2000" dirty="0" err="1"/>
              <a:t>complexe</a:t>
            </a:r>
            <a:r>
              <a:rPr lang="it-IT" sz="2000" dirty="0"/>
              <a:t> </a:t>
            </a:r>
            <a:r>
              <a:rPr lang="it-IT" sz="2000" dirty="0" err="1"/>
              <a:t>que</a:t>
            </a:r>
            <a:r>
              <a:rPr lang="it-IT" sz="2000" dirty="0"/>
              <a:t> le </a:t>
            </a:r>
            <a:r>
              <a:rPr lang="it-IT" sz="2000" dirty="0" err="1"/>
              <a:t>motif</a:t>
            </a:r>
            <a:r>
              <a:rPr lang="it-IT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0529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94440"/>
            <a:ext cx="8229600" cy="5531724"/>
          </a:xfrm>
        </p:spPr>
        <p:txBody>
          <a:bodyPr>
            <a:normAutofit/>
          </a:bodyPr>
          <a:lstStyle/>
          <a:p>
            <a:r>
              <a:rPr lang="it-IT" dirty="0" err="1"/>
              <a:t>Dictionnaires</a:t>
            </a:r>
            <a:r>
              <a:rPr lang="it-IT" dirty="0"/>
              <a:t>: </a:t>
            </a:r>
            <a:r>
              <a:rPr lang="it-IT" dirty="0" err="1"/>
              <a:t>utiles</a:t>
            </a:r>
            <a:r>
              <a:rPr lang="it-IT" dirty="0"/>
              <a:t> </a:t>
            </a:r>
            <a:r>
              <a:rPr lang="it-IT" dirty="0" err="1"/>
              <a:t>comme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de </a:t>
            </a:r>
            <a:r>
              <a:rPr lang="it-IT" dirty="0" err="1"/>
              <a:t>départ</a:t>
            </a:r>
            <a:r>
              <a:rPr lang="it-IT" dirty="0"/>
              <a:t>, mais </a:t>
            </a:r>
            <a:r>
              <a:rPr lang="it-IT" dirty="0" err="1"/>
              <a:t>nous</a:t>
            </a:r>
            <a:r>
              <a:rPr lang="it-IT" dirty="0"/>
              <a:t> </a:t>
            </a:r>
            <a:r>
              <a:rPr lang="it-IT" dirty="0" err="1"/>
              <a:t>avons</a:t>
            </a:r>
            <a:r>
              <a:rPr lang="it-IT" dirty="0"/>
              <a:t> </a:t>
            </a:r>
            <a:r>
              <a:rPr lang="it-IT" dirty="0" err="1"/>
              <a:t>besoin</a:t>
            </a:r>
            <a:r>
              <a:rPr lang="it-IT" dirty="0"/>
              <a:t> de plus de </a:t>
            </a:r>
            <a:r>
              <a:rPr lang="it-IT" dirty="0" err="1"/>
              <a:t>précision</a:t>
            </a:r>
            <a:endParaRPr lang="it-IT" dirty="0"/>
          </a:p>
          <a:p>
            <a:r>
              <a:rPr lang="it-IT" u="sng" dirty="0"/>
              <a:t>Guide : Daniele Giglioli, </a:t>
            </a:r>
            <a:r>
              <a:rPr lang="it-IT" i="1" u="sng" dirty="0"/>
              <a:t>Tema</a:t>
            </a:r>
            <a:r>
              <a:rPr lang="it-IT" u="sng" dirty="0"/>
              <a:t>, La Nuova Italia, 2001.  </a:t>
            </a:r>
          </a:p>
          <a:p>
            <a:r>
              <a:rPr lang="it-IT" dirty="0"/>
              <a:t>Une première </a:t>
            </a:r>
            <a:r>
              <a:rPr lang="it-IT" dirty="0" err="1"/>
              <a:t>proposition</a:t>
            </a:r>
            <a:r>
              <a:rPr lang="it-IT" dirty="0"/>
              <a:t> de </a:t>
            </a:r>
            <a:r>
              <a:rPr lang="it-IT" dirty="0" err="1"/>
              <a:t>définition</a:t>
            </a:r>
            <a:r>
              <a:rPr lang="it-IT" dirty="0"/>
              <a:t> : </a:t>
            </a:r>
          </a:p>
          <a:p>
            <a:r>
              <a:rPr lang="it-IT" dirty="0" err="1"/>
              <a:t>thème</a:t>
            </a:r>
            <a:r>
              <a:rPr lang="it-IT" dirty="0"/>
              <a:t> = la relation </a:t>
            </a:r>
            <a:r>
              <a:rPr lang="it-IT" dirty="0" err="1"/>
              <a:t>intermédiaire</a:t>
            </a:r>
            <a:r>
              <a:rPr lang="it-IT" dirty="0"/>
              <a:t>, l'</a:t>
            </a:r>
            <a:r>
              <a:rPr lang="it-IT" dirty="0" err="1"/>
              <a:t>espace</a:t>
            </a:r>
            <a:r>
              <a:rPr lang="it-IT" dirty="0"/>
              <a:t> de </a:t>
            </a:r>
            <a:r>
              <a:rPr lang="it-IT" dirty="0" err="1"/>
              <a:t>tension</a:t>
            </a:r>
            <a:r>
              <a:rPr lang="it-IT" dirty="0"/>
              <a:t> </a:t>
            </a:r>
            <a:r>
              <a:rPr lang="it-IT" dirty="0" err="1"/>
              <a:t>entre</a:t>
            </a:r>
            <a:r>
              <a:rPr lang="it-IT" dirty="0"/>
              <a:t> le </a:t>
            </a:r>
            <a:r>
              <a:rPr lang="it-IT" u="sng" dirty="0" err="1"/>
              <a:t>sujet</a:t>
            </a:r>
            <a:r>
              <a:rPr lang="it-IT" u="sng" dirty="0"/>
              <a:t> </a:t>
            </a:r>
            <a:r>
              <a:rPr lang="it-IT" dirty="0"/>
              <a:t>et le </a:t>
            </a:r>
            <a:r>
              <a:rPr lang="it-IT" u="sng" dirty="0" err="1"/>
              <a:t>sens</a:t>
            </a:r>
            <a:r>
              <a:rPr lang="it-IT" dirty="0"/>
              <a:t>.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53278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déduisons-nous</a:t>
            </a:r>
            <a:r>
              <a:rPr lang="it-IT" dirty="0"/>
              <a:t> de </a:t>
            </a:r>
            <a:r>
              <a:rPr lang="it-IT" dirty="0" err="1"/>
              <a:t>cette</a:t>
            </a:r>
            <a:r>
              <a:rPr lang="it-IT" dirty="0"/>
              <a:t> première </a:t>
            </a:r>
            <a:r>
              <a:rPr lang="it-IT" dirty="0" err="1"/>
              <a:t>définition</a:t>
            </a:r>
            <a:r>
              <a:rPr lang="it-IT" dirty="0"/>
              <a:t> 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17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it-IT" dirty="0"/>
              <a:t>le </a:t>
            </a:r>
            <a:r>
              <a:rPr lang="it-IT" dirty="0" err="1"/>
              <a:t>thème</a:t>
            </a:r>
            <a:r>
              <a:rPr lang="it-IT" dirty="0"/>
              <a:t> est un </a:t>
            </a:r>
            <a:r>
              <a:rPr lang="it-IT" dirty="0" err="1"/>
              <a:t>élément</a:t>
            </a:r>
            <a:r>
              <a:rPr lang="it-IT" dirty="0"/>
              <a:t> </a:t>
            </a:r>
            <a:r>
              <a:rPr lang="it-IT" dirty="0" err="1"/>
              <a:t>changeant</a:t>
            </a:r>
            <a:r>
              <a:rPr lang="it-IT" dirty="0"/>
              <a:t>, la relation </a:t>
            </a:r>
            <a:r>
              <a:rPr lang="it-IT" dirty="0" err="1"/>
              <a:t>entre</a:t>
            </a:r>
            <a:r>
              <a:rPr lang="it-IT" dirty="0"/>
              <a:t> le </a:t>
            </a:r>
            <a:r>
              <a:rPr lang="it-IT" dirty="0" err="1"/>
              <a:t>sujet</a:t>
            </a:r>
            <a:r>
              <a:rPr lang="it-IT" dirty="0"/>
              <a:t> et le </a:t>
            </a:r>
            <a:r>
              <a:rPr lang="it-IT" dirty="0" err="1"/>
              <a:t>sens</a:t>
            </a:r>
            <a:r>
              <a:rPr lang="it-IT" dirty="0"/>
              <a:t> n'est </a:t>
            </a:r>
            <a:r>
              <a:rPr lang="it-IT" dirty="0" err="1"/>
              <a:t>pas</a:t>
            </a:r>
            <a:r>
              <a:rPr lang="it-IT" dirty="0"/>
              <a:t> </a:t>
            </a:r>
            <a:r>
              <a:rPr lang="it-IT" dirty="0" err="1"/>
              <a:t>stable</a:t>
            </a:r>
            <a:r>
              <a:rPr lang="it-IT" dirty="0"/>
              <a:t>, mais </a:t>
            </a:r>
            <a:r>
              <a:rPr lang="it-IT" dirty="0" err="1"/>
              <a:t>change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le </a:t>
            </a:r>
            <a:r>
              <a:rPr lang="it-IT" dirty="0" err="1"/>
              <a:t>temps</a:t>
            </a:r>
            <a:r>
              <a:rPr lang="it-IT" dirty="0"/>
              <a:t> et l'</a:t>
            </a:r>
            <a:r>
              <a:rPr lang="it-IT" dirty="0" err="1"/>
              <a:t>espace</a:t>
            </a:r>
            <a:endParaRPr lang="it-IT" dirty="0"/>
          </a:p>
          <a:p>
            <a:pPr lvl="0"/>
            <a:r>
              <a:rPr lang="it-IT" dirty="0"/>
              <a:t>le </a:t>
            </a:r>
            <a:r>
              <a:rPr lang="it-IT" dirty="0" err="1"/>
              <a:t>thème</a:t>
            </a:r>
            <a:r>
              <a:rPr lang="it-IT" dirty="0"/>
              <a:t> n'</a:t>
            </a:r>
            <a:r>
              <a:rPr lang="it-IT" dirty="0" err="1"/>
              <a:t>appartient</a:t>
            </a:r>
            <a:r>
              <a:rPr lang="it-IT" dirty="0"/>
              <a:t> </a:t>
            </a:r>
            <a:r>
              <a:rPr lang="it-IT" dirty="0" err="1"/>
              <a:t>pas</a:t>
            </a:r>
            <a:r>
              <a:rPr lang="it-IT" dirty="0"/>
              <a:t> à la lettre </a:t>
            </a:r>
            <a:r>
              <a:rPr lang="it-IT" dirty="0" err="1"/>
              <a:t>du</a:t>
            </a:r>
            <a:r>
              <a:rPr lang="it-IT" dirty="0"/>
              <a:t> texte, il n'est </a:t>
            </a:r>
            <a:r>
              <a:rPr lang="it-IT" dirty="0" err="1"/>
              <a:t>pas</a:t>
            </a:r>
            <a:r>
              <a:rPr lang="it-IT" dirty="0"/>
              <a:t> une </a:t>
            </a:r>
            <a:r>
              <a:rPr lang="it-IT" dirty="0" err="1"/>
              <a:t>donnée</a:t>
            </a:r>
            <a:r>
              <a:rPr lang="it-IT" dirty="0"/>
              <a:t> </a:t>
            </a:r>
            <a:r>
              <a:rPr lang="it-IT" dirty="0" err="1"/>
              <a:t>facilement</a:t>
            </a:r>
            <a:r>
              <a:rPr lang="it-IT" dirty="0"/>
              <a:t> </a:t>
            </a:r>
            <a:r>
              <a:rPr lang="it-IT" dirty="0" err="1"/>
              <a:t>circonscrite</a:t>
            </a:r>
            <a:r>
              <a:rPr lang="it-IT" dirty="0"/>
              <a:t>, il n'est </a:t>
            </a:r>
            <a:r>
              <a:rPr lang="it-IT" dirty="0" err="1"/>
              <a:t>pas</a:t>
            </a:r>
            <a:r>
              <a:rPr lang="it-IT" dirty="0"/>
              <a:t> </a:t>
            </a:r>
            <a:r>
              <a:rPr lang="it-IT" dirty="0" err="1"/>
              <a:t>immanent</a:t>
            </a:r>
            <a:r>
              <a:rPr lang="it-IT" dirty="0"/>
              <a:t> </a:t>
            </a:r>
            <a:r>
              <a:rPr lang="it-IT" dirty="0" err="1"/>
              <a:t>au</a:t>
            </a:r>
            <a:r>
              <a:rPr lang="it-IT" dirty="0"/>
              <a:t> texte et </a:t>
            </a:r>
            <a:r>
              <a:rPr lang="it-IT" dirty="0" err="1"/>
              <a:t>souvent</a:t>
            </a:r>
            <a:r>
              <a:rPr lang="it-IT" dirty="0"/>
              <a:t> n'</a:t>
            </a:r>
            <a:r>
              <a:rPr lang="it-IT" dirty="0" err="1"/>
              <a:t>appartient</a:t>
            </a:r>
            <a:r>
              <a:rPr lang="it-IT" dirty="0"/>
              <a:t> </a:t>
            </a:r>
            <a:r>
              <a:rPr lang="it-IT" dirty="0" err="1"/>
              <a:t>pas</a:t>
            </a:r>
            <a:r>
              <a:rPr lang="it-IT" dirty="0"/>
              <a:t> à la </a:t>
            </a:r>
            <a:r>
              <a:rPr lang="it-IT" dirty="0" err="1"/>
              <a:t>sphère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contenu</a:t>
            </a:r>
            <a:r>
              <a:rPr lang="it-IT" dirty="0"/>
              <a:t> </a:t>
            </a:r>
            <a:r>
              <a:rPr lang="it-IT" dirty="0" err="1"/>
              <a:t>explicite</a:t>
            </a:r>
            <a:endParaRPr lang="it-IT" dirty="0"/>
          </a:p>
          <a:p>
            <a:pPr lvl="0"/>
            <a:r>
              <a:rPr lang="it-IT" dirty="0" err="1"/>
              <a:t>s'il</a:t>
            </a:r>
            <a:r>
              <a:rPr lang="it-IT" dirty="0"/>
              <a:t> ne </a:t>
            </a:r>
            <a:r>
              <a:rPr lang="it-IT" dirty="0" err="1"/>
              <a:t>fait</a:t>
            </a:r>
            <a:r>
              <a:rPr lang="it-IT" dirty="0"/>
              <a:t> </a:t>
            </a:r>
            <a:r>
              <a:rPr lang="it-IT" dirty="0" err="1"/>
              <a:t>pas</a:t>
            </a:r>
            <a:r>
              <a:rPr lang="it-IT" dirty="0"/>
              <a:t> </a:t>
            </a:r>
            <a:r>
              <a:rPr lang="it-IT" dirty="0" err="1"/>
              <a:t>partie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texte, </a:t>
            </a:r>
            <a:r>
              <a:rPr lang="it-IT" dirty="0" err="1"/>
              <a:t>où</a:t>
            </a:r>
            <a:r>
              <a:rPr lang="it-IT" dirty="0"/>
              <a:t> est-il </a:t>
            </a:r>
            <a:r>
              <a:rPr lang="it-IT" dirty="0" err="1"/>
              <a:t>placé</a:t>
            </a:r>
            <a:r>
              <a:rPr lang="it-IT" dirty="0"/>
              <a:t> ?</a:t>
            </a:r>
          </a:p>
          <a:p>
            <a:pPr lvl="0"/>
            <a:r>
              <a:rPr lang="it-IT" dirty="0"/>
              <a:t> Il est </a:t>
            </a:r>
            <a:r>
              <a:rPr lang="it-IT" dirty="0" err="1"/>
              <a:t>placé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la </a:t>
            </a:r>
            <a:r>
              <a:rPr lang="it-IT" dirty="0" err="1"/>
              <a:t>procédure</a:t>
            </a:r>
            <a:r>
              <a:rPr lang="it-IT" dirty="0"/>
              <a:t> </a:t>
            </a:r>
            <a:r>
              <a:rPr lang="it-IT" dirty="0" err="1"/>
              <a:t>herméneutique</a:t>
            </a:r>
            <a:r>
              <a:rPr lang="it-IT" dirty="0"/>
              <a:t> d'</a:t>
            </a:r>
            <a:r>
              <a:rPr lang="it-IT" dirty="0" err="1"/>
              <a:t>interprétation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texte. Le </a:t>
            </a:r>
            <a:r>
              <a:rPr lang="it-IT" dirty="0" err="1"/>
              <a:t>lecteur</a:t>
            </a:r>
            <a:r>
              <a:rPr lang="it-IT" dirty="0"/>
              <a:t> </a:t>
            </a:r>
            <a:r>
              <a:rPr lang="it-IT" dirty="0" err="1"/>
              <a:t>fait</a:t>
            </a:r>
            <a:r>
              <a:rPr lang="it-IT" dirty="0"/>
              <a:t> un pari </a:t>
            </a:r>
            <a:r>
              <a:rPr lang="it-IT" dirty="0" err="1"/>
              <a:t>sur</a:t>
            </a:r>
            <a:r>
              <a:rPr lang="it-IT" dirty="0"/>
              <a:t> le </a:t>
            </a:r>
            <a:r>
              <a:rPr lang="it-IT" dirty="0" err="1"/>
              <a:t>sens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texte, une </a:t>
            </a:r>
            <a:r>
              <a:rPr lang="it-IT" dirty="0" err="1"/>
              <a:t>inférence</a:t>
            </a:r>
            <a:r>
              <a:rPr lang="it-IT" dirty="0"/>
              <a:t>. </a:t>
            </a:r>
          </a:p>
          <a:p>
            <a:pPr lvl="0"/>
            <a:r>
              <a:rPr lang="it-IT" dirty="0"/>
              <a:t>Le </a:t>
            </a:r>
            <a:r>
              <a:rPr lang="it-IT" dirty="0" err="1"/>
              <a:t>thème</a:t>
            </a:r>
            <a:r>
              <a:rPr lang="it-IT" dirty="0"/>
              <a:t> est le </a:t>
            </a:r>
            <a:r>
              <a:rPr lang="it-IT" dirty="0" err="1"/>
              <a:t>résultat</a:t>
            </a:r>
            <a:r>
              <a:rPr lang="it-IT" dirty="0"/>
              <a:t> d'un </a:t>
            </a:r>
            <a:r>
              <a:rPr lang="it-IT" dirty="0" err="1"/>
              <a:t>choix</a:t>
            </a:r>
            <a:r>
              <a:rPr lang="it-IT" dirty="0"/>
              <a:t> qui </a:t>
            </a:r>
            <a:r>
              <a:rPr lang="it-IT" dirty="0" err="1"/>
              <a:t>permet</a:t>
            </a:r>
            <a:r>
              <a:rPr lang="it-IT" dirty="0"/>
              <a:t> d'</a:t>
            </a:r>
            <a:r>
              <a:rPr lang="it-IT" dirty="0" err="1"/>
              <a:t>organiser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éléments</a:t>
            </a:r>
            <a:r>
              <a:rPr lang="it-IT" dirty="0"/>
              <a:t> en </a:t>
            </a:r>
            <a:r>
              <a:rPr lang="it-IT" dirty="0" err="1"/>
              <a:t>principaux</a:t>
            </a:r>
            <a:r>
              <a:rPr lang="it-IT" dirty="0"/>
              <a:t> et </a:t>
            </a:r>
            <a:r>
              <a:rPr lang="it-IT" dirty="0" err="1"/>
              <a:t>secondaires</a:t>
            </a:r>
            <a:r>
              <a:rPr lang="it-IT" dirty="0"/>
              <a:t>. </a:t>
            </a:r>
          </a:p>
          <a:p>
            <a:pPr lvl="0"/>
            <a:r>
              <a:rPr lang="it-IT" dirty="0" err="1"/>
              <a:t>Parmi</a:t>
            </a:r>
            <a:r>
              <a:rPr lang="it-IT" dirty="0"/>
              <a:t> </a:t>
            </a:r>
            <a:r>
              <a:rPr lang="it-IT" dirty="0" err="1"/>
              <a:t>tous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éléments</a:t>
            </a:r>
            <a:r>
              <a:rPr lang="it-IT" dirty="0"/>
              <a:t> qui font l'</a:t>
            </a:r>
            <a:r>
              <a:rPr lang="it-IT" dirty="0" err="1"/>
              <a:t>objet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texte, on </a:t>
            </a:r>
            <a:r>
              <a:rPr lang="it-IT" dirty="0" err="1"/>
              <a:t>estime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certains</a:t>
            </a:r>
            <a:r>
              <a:rPr lang="it-IT" dirty="0"/>
              <a:t> </a:t>
            </a:r>
            <a:r>
              <a:rPr lang="it-IT" dirty="0" err="1"/>
              <a:t>aspects</a:t>
            </a:r>
            <a:r>
              <a:rPr lang="it-IT" dirty="0"/>
              <a:t> </a:t>
            </a:r>
            <a:r>
              <a:rPr lang="it-IT" dirty="0" err="1"/>
              <a:t>doivent</a:t>
            </a:r>
            <a:r>
              <a:rPr lang="it-IT" dirty="0"/>
              <a:t> </a:t>
            </a:r>
            <a:r>
              <a:rPr lang="it-IT" dirty="0" err="1"/>
              <a:t>être</a:t>
            </a:r>
            <a:r>
              <a:rPr lang="it-IT" dirty="0"/>
              <a:t> </a:t>
            </a:r>
            <a:r>
              <a:rPr lang="it-IT" dirty="0" err="1"/>
              <a:t>soulignés</a:t>
            </a:r>
            <a:r>
              <a:rPr lang="it-IT" dirty="0"/>
              <a:t> et </a:t>
            </a:r>
            <a:r>
              <a:rPr lang="it-IT" dirty="0" err="1"/>
              <a:t>considérés</a:t>
            </a:r>
            <a:r>
              <a:rPr lang="it-IT" dirty="0"/>
              <a:t> </a:t>
            </a:r>
            <a:r>
              <a:rPr lang="it-IT" dirty="0" err="1"/>
              <a:t>comme</a:t>
            </a:r>
            <a:r>
              <a:rPr lang="it-IT" dirty="0"/>
              <a:t> </a:t>
            </a:r>
            <a:r>
              <a:rPr lang="it-IT" dirty="0" err="1"/>
              <a:t>centraux</a:t>
            </a:r>
            <a:r>
              <a:rPr lang="it-IT" dirty="0"/>
              <a:t> </a:t>
            </a:r>
            <a:r>
              <a:rPr lang="it-IT" dirty="0" err="1"/>
              <a:t>au</a:t>
            </a:r>
            <a:r>
              <a:rPr lang="it-IT" dirty="0"/>
              <a:t> </a:t>
            </a:r>
            <a:r>
              <a:rPr lang="it-IT" dirty="0" err="1"/>
              <a:t>détriment</a:t>
            </a:r>
            <a:r>
              <a:rPr lang="it-IT" dirty="0"/>
              <a:t> d'</a:t>
            </a:r>
            <a:r>
              <a:rPr lang="it-IT" dirty="0" err="1"/>
              <a:t>autres</a:t>
            </a:r>
            <a:r>
              <a:rPr 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2017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80798"/>
            <a:ext cx="8229600" cy="5045365"/>
          </a:xfrm>
        </p:spPr>
        <p:txBody>
          <a:bodyPr>
            <a:normAutofit/>
          </a:bodyPr>
          <a:lstStyle/>
          <a:p>
            <a:r>
              <a:rPr lang="it-IT" dirty="0"/>
              <a:t>La </a:t>
            </a:r>
            <a:r>
              <a:rPr lang="it-IT" dirty="0" err="1"/>
              <a:t>distance</a:t>
            </a:r>
            <a:r>
              <a:rPr lang="it-IT" dirty="0"/>
              <a:t> </a:t>
            </a:r>
            <a:r>
              <a:rPr lang="it-IT" dirty="0" err="1"/>
              <a:t>entre</a:t>
            </a:r>
            <a:r>
              <a:rPr lang="it-IT" dirty="0"/>
              <a:t> le </a:t>
            </a:r>
            <a:r>
              <a:rPr lang="it-IT" dirty="0" err="1"/>
              <a:t>sujet</a:t>
            </a:r>
            <a:r>
              <a:rPr lang="it-IT" dirty="0"/>
              <a:t> et le </a:t>
            </a:r>
            <a:r>
              <a:rPr lang="it-IT" dirty="0" err="1"/>
              <a:t>sens</a:t>
            </a:r>
            <a:r>
              <a:rPr lang="it-IT" dirty="0"/>
              <a:t> </a:t>
            </a:r>
            <a:r>
              <a:rPr lang="it-IT" dirty="0" err="1"/>
              <a:t>peut</a:t>
            </a:r>
            <a:r>
              <a:rPr lang="it-IT" dirty="0"/>
              <a:t> </a:t>
            </a:r>
            <a:r>
              <a:rPr lang="it-IT" dirty="0" err="1"/>
              <a:t>être</a:t>
            </a:r>
            <a:r>
              <a:rPr lang="it-IT" dirty="0"/>
              <a:t> </a:t>
            </a:r>
            <a:r>
              <a:rPr lang="it-IT" dirty="0" err="1"/>
              <a:t>très</a:t>
            </a:r>
            <a:r>
              <a:rPr lang="it-IT" dirty="0"/>
              <a:t> grande</a:t>
            </a:r>
          </a:p>
          <a:p>
            <a:r>
              <a:rPr lang="it-IT" dirty="0"/>
              <a:t>Ed. Kafka </a:t>
            </a:r>
          </a:p>
          <a:p>
            <a:r>
              <a:rPr lang="it-IT" dirty="0" err="1"/>
              <a:t>Métamorphose</a:t>
            </a:r>
            <a:r>
              <a:rPr lang="it-IT" dirty="0"/>
              <a:t> / Un </a:t>
            </a:r>
            <a:r>
              <a:rPr lang="it-IT" dirty="0" err="1"/>
              <a:t>rapport</a:t>
            </a:r>
            <a:r>
              <a:rPr lang="it-IT" dirty="0"/>
              <a:t> pour une </a:t>
            </a:r>
            <a:r>
              <a:rPr lang="it-IT" dirty="0" err="1"/>
              <a:t>académie</a:t>
            </a:r>
            <a:r>
              <a:rPr lang="it-IT" dirty="0"/>
              <a:t> / Le </a:t>
            </a:r>
            <a:r>
              <a:rPr lang="it-IT" dirty="0" err="1"/>
              <a:t>château</a:t>
            </a:r>
            <a:endParaRPr lang="it-IT" dirty="0"/>
          </a:p>
          <a:p>
            <a:r>
              <a:rPr lang="it-IT" dirty="0"/>
              <a:t>Le </a:t>
            </a:r>
            <a:r>
              <a:rPr lang="it-IT" dirty="0" err="1"/>
              <a:t>sujet</a:t>
            </a:r>
            <a:r>
              <a:rPr lang="it-IT" dirty="0"/>
              <a:t> facile à </a:t>
            </a:r>
            <a:r>
              <a:rPr lang="it-IT" dirty="0" err="1"/>
              <a:t>circonscrire</a:t>
            </a:r>
            <a:r>
              <a:rPr lang="it-IT" dirty="0"/>
              <a:t> / le </a:t>
            </a:r>
            <a:r>
              <a:rPr lang="it-IT" dirty="0" err="1"/>
              <a:t>sens</a:t>
            </a:r>
            <a:r>
              <a:rPr lang="it-IT" dirty="0"/>
              <a:t> non</a:t>
            </a:r>
          </a:p>
          <a:p>
            <a:r>
              <a:rPr lang="it-IT" dirty="0"/>
              <a:t>Une oeuvre a-</a:t>
            </a:r>
            <a:r>
              <a:rPr lang="it-IT" dirty="0" err="1"/>
              <a:t>thématique</a:t>
            </a:r>
            <a:r>
              <a:rPr lang="it-IT" dirty="0"/>
              <a:t> ? Qui a coupé le </a:t>
            </a:r>
            <a:r>
              <a:rPr lang="it-IT" dirty="0" err="1"/>
              <a:t>lien</a:t>
            </a:r>
            <a:r>
              <a:rPr lang="it-IT" dirty="0"/>
              <a:t> </a:t>
            </a:r>
            <a:r>
              <a:rPr lang="it-IT" dirty="0" err="1"/>
              <a:t>entre</a:t>
            </a:r>
            <a:r>
              <a:rPr lang="it-IT" dirty="0"/>
              <a:t> le </a:t>
            </a:r>
            <a:r>
              <a:rPr lang="it-IT" dirty="0" err="1"/>
              <a:t>sujet</a:t>
            </a:r>
            <a:r>
              <a:rPr lang="it-IT" dirty="0"/>
              <a:t> et le </a:t>
            </a:r>
            <a:r>
              <a:rPr lang="it-IT" dirty="0" err="1"/>
              <a:t>sens</a:t>
            </a:r>
            <a:r>
              <a:rPr lang="it-IT" dirty="0"/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78294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32320"/>
            <a:ext cx="8229600" cy="5693844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Si </a:t>
            </a:r>
            <a:r>
              <a:rPr lang="it-IT" dirty="0" err="1"/>
              <a:t>nous</a:t>
            </a:r>
            <a:r>
              <a:rPr lang="it-IT" dirty="0"/>
              <a:t> </a:t>
            </a:r>
            <a:r>
              <a:rPr lang="it-IT" dirty="0" err="1"/>
              <a:t>acceptons</a:t>
            </a:r>
            <a:r>
              <a:rPr lang="it-IT" dirty="0"/>
              <a:t> la première </a:t>
            </a:r>
            <a:r>
              <a:rPr lang="it-IT" dirty="0" err="1"/>
              <a:t>définition</a:t>
            </a:r>
            <a:r>
              <a:rPr lang="it-IT" dirty="0"/>
              <a:t>, le </a:t>
            </a:r>
            <a:r>
              <a:rPr lang="it-IT" dirty="0" err="1"/>
              <a:t>thème</a:t>
            </a:r>
            <a:r>
              <a:rPr lang="it-IT" dirty="0"/>
              <a:t> est l'</a:t>
            </a:r>
            <a:r>
              <a:rPr lang="it-IT" dirty="0" err="1"/>
              <a:t>espace</a:t>
            </a:r>
            <a:r>
              <a:rPr lang="it-IT" dirty="0"/>
              <a:t> </a:t>
            </a:r>
            <a:r>
              <a:rPr lang="it-IT" dirty="0" err="1"/>
              <a:t>intermédiaire</a:t>
            </a:r>
            <a:r>
              <a:rPr lang="it-IT" dirty="0"/>
              <a:t> </a:t>
            </a:r>
            <a:r>
              <a:rPr lang="it-IT" dirty="0" err="1"/>
              <a:t>entre</a:t>
            </a:r>
            <a:r>
              <a:rPr lang="it-IT" dirty="0"/>
              <a:t> le </a:t>
            </a:r>
            <a:r>
              <a:rPr lang="it-IT" dirty="0" err="1"/>
              <a:t>sujet</a:t>
            </a:r>
            <a:r>
              <a:rPr lang="it-IT" dirty="0"/>
              <a:t> et le </a:t>
            </a:r>
            <a:r>
              <a:rPr lang="it-IT" dirty="0" err="1"/>
              <a:t>sens</a:t>
            </a:r>
            <a:r>
              <a:rPr lang="it-IT" dirty="0"/>
              <a:t> </a:t>
            </a:r>
            <a:r>
              <a:rPr lang="it-IT" dirty="0">
                <a:sym typeface="Wingdings" pitchFamily="2" charset="2"/>
              </a:rPr>
              <a:t></a:t>
            </a:r>
            <a:endParaRPr lang="it-IT" dirty="0"/>
          </a:p>
          <a:p>
            <a:r>
              <a:rPr lang="it-IT" b="1" dirty="0" err="1"/>
              <a:t>thème</a:t>
            </a:r>
            <a:r>
              <a:rPr lang="it-IT" b="1" dirty="0"/>
              <a:t> vs </a:t>
            </a:r>
            <a:r>
              <a:rPr lang="it-IT" b="1" dirty="0" err="1"/>
              <a:t>thématisation</a:t>
            </a:r>
            <a:r>
              <a:rPr lang="it-IT" b="1" dirty="0"/>
              <a:t> / </a:t>
            </a:r>
            <a:r>
              <a:rPr lang="it-IT" b="1" dirty="0" err="1"/>
              <a:t>objet</a:t>
            </a:r>
            <a:r>
              <a:rPr lang="it-IT" b="1" dirty="0"/>
              <a:t> vs. </a:t>
            </a:r>
            <a:r>
              <a:rPr lang="it-IT" b="1" dirty="0" err="1"/>
              <a:t>processus</a:t>
            </a:r>
            <a:r>
              <a:rPr lang="it-IT" b="1" dirty="0"/>
              <a:t> </a:t>
            </a:r>
            <a:r>
              <a:rPr lang="it-IT" dirty="0"/>
              <a:t>= </a:t>
            </a:r>
            <a:r>
              <a:rPr lang="it-IT" dirty="0" err="1"/>
              <a:t>série</a:t>
            </a:r>
            <a:r>
              <a:rPr lang="it-IT" dirty="0"/>
              <a:t> d'</a:t>
            </a:r>
            <a:r>
              <a:rPr lang="it-IT" dirty="0" err="1"/>
              <a:t>opérations</a:t>
            </a:r>
            <a:r>
              <a:rPr lang="it-IT" dirty="0"/>
              <a:t> qui </a:t>
            </a:r>
            <a:r>
              <a:rPr lang="it-IT" dirty="0" err="1"/>
              <a:t>servent</a:t>
            </a:r>
            <a:r>
              <a:rPr lang="it-IT" dirty="0"/>
              <a:t> à </a:t>
            </a:r>
            <a:r>
              <a:rPr lang="it-IT" dirty="0" err="1"/>
              <a:t>penser</a:t>
            </a:r>
            <a:r>
              <a:rPr lang="it-IT" dirty="0"/>
              <a:t> le </a:t>
            </a:r>
            <a:r>
              <a:rPr lang="it-IT" dirty="0" err="1"/>
              <a:t>caractère</a:t>
            </a:r>
            <a:r>
              <a:rPr lang="it-IT" dirty="0"/>
              <a:t> multiple de l'</a:t>
            </a:r>
            <a:r>
              <a:rPr lang="it-IT" dirty="0" err="1"/>
              <a:t>œuvre</a:t>
            </a:r>
            <a:r>
              <a:rPr lang="it-IT" dirty="0"/>
              <a:t> d'art (la variété de </a:t>
            </a:r>
            <a:r>
              <a:rPr lang="it-IT" dirty="0" err="1"/>
              <a:t>ses</a:t>
            </a:r>
            <a:r>
              <a:rPr lang="it-IT" dirty="0"/>
              <a:t> </a:t>
            </a:r>
            <a:r>
              <a:rPr lang="it-IT" dirty="0" err="1"/>
              <a:t>contenus</a:t>
            </a:r>
            <a:r>
              <a:rPr lang="it-IT" dirty="0"/>
              <a:t>, </a:t>
            </a:r>
            <a:r>
              <a:rPr lang="it-IT" dirty="0" err="1"/>
              <a:t>ses</a:t>
            </a:r>
            <a:r>
              <a:rPr lang="it-IT" dirty="0"/>
              <a:t> </a:t>
            </a:r>
            <a:r>
              <a:rPr lang="it-IT" dirty="0" err="1"/>
              <a:t>personnages</a:t>
            </a:r>
            <a:r>
              <a:rPr lang="it-IT" dirty="0"/>
              <a:t>, </a:t>
            </a:r>
            <a:r>
              <a:rPr lang="it-IT" dirty="0" err="1"/>
              <a:t>ses</a:t>
            </a:r>
            <a:r>
              <a:rPr lang="it-IT" dirty="0"/>
              <a:t> </a:t>
            </a:r>
            <a:r>
              <a:rPr lang="it-IT" dirty="0" err="1"/>
              <a:t>composantes</a:t>
            </a:r>
            <a:r>
              <a:rPr lang="it-IT" dirty="0"/>
              <a:t> </a:t>
            </a:r>
            <a:r>
              <a:rPr lang="it-IT" dirty="0" err="1"/>
              <a:t>phoniques</a:t>
            </a:r>
            <a:r>
              <a:rPr lang="it-IT" dirty="0"/>
              <a:t>, </a:t>
            </a:r>
            <a:r>
              <a:rPr lang="it-IT" dirty="0" err="1"/>
              <a:t>rythmiques</a:t>
            </a:r>
            <a:r>
              <a:rPr lang="it-IT" dirty="0"/>
              <a:t>, </a:t>
            </a:r>
            <a:r>
              <a:rPr lang="it-IT" dirty="0" err="1"/>
              <a:t>rhétoriques</a:t>
            </a:r>
            <a:r>
              <a:rPr lang="it-IT" dirty="0"/>
              <a:t>, </a:t>
            </a:r>
            <a:r>
              <a:rPr lang="it-IT" dirty="0" err="1"/>
              <a:t>narratives</a:t>
            </a:r>
            <a:r>
              <a:rPr lang="it-IT" dirty="0"/>
              <a:t>) </a:t>
            </a:r>
            <a:r>
              <a:rPr lang="it-IT" dirty="0" err="1"/>
              <a:t>comme</a:t>
            </a:r>
            <a:r>
              <a:rPr lang="it-IT" dirty="0"/>
              <a:t> une </a:t>
            </a:r>
            <a:r>
              <a:rPr lang="it-IT" dirty="0" err="1"/>
              <a:t>unité</a:t>
            </a:r>
            <a:r>
              <a:rPr lang="it-IT" dirty="0"/>
              <a:t> (</a:t>
            </a:r>
            <a:r>
              <a:rPr lang="it-IT" dirty="0" err="1"/>
              <a:t>ou</a:t>
            </a:r>
            <a:r>
              <a:rPr lang="it-IT" dirty="0"/>
              <a:t> qui </a:t>
            </a:r>
            <a:r>
              <a:rPr lang="it-IT" dirty="0" err="1"/>
              <a:t>présuppose</a:t>
            </a:r>
            <a:r>
              <a:rPr lang="it-IT" dirty="0"/>
              <a:t> une </a:t>
            </a:r>
            <a:r>
              <a:rPr lang="it-IT" dirty="0" err="1"/>
              <a:t>unité</a:t>
            </a:r>
            <a:r>
              <a:rPr lang="it-IT" dirty="0"/>
              <a:t>)</a:t>
            </a:r>
          </a:p>
          <a:p>
            <a:r>
              <a:rPr lang="it-IT" dirty="0" err="1"/>
              <a:t>Ajoutons</a:t>
            </a:r>
            <a:r>
              <a:rPr lang="it-IT" dirty="0"/>
              <a:t> </a:t>
            </a:r>
            <a:r>
              <a:rPr lang="it-IT" dirty="0" err="1"/>
              <a:t>donc</a:t>
            </a:r>
            <a:r>
              <a:rPr lang="it-IT" dirty="0"/>
              <a:t> un </a:t>
            </a:r>
            <a:r>
              <a:rPr lang="it-IT" dirty="0" err="1"/>
              <a:t>autre</a:t>
            </a:r>
            <a:r>
              <a:rPr lang="it-IT" dirty="0"/>
              <a:t> </a:t>
            </a:r>
            <a:r>
              <a:rPr lang="it-IT" dirty="0" err="1"/>
              <a:t>élément</a:t>
            </a:r>
            <a:r>
              <a:rPr lang="it-IT" dirty="0"/>
              <a:t> à </a:t>
            </a:r>
            <a:r>
              <a:rPr lang="it-IT" dirty="0" err="1"/>
              <a:t>notre</a:t>
            </a:r>
            <a:r>
              <a:rPr lang="it-IT" dirty="0"/>
              <a:t> </a:t>
            </a:r>
            <a:r>
              <a:rPr lang="it-IT" dirty="0" err="1"/>
              <a:t>définition</a:t>
            </a:r>
            <a:r>
              <a:rPr lang="it-IT" dirty="0"/>
              <a:t> </a:t>
            </a:r>
            <a:r>
              <a:rPr lang="it-IT" dirty="0">
                <a:sym typeface="Wingdings" pitchFamily="2" charset="2"/>
              </a:rPr>
              <a:t></a:t>
            </a:r>
            <a:endParaRPr lang="it-IT" dirty="0"/>
          </a:p>
          <a:p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procédures</a:t>
            </a:r>
            <a:r>
              <a:rPr lang="it-IT" dirty="0"/>
              <a:t> </a:t>
            </a:r>
            <a:r>
              <a:rPr lang="it-IT" dirty="0" err="1"/>
              <a:t>stylistiques</a:t>
            </a:r>
            <a:r>
              <a:rPr lang="it-IT" dirty="0"/>
              <a:t> et </a:t>
            </a:r>
            <a:r>
              <a:rPr lang="it-IT" dirty="0" err="1"/>
              <a:t>expressives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texte </a:t>
            </a:r>
            <a:r>
              <a:rPr lang="it-IT" dirty="0" err="1"/>
              <a:t>coopèrent</a:t>
            </a:r>
            <a:r>
              <a:rPr lang="it-IT" dirty="0"/>
              <a:t> de </a:t>
            </a:r>
            <a:r>
              <a:rPr lang="it-IT" dirty="0" err="1"/>
              <a:t>manière</a:t>
            </a:r>
            <a:r>
              <a:rPr lang="it-IT" dirty="0"/>
              <a:t> </a:t>
            </a:r>
            <a:r>
              <a:rPr lang="it-IT" dirty="0" err="1"/>
              <a:t>décisive</a:t>
            </a:r>
            <a:r>
              <a:rPr lang="it-IT" dirty="0"/>
              <a:t> pour </a:t>
            </a:r>
            <a:r>
              <a:rPr lang="it-IT" dirty="0" err="1"/>
              <a:t>identifier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relations </a:t>
            </a:r>
            <a:r>
              <a:rPr lang="it-IT" dirty="0" err="1"/>
              <a:t>entre</a:t>
            </a:r>
            <a:r>
              <a:rPr lang="it-IT" dirty="0"/>
              <a:t> le </a:t>
            </a:r>
            <a:r>
              <a:rPr lang="it-IT" dirty="0" err="1"/>
              <a:t>sujet</a:t>
            </a:r>
            <a:r>
              <a:rPr lang="it-IT" dirty="0"/>
              <a:t> et le </a:t>
            </a:r>
            <a:r>
              <a:rPr lang="it-IT" dirty="0" err="1"/>
              <a:t>sens</a:t>
            </a:r>
            <a:r>
              <a:rPr lang="it-IT" dirty="0"/>
              <a:t> d'une </a:t>
            </a:r>
            <a:r>
              <a:rPr lang="it-IT" dirty="0" err="1"/>
              <a:t>œuvre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942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err="1"/>
              <a:t>Question</a:t>
            </a:r>
            <a:r>
              <a:rPr lang="it-IT" dirty="0"/>
              <a:t>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err="1"/>
              <a:t>Existe</a:t>
            </a:r>
            <a:r>
              <a:rPr lang="it-IT" dirty="0"/>
              <a:t>-t-il </a:t>
            </a:r>
            <a:r>
              <a:rPr lang="it-IT" dirty="0" err="1"/>
              <a:t>alors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œuvres</a:t>
            </a:r>
            <a:r>
              <a:rPr lang="it-IT" dirty="0"/>
              <a:t> </a:t>
            </a:r>
            <a:r>
              <a:rPr lang="it-IT" dirty="0" err="1"/>
              <a:t>ayant</a:t>
            </a:r>
            <a:r>
              <a:rPr lang="it-IT" dirty="0"/>
              <a:t> le </a:t>
            </a:r>
            <a:r>
              <a:rPr lang="it-IT" dirty="0" err="1"/>
              <a:t>même</a:t>
            </a:r>
            <a:r>
              <a:rPr lang="it-IT" dirty="0"/>
              <a:t> </a:t>
            </a:r>
            <a:r>
              <a:rPr lang="it-IT" dirty="0" err="1"/>
              <a:t>thème</a:t>
            </a:r>
            <a:r>
              <a:rPr lang="it-IT" dirty="0"/>
              <a:t>? </a:t>
            </a:r>
          </a:p>
          <a:p>
            <a:r>
              <a:rPr lang="it-IT" dirty="0"/>
              <a:t>Il </a:t>
            </a:r>
            <a:r>
              <a:rPr lang="it-IT" dirty="0" err="1"/>
              <a:t>revient</a:t>
            </a:r>
            <a:r>
              <a:rPr lang="it-IT" dirty="0"/>
              <a:t> </a:t>
            </a:r>
            <a:r>
              <a:rPr lang="it-IT" dirty="0" err="1"/>
              <a:t>au</a:t>
            </a:r>
            <a:r>
              <a:rPr lang="it-IT" dirty="0"/>
              <a:t> </a:t>
            </a:r>
            <a:r>
              <a:rPr lang="it-IT" dirty="0" err="1"/>
              <a:t>lecteur</a:t>
            </a:r>
            <a:r>
              <a:rPr lang="it-IT" dirty="0"/>
              <a:t> de l'</a:t>
            </a:r>
            <a:r>
              <a:rPr lang="it-IT" dirty="0" err="1"/>
              <a:t>établir</a:t>
            </a:r>
            <a:r>
              <a:rPr lang="it-IT" dirty="0"/>
              <a:t>, de le </a:t>
            </a:r>
            <a:r>
              <a:rPr lang="it-IT" dirty="0" err="1"/>
              <a:t>démontrer</a:t>
            </a:r>
            <a:r>
              <a:rPr lang="it-IT" dirty="0"/>
              <a:t> par le </a:t>
            </a:r>
            <a:r>
              <a:rPr lang="it-IT" dirty="0" err="1"/>
              <a:t>biais</a:t>
            </a:r>
            <a:r>
              <a:rPr lang="it-IT" dirty="0"/>
              <a:t> de l’</a:t>
            </a:r>
            <a:r>
              <a:rPr lang="it-IT" dirty="0" err="1"/>
              <a:t>analyse</a:t>
            </a:r>
            <a:r>
              <a:rPr lang="it-IT" dirty="0"/>
              <a:t>. </a:t>
            </a:r>
          </a:p>
          <a:p>
            <a:r>
              <a:rPr lang="it-IT" dirty="0"/>
              <a:t>Une </a:t>
            </a:r>
            <a:r>
              <a:rPr lang="it-IT" dirty="0" err="1"/>
              <a:t>chose</a:t>
            </a:r>
            <a:r>
              <a:rPr lang="it-IT" dirty="0"/>
              <a:t> est </a:t>
            </a:r>
            <a:r>
              <a:rPr lang="it-IT" dirty="0" err="1"/>
              <a:t>sûre</a:t>
            </a:r>
            <a:r>
              <a:rPr lang="it-IT" dirty="0"/>
              <a:t> :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motifs</a:t>
            </a:r>
            <a:r>
              <a:rPr lang="it-IT" dirty="0"/>
              <a:t> </a:t>
            </a:r>
            <a:r>
              <a:rPr lang="it-IT" dirty="0" err="1"/>
              <a:t>peuvent</a:t>
            </a:r>
            <a:r>
              <a:rPr lang="it-IT" dirty="0"/>
              <a:t> </a:t>
            </a:r>
            <a:r>
              <a:rPr lang="it-IT" dirty="0" err="1"/>
              <a:t>être</a:t>
            </a:r>
            <a:r>
              <a:rPr lang="it-IT" dirty="0"/>
              <a:t> </a:t>
            </a:r>
            <a:r>
              <a:rPr lang="it-IT" dirty="0" err="1"/>
              <a:t>toujours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mêmes</a:t>
            </a:r>
            <a:r>
              <a:rPr lang="it-IT" dirty="0"/>
              <a:t>, </a:t>
            </a:r>
            <a:r>
              <a:rPr lang="it-IT" dirty="0" err="1"/>
              <a:t>même</a:t>
            </a:r>
            <a:r>
              <a:rPr lang="it-IT" dirty="0"/>
              <a:t> s'</a:t>
            </a:r>
            <a:r>
              <a:rPr lang="it-IT" dirty="0" err="1"/>
              <a:t>ils</a:t>
            </a:r>
            <a:r>
              <a:rPr lang="it-IT" dirty="0"/>
              <a:t> </a:t>
            </a:r>
            <a:r>
              <a:rPr lang="it-IT" dirty="0" err="1"/>
              <a:t>ont</a:t>
            </a:r>
            <a:r>
              <a:rPr lang="it-IT" dirty="0"/>
              <a:t> une </a:t>
            </a:r>
            <a:r>
              <a:rPr lang="it-IT" dirty="0" err="1"/>
              <a:t>valeur</a:t>
            </a:r>
            <a:r>
              <a:rPr lang="it-IT" dirty="0"/>
              <a:t> </a:t>
            </a:r>
            <a:r>
              <a:rPr lang="it-IT" dirty="0" err="1"/>
              <a:t>fonctionnelle</a:t>
            </a:r>
            <a:r>
              <a:rPr lang="it-IT" dirty="0"/>
              <a:t> </a:t>
            </a:r>
            <a:r>
              <a:rPr lang="it-IT" dirty="0" err="1"/>
              <a:t>différente</a:t>
            </a:r>
            <a:r>
              <a:rPr lang="it-IT" dirty="0"/>
              <a:t> (le </a:t>
            </a:r>
            <a:r>
              <a:rPr lang="it-IT" dirty="0" err="1"/>
              <a:t>motif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cœur</a:t>
            </a:r>
            <a:r>
              <a:rPr lang="it-IT" dirty="0"/>
              <a:t> </a:t>
            </a:r>
            <a:r>
              <a:rPr lang="it-IT" dirty="0" err="1"/>
              <a:t>transpercé</a:t>
            </a:r>
            <a:r>
              <a:rPr lang="it-IT" dirty="0"/>
              <a:t>, de la </a:t>
            </a:r>
            <a:r>
              <a:rPr lang="it-IT" dirty="0" err="1"/>
              <a:t>descente</a:t>
            </a:r>
            <a:r>
              <a:rPr lang="it-IT" dirty="0"/>
              <a:t> </a:t>
            </a:r>
            <a:r>
              <a:rPr lang="it-IT" dirty="0" err="1"/>
              <a:t>aux</a:t>
            </a:r>
            <a:r>
              <a:rPr lang="it-IT" dirty="0"/>
              <a:t> </a:t>
            </a:r>
            <a:r>
              <a:rPr lang="it-IT" dirty="0" err="1"/>
              <a:t>enfers</a:t>
            </a:r>
            <a:r>
              <a:rPr lang="it-IT" dirty="0"/>
              <a:t>, etc.).</a:t>
            </a:r>
          </a:p>
          <a:p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le </a:t>
            </a:r>
            <a:r>
              <a:rPr lang="it-IT" dirty="0" err="1"/>
              <a:t>cas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thèmes</a:t>
            </a:r>
            <a:r>
              <a:rPr lang="it-IT" dirty="0"/>
              <a:t>, le </a:t>
            </a:r>
            <a:r>
              <a:rPr lang="it-IT" dirty="0" err="1"/>
              <a:t>fait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deux</a:t>
            </a:r>
            <a:r>
              <a:rPr lang="it-IT" dirty="0"/>
              <a:t> </a:t>
            </a:r>
            <a:r>
              <a:rPr lang="it-IT" dirty="0" err="1"/>
              <a:t>ouvrages</a:t>
            </a:r>
            <a:r>
              <a:rPr lang="it-IT" dirty="0"/>
              <a:t> </a:t>
            </a:r>
            <a:r>
              <a:rPr lang="it-IT" dirty="0" err="1"/>
              <a:t>présentent</a:t>
            </a:r>
            <a:r>
              <a:rPr lang="it-IT" dirty="0"/>
              <a:t> </a:t>
            </a:r>
            <a:r>
              <a:rPr lang="it-IT" dirty="0" err="1"/>
              <a:t>ou</a:t>
            </a:r>
            <a:r>
              <a:rPr lang="it-IT" dirty="0"/>
              <a:t> non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contigüités</a:t>
            </a:r>
            <a:r>
              <a:rPr lang="it-IT" dirty="0"/>
              <a:t>, </a:t>
            </a:r>
            <a:r>
              <a:rPr lang="it-IT" dirty="0" err="1"/>
              <a:t>dépendra</a:t>
            </a:r>
            <a:r>
              <a:rPr lang="it-IT" dirty="0"/>
              <a:t> de l'</a:t>
            </a:r>
            <a:r>
              <a:rPr lang="it-IT" dirty="0" err="1"/>
              <a:t>investissement</a:t>
            </a:r>
            <a:r>
              <a:rPr lang="it-IT" dirty="0"/>
              <a:t> </a:t>
            </a:r>
            <a:r>
              <a:rPr lang="it-IT" dirty="0" err="1"/>
              <a:t>interprétatif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lecteur</a:t>
            </a:r>
            <a:r>
              <a:rPr lang="it-IT" dirty="0"/>
              <a:t>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834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/>
              <a:t>Pour approfondir l’</a:t>
            </a:r>
            <a:r>
              <a:rPr lang="it-IT" dirty="0" err="1"/>
              <a:t>analyse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2094"/>
          </a:xfrm>
        </p:spPr>
        <p:txBody>
          <a:bodyPr/>
          <a:lstStyle/>
          <a:p>
            <a:r>
              <a:rPr lang="it-IT" dirty="0"/>
              <a:t>Relation </a:t>
            </a:r>
            <a:r>
              <a:rPr lang="it-IT" dirty="0" err="1"/>
              <a:t>entre</a:t>
            </a:r>
            <a:r>
              <a:rPr lang="it-IT" dirty="0"/>
              <a:t> THEME et </a:t>
            </a:r>
            <a:r>
              <a:rPr lang="it-IT" dirty="0" err="1"/>
              <a:t>les</a:t>
            </a:r>
            <a:r>
              <a:rPr lang="it-IT" dirty="0"/>
              <a:t> 3 </a:t>
            </a:r>
            <a:r>
              <a:rPr lang="it-IT" dirty="0" err="1"/>
              <a:t>éléments</a:t>
            </a:r>
            <a:r>
              <a:rPr lang="it-IT" dirty="0"/>
              <a:t> </a:t>
            </a:r>
            <a:r>
              <a:rPr lang="it-IT" dirty="0" err="1"/>
              <a:t>principaux</a:t>
            </a:r>
            <a:r>
              <a:rPr lang="it-IT" dirty="0"/>
              <a:t> de </a:t>
            </a:r>
            <a:r>
              <a:rPr lang="it-IT" dirty="0" err="1"/>
              <a:t>communication</a:t>
            </a:r>
            <a:r>
              <a:rPr lang="it-IT" dirty="0"/>
              <a:t> </a:t>
            </a:r>
            <a:r>
              <a:rPr lang="it-IT" dirty="0" err="1"/>
              <a:t>littéraire</a:t>
            </a:r>
            <a:r>
              <a:rPr lang="it-IT" dirty="0"/>
              <a:t> : </a:t>
            </a:r>
          </a:p>
          <a:p>
            <a:r>
              <a:rPr lang="it-IT" dirty="0"/>
              <a:t>AUTEUR / TEXTE / LECTEUR</a:t>
            </a:r>
          </a:p>
        </p:txBody>
      </p:sp>
    </p:spTree>
    <p:extLst>
      <p:ext uri="{BB962C8B-B14F-4D97-AF65-F5344CB8AC3E}">
        <p14:creationId xmlns:p14="http://schemas.microsoft.com/office/powerpoint/2010/main" val="367535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10125"/>
            <a:ext cx="8229600" cy="6151858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 err="1"/>
              <a:t>Du</a:t>
            </a:r>
            <a:r>
              <a:rPr lang="it-IT" b="1" dirty="0"/>
              <a:t> </a:t>
            </a:r>
            <a:r>
              <a:rPr lang="it-IT" b="1" dirty="0" err="1"/>
              <a:t>point</a:t>
            </a:r>
            <a:r>
              <a:rPr lang="it-IT" b="1" dirty="0"/>
              <a:t> de </a:t>
            </a:r>
            <a:r>
              <a:rPr lang="it-IT" b="1" dirty="0" err="1"/>
              <a:t>vue</a:t>
            </a:r>
            <a:r>
              <a:rPr lang="it-IT" b="1" dirty="0"/>
              <a:t> de l'</a:t>
            </a:r>
            <a:r>
              <a:rPr lang="it-IT" b="1" dirty="0" err="1"/>
              <a:t>auteur</a:t>
            </a:r>
            <a:r>
              <a:rPr lang="it-IT" b="1" dirty="0"/>
              <a:t> = le </a:t>
            </a:r>
            <a:r>
              <a:rPr lang="it-IT" b="1" dirty="0" err="1"/>
              <a:t>thème</a:t>
            </a:r>
            <a:r>
              <a:rPr lang="it-IT" b="1" dirty="0"/>
              <a:t> est une </a:t>
            </a:r>
            <a:r>
              <a:rPr lang="it-IT" b="1" dirty="0" err="1"/>
              <a:t>catégorie</a:t>
            </a:r>
            <a:r>
              <a:rPr lang="it-IT" b="1" dirty="0"/>
              <a:t> </a:t>
            </a:r>
            <a:r>
              <a:rPr lang="it-IT" b="1" dirty="0" err="1"/>
              <a:t>psychologique</a:t>
            </a:r>
            <a:endParaRPr lang="it-IT" b="1" dirty="0"/>
          </a:p>
          <a:p>
            <a:r>
              <a:rPr lang="it-IT" dirty="0"/>
              <a:t>une </a:t>
            </a:r>
            <a:r>
              <a:rPr lang="it-IT" dirty="0" err="1"/>
              <a:t>unité</a:t>
            </a:r>
            <a:r>
              <a:rPr lang="it-IT" dirty="0"/>
              <a:t> qui </a:t>
            </a:r>
            <a:r>
              <a:rPr lang="it-IT" dirty="0" err="1"/>
              <a:t>réunit</a:t>
            </a:r>
            <a:r>
              <a:rPr lang="it-IT" dirty="0"/>
              <a:t> </a:t>
            </a:r>
            <a:r>
              <a:rPr lang="it-IT" dirty="0" err="1"/>
              <a:t>différents</a:t>
            </a:r>
            <a:r>
              <a:rPr lang="it-IT" dirty="0"/>
              <a:t> </a:t>
            </a:r>
            <a:r>
              <a:rPr lang="it-IT" dirty="0" err="1"/>
              <a:t>textes</a:t>
            </a:r>
            <a:r>
              <a:rPr lang="it-IT" dirty="0"/>
              <a:t> d'un </a:t>
            </a:r>
            <a:r>
              <a:rPr lang="it-IT" dirty="0" err="1"/>
              <a:t>auteur</a:t>
            </a:r>
            <a:r>
              <a:rPr lang="it-IT" dirty="0"/>
              <a:t> </a:t>
            </a:r>
            <a:r>
              <a:rPr lang="it-IT" dirty="0" err="1"/>
              <a:t>sur</a:t>
            </a:r>
            <a:r>
              <a:rPr lang="it-IT" dirty="0"/>
              <a:t> la base d'un </a:t>
            </a:r>
            <a:r>
              <a:rPr lang="it-IT" dirty="0" err="1"/>
              <a:t>substrat</a:t>
            </a:r>
            <a:r>
              <a:rPr lang="it-IT" dirty="0"/>
              <a:t> qui se </a:t>
            </a:r>
            <a:r>
              <a:rPr lang="it-IT" dirty="0" err="1"/>
              <a:t>trouve</a:t>
            </a:r>
            <a:r>
              <a:rPr lang="it-IT" dirty="0"/>
              <a:t> en </a:t>
            </a:r>
            <a:r>
              <a:rPr lang="it-IT" dirty="0" err="1"/>
              <a:t>dehors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textes</a:t>
            </a:r>
            <a:r>
              <a:rPr lang="it-IT" dirty="0"/>
              <a:t>. </a:t>
            </a:r>
          </a:p>
          <a:p>
            <a:r>
              <a:rPr lang="it-IT" dirty="0"/>
              <a:t>Pour </a:t>
            </a:r>
            <a:r>
              <a:rPr lang="it-IT" dirty="0" err="1"/>
              <a:t>examiner</a:t>
            </a:r>
            <a:r>
              <a:rPr lang="it-IT" dirty="0"/>
              <a:t> la relation </a:t>
            </a:r>
            <a:r>
              <a:rPr lang="it-IT" dirty="0" err="1"/>
              <a:t>entre</a:t>
            </a:r>
            <a:r>
              <a:rPr lang="it-IT" dirty="0"/>
              <a:t> l'</a:t>
            </a:r>
            <a:r>
              <a:rPr lang="it-IT" dirty="0" err="1"/>
              <a:t>auteur</a:t>
            </a:r>
            <a:r>
              <a:rPr lang="it-IT" dirty="0"/>
              <a:t> et le </a:t>
            </a:r>
            <a:r>
              <a:rPr lang="it-IT" dirty="0" err="1"/>
              <a:t>thème</a:t>
            </a:r>
            <a:r>
              <a:rPr lang="it-IT" dirty="0"/>
              <a:t>, l'</a:t>
            </a:r>
            <a:r>
              <a:rPr lang="it-IT" dirty="0" err="1"/>
              <a:t>approche</a:t>
            </a:r>
            <a:r>
              <a:rPr lang="it-IT" dirty="0"/>
              <a:t> de la </a:t>
            </a:r>
            <a:r>
              <a:rPr lang="it-IT" dirty="0" err="1"/>
              <a:t>critique</a:t>
            </a:r>
            <a:r>
              <a:rPr lang="it-IT" dirty="0"/>
              <a:t> </a:t>
            </a:r>
            <a:r>
              <a:rPr lang="it-IT" dirty="0" err="1"/>
              <a:t>française</a:t>
            </a:r>
            <a:r>
              <a:rPr lang="it-IT" dirty="0"/>
              <a:t> et </a:t>
            </a:r>
            <a:r>
              <a:rPr lang="it-IT" dirty="0" err="1"/>
              <a:t>suisse</a:t>
            </a:r>
            <a:r>
              <a:rPr lang="it-IT" dirty="0"/>
              <a:t> (</a:t>
            </a:r>
            <a:r>
              <a:rPr lang="it-IT" dirty="0" err="1"/>
              <a:t>Poulet</a:t>
            </a:r>
            <a:r>
              <a:rPr lang="it-IT" dirty="0"/>
              <a:t>, Richard, </a:t>
            </a:r>
            <a:r>
              <a:rPr lang="it-IT" dirty="0" err="1"/>
              <a:t>Rousset</a:t>
            </a:r>
            <a:r>
              <a:rPr lang="it-IT" dirty="0"/>
              <a:t>, </a:t>
            </a:r>
            <a:r>
              <a:rPr lang="it-IT" dirty="0" err="1"/>
              <a:t>Mauron</a:t>
            </a:r>
            <a:r>
              <a:rPr lang="it-IT" dirty="0"/>
              <a:t> et </a:t>
            </a:r>
            <a:r>
              <a:rPr lang="it-IT" b="1" dirty="0"/>
              <a:t>l'</a:t>
            </a:r>
            <a:r>
              <a:rPr lang="it-IT" b="1" dirty="0" err="1"/>
              <a:t>école</a:t>
            </a:r>
            <a:r>
              <a:rPr lang="it-IT" b="1" dirty="0"/>
              <a:t> de </a:t>
            </a:r>
            <a:r>
              <a:rPr lang="it-IT" b="1" dirty="0" err="1"/>
              <a:t>Genève</a:t>
            </a:r>
            <a:r>
              <a:rPr lang="it-IT" b="1" dirty="0"/>
              <a:t> </a:t>
            </a:r>
            <a:r>
              <a:rPr lang="it-IT" dirty="0"/>
              <a:t>: "la nouvelle </a:t>
            </a:r>
            <a:r>
              <a:rPr lang="it-IT" dirty="0" err="1"/>
              <a:t>critique</a:t>
            </a:r>
            <a:r>
              <a:rPr lang="it-IT" dirty="0"/>
              <a:t>") </a:t>
            </a:r>
            <a:r>
              <a:rPr lang="it-IT" dirty="0" err="1"/>
              <a:t>ou</a:t>
            </a:r>
            <a:r>
              <a:rPr lang="it-IT" dirty="0"/>
              <a:t> l'</a:t>
            </a:r>
            <a:r>
              <a:rPr lang="it-IT" dirty="0" err="1"/>
              <a:t>approche</a:t>
            </a:r>
            <a:r>
              <a:rPr lang="it-IT" dirty="0"/>
              <a:t> </a:t>
            </a:r>
            <a:r>
              <a:rPr lang="it-IT" dirty="0" err="1"/>
              <a:t>psychanalytique</a:t>
            </a:r>
            <a:r>
              <a:rPr lang="it-IT" dirty="0"/>
              <a:t> s’</a:t>
            </a:r>
            <a:r>
              <a:rPr lang="it-IT" dirty="0" err="1"/>
              <a:t>avèrent</a:t>
            </a:r>
            <a:r>
              <a:rPr lang="it-IT" dirty="0"/>
              <a:t> utile</a:t>
            </a:r>
          </a:p>
          <a:p>
            <a:r>
              <a:rPr lang="it-IT" dirty="0"/>
              <a:t> Le plus </a:t>
            </a:r>
            <a:r>
              <a:rPr lang="it-IT" dirty="0" err="1"/>
              <a:t>intéressant</a:t>
            </a:r>
            <a:r>
              <a:rPr lang="it-IT" dirty="0"/>
              <a:t> de ce </a:t>
            </a:r>
            <a:r>
              <a:rPr lang="it-IT" dirty="0" err="1"/>
              <a:t>groupe</a:t>
            </a:r>
            <a:r>
              <a:rPr lang="it-IT" dirty="0"/>
              <a:t> est </a:t>
            </a:r>
            <a:r>
              <a:rPr lang="it-IT" dirty="0" err="1"/>
              <a:t>certainement</a:t>
            </a:r>
            <a:r>
              <a:rPr lang="it-IT" dirty="0"/>
              <a:t> </a:t>
            </a:r>
            <a:r>
              <a:rPr lang="it-IT" b="1" dirty="0"/>
              <a:t>Jean </a:t>
            </a:r>
            <a:r>
              <a:rPr lang="it-IT" b="1" dirty="0" err="1"/>
              <a:t>Starobinski</a:t>
            </a:r>
            <a:r>
              <a:rPr lang="it-IT" b="1" dirty="0"/>
              <a:t> </a:t>
            </a:r>
            <a:endParaRPr lang="it-IT" dirty="0"/>
          </a:p>
          <a:p>
            <a:r>
              <a:rPr lang="it-IT" dirty="0" err="1"/>
              <a:t>expert</a:t>
            </a:r>
            <a:r>
              <a:rPr lang="it-IT" dirty="0"/>
              <a:t> de Rousseau et </a:t>
            </a:r>
            <a:r>
              <a:rPr lang="it-IT" dirty="0" err="1"/>
              <a:t>Montaigne</a:t>
            </a:r>
            <a:r>
              <a:rPr lang="it-IT" dirty="0"/>
              <a:t> – s’</a:t>
            </a:r>
            <a:r>
              <a:rPr lang="it-IT" dirty="0" err="1"/>
              <a:t>inspire</a:t>
            </a:r>
            <a:r>
              <a:rPr lang="it-IT" dirty="0"/>
              <a:t> de </a:t>
            </a:r>
            <a:r>
              <a:rPr lang="it-IT" dirty="0" err="1"/>
              <a:t>plusieurs</a:t>
            </a:r>
            <a:r>
              <a:rPr lang="it-IT" dirty="0"/>
              <a:t> </a:t>
            </a:r>
            <a:r>
              <a:rPr lang="it-IT" dirty="0" err="1"/>
              <a:t>courants</a:t>
            </a:r>
            <a:r>
              <a:rPr lang="it-IT" dirty="0"/>
              <a:t> </a:t>
            </a:r>
            <a:r>
              <a:rPr lang="it-IT" dirty="0" err="1"/>
              <a:t>structuralisme</a:t>
            </a:r>
            <a:r>
              <a:rPr lang="it-IT" dirty="0"/>
              <a:t>, </a:t>
            </a:r>
            <a:r>
              <a:rPr lang="it-IT" dirty="0" err="1"/>
              <a:t>critique</a:t>
            </a:r>
            <a:r>
              <a:rPr lang="it-IT" dirty="0"/>
              <a:t> </a:t>
            </a:r>
            <a:r>
              <a:rPr lang="it-IT" dirty="0" err="1"/>
              <a:t>stylistique</a:t>
            </a:r>
            <a:r>
              <a:rPr lang="it-IT" dirty="0"/>
              <a:t>, </a:t>
            </a:r>
            <a:r>
              <a:rPr lang="it-IT" dirty="0" err="1"/>
              <a:t>psychanalyse</a:t>
            </a:r>
            <a:r>
              <a:rPr lang="it-IT" dirty="0"/>
              <a:t>. </a:t>
            </a:r>
          </a:p>
          <a:p>
            <a:r>
              <a:rPr lang="it-IT" i="1" dirty="0" err="1"/>
              <a:t>Portrait</a:t>
            </a:r>
            <a:r>
              <a:rPr lang="it-IT" i="1" dirty="0"/>
              <a:t> de </a:t>
            </a:r>
            <a:r>
              <a:rPr lang="it-IT" i="1" dirty="0" err="1"/>
              <a:t>l'artiste</a:t>
            </a:r>
            <a:r>
              <a:rPr lang="it-IT" i="1" dirty="0"/>
              <a:t> en </a:t>
            </a:r>
            <a:r>
              <a:rPr lang="it-IT" i="1" dirty="0" err="1"/>
              <a:t>saltimbanque</a:t>
            </a:r>
            <a:r>
              <a:rPr lang="it-IT" i="1" dirty="0"/>
              <a:t>, </a:t>
            </a:r>
            <a:r>
              <a:rPr lang="it-IT" dirty="0"/>
              <a:t>1970</a:t>
            </a:r>
          </a:p>
          <a:p>
            <a:r>
              <a:rPr lang="it-IT" dirty="0" err="1"/>
              <a:t>Perte</a:t>
            </a:r>
            <a:r>
              <a:rPr lang="it-IT" dirty="0"/>
              <a:t> de l'</a:t>
            </a:r>
            <a:r>
              <a:rPr lang="it-IT" dirty="0" err="1"/>
              <a:t>auréole</a:t>
            </a:r>
            <a:r>
              <a:rPr lang="it-IT" dirty="0"/>
              <a:t> de </a:t>
            </a:r>
            <a:r>
              <a:rPr lang="it-IT" dirty="0" err="1"/>
              <a:t>l'artiste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la </a:t>
            </a:r>
            <a:r>
              <a:rPr lang="it-IT" dirty="0" err="1"/>
              <a:t>société</a:t>
            </a:r>
            <a:r>
              <a:rPr lang="it-IT" dirty="0"/>
              <a:t> </a:t>
            </a:r>
            <a:r>
              <a:rPr lang="it-IT" dirty="0" err="1"/>
              <a:t>bourgeoise</a:t>
            </a:r>
            <a:r>
              <a:rPr lang="it-IT" dirty="0"/>
              <a:t> (</a:t>
            </a:r>
            <a:r>
              <a:rPr lang="it-IT" dirty="0" err="1"/>
              <a:t>baudelaire</a:t>
            </a:r>
            <a:r>
              <a:rPr lang="it-IT" dirty="0"/>
              <a:t>)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peintres</a:t>
            </a:r>
            <a:r>
              <a:rPr lang="it-IT" dirty="0"/>
              <a:t> et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écrivains</a:t>
            </a:r>
            <a:r>
              <a:rPr lang="it-IT" dirty="0"/>
              <a:t> </a:t>
            </a:r>
            <a:r>
              <a:rPr lang="it-IT" dirty="0" err="1"/>
              <a:t>représentent</a:t>
            </a:r>
            <a:r>
              <a:rPr lang="it-IT" dirty="0"/>
              <a:t> </a:t>
            </a:r>
            <a:r>
              <a:rPr lang="it-IT" dirty="0" err="1"/>
              <a:t>l'artiste</a:t>
            </a:r>
            <a:r>
              <a:rPr lang="it-IT" dirty="0"/>
              <a:t> </a:t>
            </a:r>
            <a:r>
              <a:rPr lang="it-IT" dirty="0" err="1"/>
              <a:t>comme</a:t>
            </a:r>
            <a:r>
              <a:rPr lang="it-IT" dirty="0"/>
              <a:t> un clown </a:t>
            </a:r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50063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73168"/>
            <a:ext cx="8229600" cy="5252996"/>
          </a:xfrm>
        </p:spPr>
        <p:txBody>
          <a:bodyPr>
            <a:normAutofit/>
          </a:bodyPr>
          <a:lstStyle/>
          <a:p>
            <a:r>
              <a:rPr lang="it-IT" b="1" dirty="0" err="1"/>
              <a:t>Du</a:t>
            </a:r>
            <a:r>
              <a:rPr lang="it-IT" b="1" dirty="0"/>
              <a:t> </a:t>
            </a:r>
            <a:r>
              <a:rPr lang="it-IT" b="1" dirty="0" err="1"/>
              <a:t>point</a:t>
            </a:r>
            <a:r>
              <a:rPr lang="it-IT" b="1" dirty="0"/>
              <a:t> de </a:t>
            </a:r>
            <a:r>
              <a:rPr lang="it-IT" b="1" dirty="0" err="1"/>
              <a:t>vue</a:t>
            </a:r>
            <a:r>
              <a:rPr lang="it-IT" b="1" dirty="0"/>
              <a:t> </a:t>
            </a:r>
            <a:r>
              <a:rPr lang="it-IT" b="1" dirty="0" err="1"/>
              <a:t>du</a:t>
            </a:r>
            <a:r>
              <a:rPr lang="it-IT" b="1" dirty="0"/>
              <a:t> texte = </a:t>
            </a:r>
            <a:r>
              <a:rPr lang="it-IT" dirty="0"/>
              <a:t>le </a:t>
            </a:r>
            <a:r>
              <a:rPr lang="it-IT" dirty="0" err="1"/>
              <a:t>thème</a:t>
            </a:r>
            <a:r>
              <a:rPr lang="it-IT" dirty="0"/>
              <a:t> est un </a:t>
            </a:r>
            <a:r>
              <a:rPr lang="it-IT" dirty="0" err="1"/>
              <a:t>élément</a:t>
            </a:r>
            <a:r>
              <a:rPr lang="it-IT" dirty="0"/>
              <a:t> plus large et plus </a:t>
            </a:r>
            <a:r>
              <a:rPr lang="it-IT" dirty="0" err="1"/>
              <a:t>abstrait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d'</a:t>
            </a:r>
            <a:r>
              <a:rPr lang="it-IT" dirty="0" err="1"/>
              <a:t>autres</a:t>
            </a:r>
            <a:r>
              <a:rPr lang="it-IT" dirty="0"/>
              <a:t> </a:t>
            </a:r>
            <a:r>
              <a:rPr lang="it-IT" dirty="0" err="1"/>
              <a:t>unités</a:t>
            </a:r>
            <a:r>
              <a:rPr lang="it-IT" dirty="0"/>
              <a:t> </a:t>
            </a:r>
            <a:r>
              <a:rPr lang="it-IT" dirty="0" err="1"/>
              <a:t>telles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le </a:t>
            </a:r>
            <a:r>
              <a:rPr lang="it-IT" dirty="0" err="1"/>
              <a:t>motif</a:t>
            </a:r>
            <a:r>
              <a:rPr lang="it-IT" dirty="0"/>
              <a:t> </a:t>
            </a:r>
            <a:r>
              <a:rPr lang="it-IT" dirty="0" err="1"/>
              <a:t>ou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topos </a:t>
            </a:r>
          </a:p>
          <a:p>
            <a:r>
              <a:rPr lang="it-IT" dirty="0"/>
              <a:t>Pour </a:t>
            </a:r>
            <a:r>
              <a:rPr lang="it-IT" dirty="0" err="1"/>
              <a:t>examiner</a:t>
            </a:r>
            <a:r>
              <a:rPr lang="it-IT" dirty="0"/>
              <a:t> la relation </a:t>
            </a:r>
            <a:r>
              <a:rPr lang="it-IT" dirty="0" err="1"/>
              <a:t>entre</a:t>
            </a:r>
            <a:r>
              <a:rPr lang="it-IT" dirty="0"/>
              <a:t> le </a:t>
            </a:r>
            <a:r>
              <a:rPr lang="it-IT" dirty="0" err="1"/>
              <a:t>thème</a:t>
            </a:r>
            <a:r>
              <a:rPr lang="it-IT" dirty="0"/>
              <a:t> et le texte </a:t>
            </a:r>
            <a:r>
              <a:rPr lang="it-IT" dirty="0">
                <a:sym typeface="Wingdings" pitchFamily="2" charset="2"/>
              </a:rPr>
              <a:t>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analyses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b="1" dirty="0" err="1"/>
              <a:t>formalistes</a:t>
            </a:r>
            <a:r>
              <a:rPr lang="it-IT" b="1" dirty="0"/>
              <a:t> et </a:t>
            </a:r>
            <a:r>
              <a:rPr lang="it-IT" b="1" dirty="0" err="1"/>
              <a:t>des</a:t>
            </a:r>
            <a:r>
              <a:rPr lang="it-IT" b="1" dirty="0"/>
              <a:t> </a:t>
            </a:r>
            <a:r>
              <a:rPr lang="it-IT" b="1" dirty="0" err="1"/>
              <a:t>structuralistes</a:t>
            </a:r>
            <a:r>
              <a:rPr lang="it-IT" b="1" dirty="0"/>
              <a:t>,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études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folklore et de la </a:t>
            </a:r>
            <a:r>
              <a:rPr lang="it-IT" dirty="0" err="1"/>
              <a:t>tradition</a:t>
            </a:r>
            <a:r>
              <a:rPr lang="it-IT" dirty="0"/>
              <a:t> orale </a:t>
            </a:r>
            <a:r>
              <a:rPr lang="it-IT" dirty="0" err="1"/>
              <a:t>axées</a:t>
            </a:r>
            <a:r>
              <a:rPr lang="it-IT" dirty="0"/>
              <a:t> </a:t>
            </a:r>
            <a:r>
              <a:rPr lang="it-IT" dirty="0" err="1"/>
              <a:t>sur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motifs</a:t>
            </a:r>
            <a:r>
              <a:rPr lang="it-IT" dirty="0"/>
              <a:t>,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analyses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topos de </a:t>
            </a:r>
            <a:r>
              <a:rPr lang="it-IT" b="1" dirty="0"/>
              <a:t>Robert Ernest </a:t>
            </a:r>
            <a:r>
              <a:rPr lang="it-IT" b="1" dirty="0" err="1"/>
              <a:t>Curtius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3469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338"/>
            <a:ext cx="8229600" cy="7837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it-IT" i="1" u="sng" dirty="0"/>
            </a:br>
            <a:r>
              <a:rPr lang="it-IT" i="1" u="sng" dirty="0"/>
              <a:t>le </a:t>
            </a:r>
            <a:r>
              <a:rPr lang="it-IT" i="1" u="sng" dirty="0" err="1"/>
              <a:t>retour</a:t>
            </a:r>
            <a:r>
              <a:rPr lang="it-IT" i="1" u="sng" dirty="0"/>
              <a:t> de la </a:t>
            </a:r>
            <a:r>
              <a:rPr lang="it-IT" i="1" u="sng" dirty="0" err="1"/>
              <a:t>critique</a:t>
            </a:r>
            <a:r>
              <a:rPr lang="it-IT" i="1" u="sng" dirty="0"/>
              <a:t> </a:t>
            </a:r>
            <a:r>
              <a:rPr lang="it-IT" i="1" u="sng" dirty="0" err="1"/>
              <a:t>thématique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26085"/>
            <a:ext cx="8229600" cy="5649128"/>
          </a:xfrm>
        </p:spPr>
        <p:txBody>
          <a:bodyPr>
            <a:noAutofit/>
          </a:bodyPr>
          <a:lstStyle/>
          <a:p>
            <a:r>
              <a:rPr lang="fr-FR" sz="1700" dirty="0"/>
              <a:t>Seconde moitié des années 1980: nouveau succès de la critique thématique, pendant longtemps disqualifiée et négligée dans le domaine de la théorie littéraire. </a:t>
            </a:r>
          </a:p>
          <a:p>
            <a:r>
              <a:rPr lang="fr-FR" sz="1700" dirty="0"/>
              <a:t>Voir </a:t>
            </a:r>
            <a:r>
              <a:rPr lang="fr-FR" sz="1700" dirty="0" err="1"/>
              <a:t>Sollors</a:t>
            </a:r>
            <a:r>
              <a:rPr lang="fr-FR" sz="1700" dirty="0"/>
              <a:t> (</a:t>
            </a:r>
            <a:r>
              <a:rPr lang="fr-FR" sz="1700" dirty="0" err="1"/>
              <a:t>ed</a:t>
            </a:r>
            <a:r>
              <a:rPr lang="fr-FR" sz="1700" dirty="0"/>
              <a:t>.) </a:t>
            </a:r>
            <a:r>
              <a:rPr lang="fr-FR" sz="1700" i="1" dirty="0"/>
              <a:t>The Return of </a:t>
            </a:r>
            <a:r>
              <a:rPr lang="fr-FR" sz="1700" i="1" dirty="0" err="1"/>
              <a:t>Thematic</a:t>
            </a:r>
            <a:r>
              <a:rPr lang="fr-FR" sz="1700" i="1" dirty="0"/>
              <a:t> </a:t>
            </a:r>
            <a:r>
              <a:rPr lang="fr-FR" sz="1700" i="1" dirty="0" err="1"/>
              <a:t>Criticism</a:t>
            </a:r>
            <a:r>
              <a:rPr lang="fr-FR" sz="1700" dirty="0"/>
              <a:t>, Harvard </a:t>
            </a:r>
            <a:r>
              <a:rPr lang="fr-FR" sz="1700" dirty="0" err="1"/>
              <a:t>University</a:t>
            </a:r>
            <a:r>
              <a:rPr lang="fr-FR" sz="1700" dirty="0"/>
              <a:t> </a:t>
            </a:r>
            <a:r>
              <a:rPr lang="fr-FR" sz="1700" dirty="0" err="1"/>
              <a:t>Press</a:t>
            </a:r>
            <a:r>
              <a:rPr lang="fr-FR" sz="1700" dirty="0"/>
              <a:t>, 1993. </a:t>
            </a:r>
          </a:p>
          <a:p>
            <a:r>
              <a:rPr lang="fr-FR" sz="1700" dirty="0"/>
              <a:t>Les préjugés à l'égard de la critique thématique viennent de loin. En Italie, par exemple, on peut rappeler l'aversion de Croce pour les constantes thématiques au profit des variantes : c'est-à-dire pour ce moment ineffablement individuel qu'est le phénomène vital et créatif de la poésie (les constantes, en revanche, sont l'échafaudage mort, mécanique et stéréotypé de l'œuvre d'art). </a:t>
            </a:r>
          </a:p>
          <a:p>
            <a:r>
              <a:rPr lang="fr-FR" sz="1700" dirty="0"/>
              <a:t>Les formalistes ont tendance à négliger les questions thématiques (les structuralistes aussi). Pourquoi ? </a:t>
            </a:r>
          </a:p>
          <a:p>
            <a:r>
              <a:rPr lang="fr-FR" sz="1700" dirty="0"/>
              <a:t>1) Parce que les thèmes ont un caractère "virtuel", ils ne se manifestent pas à la surface du texte, ils ne sont pas précisément identifiables dans une partie de l'œuvre littéraire = ils n'ont donc pas la même nature que les procédures rhétoriques et les caractéristiques structurelles que l'école formelle visait à décrire et à expliquer.</a:t>
            </a:r>
          </a:p>
          <a:p>
            <a:r>
              <a:rPr lang="fr-FR" sz="1700" dirty="0"/>
              <a:t> Les thèmes sont des entités fluides et protéiques ; ils ont un caractère insaisissable. En fait, le thème ne peut être réduit au sujet d'une œuvre au sens des formalistes russes : des textes qui racontent la même histoire. </a:t>
            </a:r>
          </a:p>
          <a:p>
            <a:r>
              <a:rPr lang="fr-FR" sz="1700" dirty="0"/>
              <a:t>Par exemple, nous pouvons raconter le mythe d'Ulysse mais thématiser différents éléments : se concentrer sur la nostalgie, le retour à la maison, la nostalgie de la patrie, ou sur la soif de connaissance et le péché de </a:t>
            </a:r>
            <a:r>
              <a:rPr lang="fr-FR" sz="1700" i="1" dirty="0" err="1"/>
              <a:t>hybris</a:t>
            </a:r>
            <a:r>
              <a:rPr lang="fr-FR" sz="1700" dirty="0"/>
              <a:t>, comme dans le cas de l'Ulysse de Dante. </a:t>
            </a:r>
          </a:p>
          <a:p>
            <a:endParaRPr lang="fr-FR" sz="1700" dirty="0"/>
          </a:p>
          <a:p>
            <a:r>
              <a:rPr lang="fr-FR" sz="1700" dirty="0"/>
              <a:t>Traduit avec </a:t>
            </a:r>
            <a:r>
              <a:rPr lang="fr-FR" sz="1700" dirty="0" err="1"/>
              <a:t>www.DeepL.com</a:t>
            </a:r>
            <a:r>
              <a:rPr lang="fr-FR" sz="1700" dirty="0"/>
              <a:t>/Translator (version gratuite)</a:t>
            </a:r>
          </a:p>
        </p:txBody>
      </p:sp>
    </p:spTree>
    <p:extLst>
      <p:ext uri="{BB962C8B-B14F-4D97-AF65-F5344CB8AC3E}">
        <p14:creationId xmlns:p14="http://schemas.microsoft.com/office/powerpoint/2010/main" val="321821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98426C-0A38-0F4A-A575-F533C0C9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Z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E23691-11BB-5645-B4F8-3CA17C427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de </a:t>
            </a:r>
            <a:r>
              <a:rPr lang="it-IT" dirty="0" err="1"/>
              <a:t>vue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b="1" dirty="0" err="1"/>
              <a:t>lecteur</a:t>
            </a:r>
            <a:r>
              <a:rPr lang="it-IT" dirty="0"/>
              <a:t> = le </a:t>
            </a:r>
            <a:r>
              <a:rPr lang="it-IT" dirty="0" err="1"/>
              <a:t>thème</a:t>
            </a:r>
            <a:r>
              <a:rPr lang="it-IT" dirty="0"/>
              <a:t> est ce </a:t>
            </a:r>
            <a:r>
              <a:rPr lang="it-IT" dirty="0" err="1"/>
              <a:t>que</a:t>
            </a:r>
            <a:r>
              <a:rPr lang="it-IT" dirty="0"/>
              <a:t> le </a:t>
            </a:r>
            <a:r>
              <a:rPr lang="it-IT" dirty="0" err="1"/>
              <a:t>lecteur</a:t>
            </a:r>
            <a:r>
              <a:rPr lang="it-IT" dirty="0"/>
              <a:t> en </a:t>
            </a:r>
            <a:r>
              <a:rPr lang="it-IT" dirty="0" err="1"/>
              <a:t>vient</a:t>
            </a:r>
            <a:r>
              <a:rPr lang="it-IT" dirty="0"/>
              <a:t> à </a:t>
            </a:r>
            <a:r>
              <a:rPr lang="it-IT" dirty="0" err="1"/>
              <a:t>reconnaître</a:t>
            </a:r>
            <a:r>
              <a:rPr lang="it-IT" dirty="0"/>
              <a:t> </a:t>
            </a:r>
            <a:r>
              <a:rPr lang="it-IT" dirty="0" err="1"/>
              <a:t>comme</a:t>
            </a:r>
            <a:r>
              <a:rPr lang="it-IT" dirty="0"/>
              <a:t> </a:t>
            </a:r>
            <a:r>
              <a:rPr lang="it-IT" dirty="0" err="1"/>
              <a:t>étant</a:t>
            </a:r>
            <a:r>
              <a:rPr lang="it-IT" dirty="0"/>
              <a:t> le </a:t>
            </a:r>
            <a:r>
              <a:rPr lang="it-IT" dirty="0" err="1"/>
              <a:t>résultat</a:t>
            </a:r>
            <a:r>
              <a:rPr lang="it-IT" dirty="0"/>
              <a:t> d'une </a:t>
            </a:r>
            <a:r>
              <a:rPr lang="it-IT" dirty="0" err="1"/>
              <a:t>opération</a:t>
            </a:r>
            <a:r>
              <a:rPr lang="it-IT" dirty="0"/>
              <a:t> d'</a:t>
            </a:r>
            <a:r>
              <a:rPr lang="it-IT" dirty="0" err="1"/>
              <a:t>interprétation</a:t>
            </a:r>
            <a:r>
              <a:rPr lang="it-IT" dirty="0"/>
              <a:t> </a:t>
            </a:r>
            <a:r>
              <a:rPr lang="it-IT" dirty="0" err="1"/>
              <a:t>impliquant</a:t>
            </a:r>
            <a:r>
              <a:rPr lang="it-IT" dirty="0"/>
              <a:t> le plus </a:t>
            </a:r>
            <a:r>
              <a:rPr lang="it-IT" dirty="0" err="1"/>
              <a:t>grand</a:t>
            </a:r>
            <a:r>
              <a:rPr lang="it-IT" dirty="0"/>
              <a:t> </a:t>
            </a:r>
            <a:r>
              <a:rPr lang="it-IT" dirty="0" err="1"/>
              <a:t>nombre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 d'</a:t>
            </a:r>
            <a:r>
              <a:rPr lang="it-IT" dirty="0" err="1"/>
              <a:t>éléments</a:t>
            </a:r>
            <a:r>
              <a:rPr lang="it-IT" dirty="0"/>
              <a:t> (</a:t>
            </a:r>
            <a:r>
              <a:rPr lang="it-IT" dirty="0" err="1"/>
              <a:t>contenu</a:t>
            </a:r>
            <a:r>
              <a:rPr lang="it-IT" dirty="0"/>
              <a:t> et forme) </a:t>
            </a:r>
            <a:r>
              <a:rPr lang="it-IT" dirty="0" err="1"/>
              <a:t>du</a:t>
            </a:r>
            <a:r>
              <a:rPr lang="it-IT" dirty="0"/>
              <a:t> texte en </a:t>
            </a:r>
            <a:r>
              <a:rPr lang="it-IT" dirty="0" err="1"/>
              <a:t>question</a:t>
            </a:r>
            <a:endParaRPr lang="it-IT" dirty="0"/>
          </a:p>
          <a:p>
            <a:r>
              <a:rPr lang="it-IT" dirty="0" err="1"/>
              <a:t>Critique</a:t>
            </a:r>
            <a:r>
              <a:rPr lang="it-IT" dirty="0"/>
              <a:t> de la </a:t>
            </a:r>
            <a:r>
              <a:rPr lang="it-IT" dirty="0" err="1"/>
              <a:t>réception</a:t>
            </a:r>
            <a:r>
              <a:rPr lang="it-IT" dirty="0"/>
              <a:t>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53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/>
              <a:t>L’</a:t>
            </a:r>
            <a:r>
              <a:rPr lang="it-IT" dirty="0" err="1"/>
              <a:t>auteur</a:t>
            </a:r>
            <a:r>
              <a:rPr lang="it-IT" dirty="0"/>
              <a:t> et le </a:t>
            </a:r>
            <a:r>
              <a:rPr lang="it-IT" dirty="0" err="1"/>
              <a:t>thème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Première </a:t>
            </a:r>
            <a:r>
              <a:rPr lang="it-IT" dirty="0" err="1"/>
              <a:t>étape</a:t>
            </a:r>
            <a:r>
              <a:rPr lang="it-IT" dirty="0"/>
              <a:t> : </a:t>
            </a:r>
            <a:r>
              <a:rPr lang="it-IT" dirty="0" err="1"/>
              <a:t>trouver</a:t>
            </a:r>
            <a:r>
              <a:rPr lang="it-IT" dirty="0"/>
              <a:t> </a:t>
            </a:r>
            <a:r>
              <a:rPr lang="it-IT" dirty="0" err="1"/>
              <a:t>chez</a:t>
            </a:r>
            <a:r>
              <a:rPr lang="it-IT" dirty="0"/>
              <a:t> un </a:t>
            </a:r>
            <a:r>
              <a:rPr lang="it-IT" dirty="0" err="1"/>
              <a:t>auteur</a:t>
            </a:r>
            <a:r>
              <a:rPr lang="it-IT" dirty="0"/>
              <a:t> une </a:t>
            </a:r>
            <a:r>
              <a:rPr lang="it-IT" dirty="0" err="1"/>
              <a:t>permanence</a:t>
            </a:r>
            <a:r>
              <a:rPr lang="it-IT" dirty="0"/>
              <a:t> </a:t>
            </a:r>
            <a:r>
              <a:rPr lang="it-IT" dirty="0" err="1"/>
              <a:t>obsessionnelle</a:t>
            </a:r>
            <a:r>
              <a:rPr lang="it-IT" dirty="0"/>
              <a:t> et la </a:t>
            </a:r>
            <a:r>
              <a:rPr lang="it-IT" dirty="0" err="1"/>
              <a:t>récurrence</a:t>
            </a:r>
            <a:r>
              <a:rPr lang="it-IT" dirty="0"/>
              <a:t> de </a:t>
            </a:r>
            <a:r>
              <a:rPr lang="it-IT" dirty="0" err="1"/>
              <a:t>certains</a:t>
            </a:r>
            <a:r>
              <a:rPr lang="it-IT" dirty="0"/>
              <a:t> </a:t>
            </a:r>
            <a:r>
              <a:rPr lang="it-IT" dirty="0" err="1"/>
              <a:t>thèmes</a:t>
            </a:r>
            <a:r>
              <a:rPr lang="it-IT" dirty="0"/>
              <a:t> </a:t>
            </a:r>
          </a:p>
          <a:p>
            <a:r>
              <a:rPr lang="it-IT" dirty="0" err="1"/>
              <a:t>Deuxième</a:t>
            </a:r>
            <a:r>
              <a:rPr lang="it-IT" dirty="0"/>
              <a:t> </a:t>
            </a:r>
            <a:r>
              <a:rPr lang="it-IT" dirty="0" err="1"/>
              <a:t>étape</a:t>
            </a:r>
            <a:r>
              <a:rPr lang="it-IT" dirty="0"/>
              <a:t> : </a:t>
            </a:r>
            <a:r>
              <a:rPr lang="it-IT" dirty="0" err="1"/>
              <a:t>extrapoler</a:t>
            </a:r>
            <a:r>
              <a:rPr lang="it-IT" dirty="0"/>
              <a:t> un </a:t>
            </a:r>
            <a:r>
              <a:rPr lang="it-IT" dirty="0" err="1"/>
              <a:t>sens</a:t>
            </a:r>
            <a:endParaRPr lang="it-IT" dirty="0"/>
          </a:p>
          <a:p>
            <a:r>
              <a:rPr lang="it-IT" dirty="0" err="1"/>
              <a:t>Pourquoi</a:t>
            </a:r>
            <a:r>
              <a:rPr lang="it-IT" dirty="0"/>
              <a:t> </a:t>
            </a:r>
            <a:r>
              <a:rPr lang="it-IT" dirty="0" err="1"/>
              <a:t>Dostoïevski</a:t>
            </a:r>
            <a:r>
              <a:rPr lang="it-IT" dirty="0"/>
              <a:t> </a:t>
            </a:r>
            <a:r>
              <a:rPr lang="it-IT" dirty="0" err="1"/>
              <a:t>parle</a:t>
            </a:r>
            <a:r>
              <a:rPr lang="it-IT" dirty="0"/>
              <a:t>-t-il </a:t>
            </a:r>
            <a:r>
              <a:rPr lang="it-IT" dirty="0" err="1"/>
              <a:t>toujours</a:t>
            </a:r>
            <a:r>
              <a:rPr lang="it-IT" dirty="0"/>
              <a:t> de </a:t>
            </a:r>
            <a:r>
              <a:rPr lang="it-IT" dirty="0" err="1"/>
              <a:t>crimes</a:t>
            </a:r>
            <a:r>
              <a:rPr lang="it-IT" dirty="0"/>
              <a:t> ? </a:t>
            </a:r>
            <a:r>
              <a:rPr lang="it-IT" dirty="0" err="1"/>
              <a:t>Pourquoi</a:t>
            </a:r>
            <a:r>
              <a:rPr lang="it-IT" dirty="0"/>
              <a:t> </a:t>
            </a:r>
            <a:r>
              <a:rPr lang="it-IT" dirty="0" err="1"/>
              <a:t>fait</a:t>
            </a:r>
            <a:r>
              <a:rPr lang="it-IT" dirty="0"/>
              <a:t>-il </a:t>
            </a:r>
            <a:r>
              <a:rPr lang="it-IT" dirty="0" err="1"/>
              <a:t>toujours</a:t>
            </a:r>
            <a:r>
              <a:rPr lang="it-IT" dirty="0"/>
              <a:t> </a:t>
            </a:r>
            <a:r>
              <a:rPr lang="it-IT" dirty="0" err="1"/>
              <a:t>entrer</a:t>
            </a:r>
            <a:r>
              <a:rPr lang="it-IT" dirty="0"/>
              <a:t> en </a:t>
            </a:r>
            <a:r>
              <a:rPr lang="it-IT" dirty="0" err="1"/>
              <a:t>scène</a:t>
            </a:r>
            <a:r>
              <a:rPr lang="it-IT" dirty="0"/>
              <a:t> de </a:t>
            </a:r>
            <a:r>
              <a:rPr lang="it-IT" dirty="0" err="1"/>
              <a:t>grands</a:t>
            </a:r>
            <a:r>
              <a:rPr lang="it-IT" dirty="0"/>
              <a:t> </a:t>
            </a:r>
            <a:r>
              <a:rPr lang="it-IT" dirty="0" err="1"/>
              <a:t>pécheurs</a:t>
            </a:r>
            <a:r>
              <a:rPr lang="it-IT" dirty="0"/>
              <a:t> ? </a:t>
            </a:r>
            <a:r>
              <a:rPr lang="it-IT" dirty="0" err="1"/>
              <a:t>Pourquoi</a:t>
            </a:r>
            <a:r>
              <a:rPr lang="it-IT" dirty="0"/>
              <a:t> </a:t>
            </a:r>
            <a:r>
              <a:rPr lang="it-IT" dirty="0" err="1"/>
              <a:t>essaie</a:t>
            </a:r>
            <a:r>
              <a:rPr lang="it-IT" dirty="0"/>
              <a:t>-t-il de </a:t>
            </a:r>
            <a:r>
              <a:rPr lang="it-IT" dirty="0" err="1"/>
              <a:t>nous</a:t>
            </a:r>
            <a:r>
              <a:rPr lang="it-IT" dirty="0"/>
              <a:t> </a:t>
            </a:r>
            <a:r>
              <a:rPr lang="it-IT" dirty="0" err="1"/>
              <a:t>convaincre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nous</a:t>
            </a:r>
            <a:r>
              <a:rPr lang="it-IT" dirty="0"/>
              <a:t> </a:t>
            </a:r>
            <a:r>
              <a:rPr lang="it-IT" dirty="0" err="1"/>
              <a:t>devons</a:t>
            </a:r>
            <a:r>
              <a:rPr lang="it-IT" dirty="0"/>
              <a:t> </a:t>
            </a:r>
            <a:r>
              <a:rPr lang="it-IT" dirty="0" err="1"/>
              <a:t>leur</a:t>
            </a:r>
            <a:r>
              <a:rPr lang="it-IT" dirty="0"/>
              <a:t> </a:t>
            </a:r>
            <a:r>
              <a:rPr lang="it-IT" dirty="0" err="1"/>
              <a:t>pardonner</a:t>
            </a:r>
            <a:r>
              <a:rPr lang="it-IT" dirty="0"/>
              <a:t> et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obliger</a:t>
            </a:r>
            <a:r>
              <a:rPr lang="it-IT" dirty="0"/>
              <a:t> à </a:t>
            </a:r>
            <a:r>
              <a:rPr lang="it-IT" dirty="0" err="1"/>
              <a:t>nous</a:t>
            </a:r>
            <a:r>
              <a:rPr lang="it-IT" dirty="0"/>
              <a:t> </a:t>
            </a:r>
            <a:r>
              <a:rPr lang="it-IT" dirty="0" err="1"/>
              <a:t>pardonner</a:t>
            </a:r>
            <a:r>
              <a:rPr lang="it-IT" dirty="0"/>
              <a:t> ? </a:t>
            </a:r>
          </a:p>
          <a:p>
            <a:r>
              <a:rPr lang="it-IT" dirty="0"/>
              <a:t>Mais </a:t>
            </a:r>
            <a:r>
              <a:rPr lang="it-IT" dirty="0" err="1"/>
              <a:t>nous</a:t>
            </a:r>
            <a:r>
              <a:rPr lang="it-IT" dirty="0"/>
              <a:t> </a:t>
            </a:r>
            <a:r>
              <a:rPr lang="it-IT" dirty="0" err="1"/>
              <a:t>tenons</a:t>
            </a:r>
            <a:r>
              <a:rPr lang="it-IT" dirty="0"/>
              <a:t> pour </a:t>
            </a:r>
            <a:r>
              <a:rPr lang="it-IT" dirty="0" err="1"/>
              <a:t>acquis</a:t>
            </a:r>
            <a:r>
              <a:rPr lang="it-IT" dirty="0"/>
              <a:t> ce </a:t>
            </a:r>
            <a:r>
              <a:rPr lang="it-IT" dirty="0" err="1"/>
              <a:t>qu'est</a:t>
            </a:r>
            <a:r>
              <a:rPr lang="it-IT" dirty="0"/>
              <a:t> un </a:t>
            </a:r>
            <a:r>
              <a:rPr lang="it-IT" dirty="0" err="1"/>
              <a:t>auteur</a:t>
            </a:r>
            <a:r>
              <a:rPr lang="it-IT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92561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36584"/>
            <a:ext cx="8229600" cy="5689579"/>
          </a:xfrm>
        </p:spPr>
        <p:txBody>
          <a:bodyPr>
            <a:normAutofit fontScale="85000" lnSpcReduction="20000"/>
          </a:bodyPr>
          <a:lstStyle/>
          <a:p>
            <a:r>
              <a:rPr lang="it-IT" dirty="0" err="1"/>
              <a:t>Question</a:t>
            </a:r>
            <a:r>
              <a:rPr lang="it-IT" dirty="0"/>
              <a:t> : </a:t>
            </a:r>
            <a:r>
              <a:rPr lang="it-IT" dirty="0" err="1"/>
              <a:t>comment</a:t>
            </a:r>
            <a:r>
              <a:rPr lang="it-IT" dirty="0"/>
              <a:t> </a:t>
            </a:r>
            <a:r>
              <a:rPr lang="it-IT" dirty="0" err="1"/>
              <a:t>reconnaître</a:t>
            </a:r>
            <a:r>
              <a:rPr lang="it-IT" dirty="0"/>
              <a:t> un </a:t>
            </a:r>
            <a:r>
              <a:rPr lang="it-IT" dirty="0" err="1"/>
              <a:t>thème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l'</a:t>
            </a:r>
            <a:r>
              <a:rPr lang="it-IT" dirty="0" err="1"/>
              <a:t>écheveau</a:t>
            </a:r>
            <a:r>
              <a:rPr lang="it-IT" dirty="0"/>
              <a:t> </a:t>
            </a:r>
            <a:r>
              <a:rPr lang="it-IT" dirty="0" err="1"/>
              <a:t>textuel</a:t>
            </a:r>
            <a:r>
              <a:rPr lang="it-IT" dirty="0"/>
              <a:t> d'un </a:t>
            </a:r>
            <a:r>
              <a:rPr lang="it-IT" dirty="0" err="1"/>
              <a:t>auteur</a:t>
            </a:r>
            <a:r>
              <a:rPr lang="it-IT" dirty="0"/>
              <a:t> ? </a:t>
            </a:r>
          </a:p>
          <a:p>
            <a:r>
              <a:rPr lang="it-IT" dirty="0"/>
              <a:t>1) la </a:t>
            </a:r>
            <a:r>
              <a:rPr lang="it-IT" dirty="0" err="1"/>
              <a:t>récurrence</a:t>
            </a:r>
            <a:r>
              <a:rPr lang="it-IT" dirty="0"/>
              <a:t> : la </a:t>
            </a:r>
            <a:r>
              <a:rPr lang="it-IT" dirty="0" err="1"/>
              <a:t>répétition</a:t>
            </a:r>
            <a:r>
              <a:rPr lang="it-IT" dirty="0"/>
              <a:t> </a:t>
            </a:r>
            <a:r>
              <a:rPr lang="it-IT" dirty="0" err="1"/>
              <a:t>marque</a:t>
            </a:r>
            <a:r>
              <a:rPr lang="it-IT" dirty="0"/>
              <a:t> l'</a:t>
            </a:r>
            <a:r>
              <a:rPr lang="it-IT" dirty="0" err="1"/>
              <a:t>obsession</a:t>
            </a:r>
            <a:r>
              <a:rPr lang="it-IT" dirty="0"/>
              <a:t> </a:t>
            </a:r>
          </a:p>
          <a:p>
            <a:r>
              <a:rPr lang="it-IT" dirty="0"/>
              <a:t>2) </a:t>
            </a:r>
            <a:r>
              <a:rPr lang="it-IT" dirty="0" err="1"/>
              <a:t>construire</a:t>
            </a:r>
            <a:r>
              <a:rPr lang="it-IT" dirty="0"/>
              <a:t> une </a:t>
            </a:r>
            <a:r>
              <a:rPr lang="it-IT" dirty="0" err="1"/>
              <a:t>constellation</a:t>
            </a:r>
            <a:r>
              <a:rPr lang="it-IT" dirty="0"/>
              <a:t>, une </a:t>
            </a:r>
            <a:r>
              <a:rPr lang="it-IT" dirty="0" err="1"/>
              <a:t>structure</a:t>
            </a:r>
            <a:r>
              <a:rPr lang="it-IT" dirty="0"/>
              <a:t> : le </a:t>
            </a:r>
            <a:r>
              <a:rPr lang="it-IT" dirty="0" err="1"/>
              <a:t>critique</a:t>
            </a:r>
            <a:r>
              <a:rPr lang="it-IT" dirty="0"/>
              <a:t> </a:t>
            </a:r>
            <a:r>
              <a:rPr lang="it-IT" dirty="0" err="1"/>
              <a:t>devra</a:t>
            </a:r>
            <a:r>
              <a:rPr lang="it-IT" dirty="0"/>
              <a:t> </a:t>
            </a:r>
            <a:r>
              <a:rPr lang="it-IT" dirty="0" err="1"/>
              <a:t>réunir</a:t>
            </a:r>
            <a:r>
              <a:rPr lang="it-IT" dirty="0"/>
              <a:t> ce qui </a:t>
            </a:r>
            <a:r>
              <a:rPr lang="it-IT" dirty="0" err="1"/>
              <a:t>semble</a:t>
            </a:r>
            <a:r>
              <a:rPr lang="it-IT" dirty="0"/>
              <a:t> séparé, </a:t>
            </a:r>
            <a:r>
              <a:rPr lang="it-IT" dirty="0" err="1"/>
              <a:t>défaire</a:t>
            </a:r>
            <a:r>
              <a:rPr lang="it-IT" dirty="0"/>
              <a:t> ce qui </a:t>
            </a:r>
            <a:r>
              <a:rPr lang="it-IT" dirty="0" err="1"/>
              <a:t>semble</a:t>
            </a:r>
            <a:r>
              <a:rPr lang="it-IT" dirty="0"/>
              <a:t> uni et </a:t>
            </a:r>
            <a:r>
              <a:rPr lang="it-IT" dirty="0" err="1"/>
              <a:t>rechercher</a:t>
            </a:r>
            <a:r>
              <a:rPr lang="it-IT" dirty="0"/>
              <a:t> une </a:t>
            </a:r>
            <a:r>
              <a:rPr lang="it-IT" dirty="0" err="1"/>
              <a:t>cohérence</a:t>
            </a:r>
            <a:r>
              <a:rPr lang="it-IT" dirty="0"/>
              <a:t>, </a:t>
            </a:r>
            <a:r>
              <a:rPr lang="it-IT" dirty="0" err="1"/>
              <a:t>créer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chaînes</a:t>
            </a:r>
            <a:r>
              <a:rPr lang="it-IT" dirty="0"/>
              <a:t> </a:t>
            </a:r>
            <a:r>
              <a:rPr lang="it-IT" dirty="0" err="1"/>
              <a:t>thématiques</a:t>
            </a:r>
            <a:r>
              <a:rPr lang="it-IT" dirty="0"/>
              <a:t>. Par </a:t>
            </a:r>
            <a:r>
              <a:rPr lang="it-IT" dirty="0" err="1"/>
              <a:t>exemple</a:t>
            </a:r>
            <a:r>
              <a:rPr lang="it-IT" dirty="0"/>
              <a:t>,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thèmes</a:t>
            </a:r>
            <a:r>
              <a:rPr lang="it-IT" dirty="0"/>
              <a:t> </a:t>
            </a:r>
            <a:r>
              <a:rPr lang="it-IT" dirty="0" err="1"/>
              <a:t>maléfiques</a:t>
            </a:r>
            <a:r>
              <a:rPr lang="it-IT" dirty="0"/>
              <a:t> </a:t>
            </a:r>
            <a:r>
              <a:rPr lang="it-IT" dirty="0" err="1"/>
              <a:t>chez</a:t>
            </a:r>
            <a:r>
              <a:rPr lang="it-IT" dirty="0"/>
              <a:t> </a:t>
            </a:r>
            <a:r>
              <a:rPr lang="it-IT" dirty="0" err="1"/>
              <a:t>Michelet</a:t>
            </a:r>
            <a:r>
              <a:rPr lang="it-IT" dirty="0"/>
              <a:t> (par </a:t>
            </a:r>
            <a:r>
              <a:rPr lang="it-IT" dirty="0" err="1"/>
              <a:t>exemple</a:t>
            </a:r>
            <a:r>
              <a:rPr lang="it-IT" dirty="0"/>
              <a:t>, le </a:t>
            </a:r>
            <a:r>
              <a:rPr lang="it-IT" dirty="0" err="1"/>
              <a:t>jésuite</a:t>
            </a:r>
            <a:r>
              <a:rPr lang="it-IT" dirty="0"/>
              <a:t>, </a:t>
            </a:r>
            <a:r>
              <a:rPr lang="it-IT" dirty="0" err="1"/>
              <a:t>l'ironie</a:t>
            </a:r>
            <a:r>
              <a:rPr lang="it-IT" dirty="0"/>
              <a:t>, le </a:t>
            </a:r>
            <a:r>
              <a:rPr lang="it-IT" dirty="0" err="1"/>
              <a:t>sang</a:t>
            </a:r>
            <a:r>
              <a:rPr lang="it-IT" dirty="0"/>
              <a:t> </a:t>
            </a:r>
            <a:r>
              <a:rPr lang="it-IT" dirty="0" err="1"/>
              <a:t>coagulé</a:t>
            </a:r>
            <a:r>
              <a:rPr lang="it-IT" dirty="0"/>
              <a:t>, le </a:t>
            </a:r>
            <a:r>
              <a:rPr lang="it-IT" dirty="0" err="1"/>
              <a:t>Moyen</a:t>
            </a:r>
            <a:r>
              <a:rPr lang="it-IT" dirty="0"/>
              <a:t> </a:t>
            </a:r>
            <a:r>
              <a:rPr lang="it-IT" dirty="0" err="1"/>
              <a:t>Âge</a:t>
            </a:r>
            <a:r>
              <a:rPr lang="it-IT" dirty="0"/>
              <a:t>, l'</a:t>
            </a:r>
            <a:r>
              <a:rPr lang="it-IT" dirty="0" err="1"/>
              <a:t>ennui</a:t>
            </a:r>
            <a:r>
              <a:rPr lang="it-IT" dirty="0"/>
              <a:t>. </a:t>
            </a:r>
            <a:r>
              <a:rPr lang="it-IT" dirty="0" err="1"/>
              <a:t>Au</a:t>
            </a:r>
            <a:r>
              <a:rPr lang="it-IT" dirty="0"/>
              <a:t> </a:t>
            </a:r>
            <a:r>
              <a:rPr lang="it-IT" dirty="0" err="1"/>
              <a:t>pôle</a:t>
            </a:r>
            <a:r>
              <a:rPr lang="it-IT" dirty="0"/>
              <a:t> </a:t>
            </a:r>
            <a:r>
              <a:rPr lang="it-IT" dirty="0" err="1"/>
              <a:t>opposé</a:t>
            </a:r>
            <a:r>
              <a:rPr lang="it-IT" dirty="0"/>
              <a:t> : </a:t>
            </a:r>
            <a:r>
              <a:rPr lang="it-IT" dirty="0" err="1"/>
              <a:t>l'action</a:t>
            </a:r>
            <a:r>
              <a:rPr lang="it-IT" dirty="0"/>
              <a:t>, l'</a:t>
            </a:r>
            <a:r>
              <a:rPr lang="it-IT" dirty="0" err="1"/>
              <a:t>éducation</a:t>
            </a:r>
            <a:r>
              <a:rPr lang="it-IT" dirty="0"/>
              <a:t>, le </a:t>
            </a:r>
            <a:r>
              <a:rPr lang="it-IT" dirty="0" err="1"/>
              <a:t>rire</a:t>
            </a:r>
            <a:r>
              <a:rPr lang="it-IT" dirty="0"/>
              <a:t>,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larmes</a:t>
            </a:r>
            <a:r>
              <a:rPr lang="it-IT" dirty="0"/>
              <a:t>, le </a:t>
            </a:r>
            <a:r>
              <a:rPr lang="it-IT" dirty="0" err="1"/>
              <a:t>sang</a:t>
            </a:r>
            <a:r>
              <a:rPr lang="it-IT" dirty="0"/>
              <a:t> qui </a:t>
            </a:r>
            <a:r>
              <a:rPr lang="it-IT" dirty="0" err="1"/>
              <a:t>coule</a:t>
            </a:r>
            <a:r>
              <a:rPr lang="it-IT" dirty="0"/>
              <a:t>, </a:t>
            </a:r>
            <a:r>
              <a:rPr lang="it-IT" dirty="0" err="1"/>
              <a:t>les</a:t>
            </a:r>
            <a:r>
              <a:rPr lang="it-IT" dirty="0"/>
              <a:t> gens, etc.) </a:t>
            </a:r>
          </a:p>
          <a:p>
            <a:r>
              <a:rPr lang="it-IT" dirty="0"/>
              <a:t>3) </a:t>
            </a:r>
            <a:r>
              <a:rPr lang="it-IT" dirty="0" err="1"/>
              <a:t>rechercher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l'</a:t>
            </a:r>
            <a:r>
              <a:rPr lang="it-IT" dirty="0" err="1"/>
              <a:t>œuvre</a:t>
            </a:r>
            <a:r>
              <a:rPr lang="it-IT" dirty="0"/>
              <a:t> (</a:t>
            </a:r>
            <a:r>
              <a:rPr lang="it-IT" dirty="0" err="1"/>
              <a:t>conçue</a:t>
            </a:r>
            <a:r>
              <a:rPr lang="it-IT" dirty="0"/>
              <a:t> </a:t>
            </a:r>
            <a:r>
              <a:rPr lang="it-IT" dirty="0" err="1"/>
              <a:t>comme</a:t>
            </a:r>
            <a:r>
              <a:rPr lang="it-IT" dirty="0"/>
              <a:t> une </a:t>
            </a:r>
            <a:r>
              <a:rPr lang="it-IT" dirty="0" err="1"/>
              <a:t>synthèse</a:t>
            </a:r>
            <a:r>
              <a:rPr lang="it-IT" dirty="0"/>
              <a:t> de la forme et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contenu</a:t>
            </a:r>
            <a:r>
              <a:rPr lang="it-IT" dirty="0"/>
              <a:t>) le </a:t>
            </a:r>
            <a:r>
              <a:rPr lang="it-IT" dirty="0" err="1"/>
              <a:t>moi</a:t>
            </a:r>
            <a:r>
              <a:rPr lang="it-IT" dirty="0"/>
              <a:t> </a:t>
            </a:r>
            <a:r>
              <a:rPr lang="it-IT" dirty="0" err="1"/>
              <a:t>profond</a:t>
            </a:r>
            <a:r>
              <a:rPr lang="it-IT" dirty="0"/>
              <a:t> de l'</a:t>
            </a:r>
            <a:r>
              <a:rPr lang="it-IT" dirty="0" err="1"/>
              <a:t>auteur</a:t>
            </a:r>
            <a:r>
              <a:rPr lang="it-IT" dirty="0"/>
              <a:t> (et </a:t>
            </a:r>
            <a:r>
              <a:rPr lang="it-IT" dirty="0" err="1"/>
              <a:t>donc</a:t>
            </a:r>
            <a:r>
              <a:rPr lang="it-IT" dirty="0"/>
              <a:t> non </a:t>
            </a:r>
            <a:r>
              <a:rPr lang="it-IT" dirty="0" err="1"/>
              <a:t>seulement</a:t>
            </a:r>
            <a:r>
              <a:rPr lang="it-IT" dirty="0"/>
              <a:t> l'</a:t>
            </a:r>
            <a:r>
              <a:rPr lang="it-IT" dirty="0" err="1"/>
              <a:t>intention</a:t>
            </a:r>
            <a:r>
              <a:rPr lang="it-IT" dirty="0"/>
              <a:t> </a:t>
            </a:r>
            <a:r>
              <a:rPr lang="it-IT" dirty="0" err="1"/>
              <a:t>consciente</a:t>
            </a:r>
            <a:r>
              <a:rPr lang="it-IT" dirty="0"/>
              <a:t> de l'</a:t>
            </a:r>
            <a:r>
              <a:rPr lang="it-IT" dirty="0" err="1"/>
              <a:t>auteur</a:t>
            </a:r>
            <a:r>
              <a:rPr lang="it-IT" dirty="0"/>
              <a:t>, mais </a:t>
            </a:r>
            <a:r>
              <a:rPr lang="it-IT" dirty="0" err="1"/>
              <a:t>aussi</a:t>
            </a:r>
            <a:r>
              <a:rPr lang="it-IT" dirty="0"/>
              <a:t> son </a:t>
            </a:r>
            <a:r>
              <a:rPr lang="it-IT" dirty="0" err="1"/>
              <a:t>inconscient</a:t>
            </a:r>
            <a:r>
              <a:rPr lang="it-IT" dirty="0"/>
              <a:t>), la «</a:t>
            </a:r>
            <a:r>
              <a:rPr lang="it-IT" dirty="0" err="1"/>
              <a:t>structure</a:t>
            </a:r>
            <a:r>
              <a:rPr lang="it-IT" dirty="0"/>
              <a:t>» d'une </a:t>
            </a:r>
            <a:r>
              <a:rPr lang="it-IT" dirty="0" err="1"/>
              <a:t>existence</a:t>
            </a:r>
            <a:endParaRPr lang="it-IT" dirty="0"/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95247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9662"/>
            <a:ext cx="8229600" cy="5356502"/>
          </a:xfrm>
        </p:spPr>
        <p:txBody>
          <a:bodyPr>
            <a:normAutofit fontScale="70000" lnSpcReduction="20000"/>
          </a:bodyPr>
          <a:lstStyle/>
          <a:p>
            <a:r>
              <a:rPr lang="it-IT" b="1" u="sng" dirty="0"/>
              <a:t>Ex. 1) </a:t>
            </a:r>
            <a:r>
              <a:rPr lang="it-IT" b="1" u="sng" dirty="0" err="1"/>
              <a:t>Starobinksi</a:t>
            </a:r>
            <a:r>
              <a:rPr lang="it-IT" b="1" u="sng" dirty="0"/>
              <a:t>, Rousseau. La </a:t>
            </a:r>
            <a:r>
              <a:rPr lang="it-IT" b="1" u="sng" dirty="0" err="1"/>
              <a:t>transparence</a:t>
            </a:r>
            <a:r>
              <a:rPr lang="it-IT" b="1" u="sng" dirty="0"/>
              <a:t>, l'</a:t>
            </a:r>
            <a:r>
              <a:rPr lang="it-IT" b="1" u="sng" dirty="0" err="1"/>
              <a:t>obstacle</a:t>
            </a:r>
            <a:r>
              <a:rPr lang="it-IT" b="1" u="sng" dirty="0"/>
              <a:t>, 1971 </a:t>
            </a:r>
          </a:p>
          <a:p>
            <a:r>
              <a:rPr lang="it-IT" dirty="0"/>
              <a:t>Le </a:t>
            </a:r>
            <a:r>
              <a:rPr lang="it-IT" dirty="0" err="1"/>
              <a:t>thème</a:t>
            </a:r>
            <a:r>
              <a:rPr lang="it-IT" dirty="0"/>
              <a:t> </a:t>
            </a:r>
            <a:r>
              <a:rPr lang="it-IT" dirty="0" err="1"/>
              <a:t>fondamental</a:t>
            </a:r>
            <a:r>
              <a:rPr lang="it-IT" dirty="0"/>
              <a:t> - </a:t>
            </a:r>
            <a:r>
              <a:rPr lang="it-IT" dirty="0" err="1"/>
              <a:t>dit</a:t>
            </a:r>
            <a:r>
              <a:rPr lang="it-IT" dirty="0"/>
              <a:t> </a:t>
            </a:r>
            <a:r>
              <a:rPr lang="it-IT" dirty="0" err="1"/>
              <a:t>Sarobinski</a:t>
            </a:r>
            <a:r>
              <a:rPr lang="it-IT" dirty="0"/>
              <a:t> - n'est </a:t>
            </a:r>
            <a:r>
              <a:rPr lang="it-IT" dirty="0" err="1"/>
              <a:t>pas</a:t>
            </a:r>
            <a:r>
              <a:rPr lang="it-IT" dirty="0"/>
              <a:t> </a:t>
            </a:r>
            <a:r>
              <a:rPr lang="it-IT" dirty="0" err="1"/>
              <a:t>l'antinomie</a:t>
            </a:r>
            <a:r>
              <a:rPr lang="it-IT" dirty="0"/>
              <a:t> </a:t>
            </a:r>
            <a:r>
              <a:rPr lang="it-IT" dirty="0" err="1"/>
              <a:t>entre</a:t>
            </a:r>
            <a:r>
              <a:rPr lang="it-IT" dirty="0"/>
              <a:t> l'</a:t>
            </a:r>
            <a:r>
              <a:rPr lang="it-IT" dirty="0" err="1"/>
              <a:t>apparence</a:t>
            </a:r>
            <a:r>
              <a:rPr lang="it-IT" dirty="0"/>
              <a:t> et la </a:t>
            </a:r>
            <a:r>
              <a:rPr lang="it-IT" dirty="0" err="1"/>
              <a:t>réalité</a:t>
            </a:r>
            <a:r>
              <a:rPr lang="it-IT" dirty="0"/>
              <a:t>, qui à l'époque </a:t>
            </a:r>
            <a:r>
              <a:rPr lang="it-IT" dirty="0" err="1"/>
              <a:t>où</a:t>
            </a:r>
            <a:r>
              <a:rPr lang="it-IT" dirty="0"/>
              <a:t> </a:t>
            </a:r>
            <a:r>
              <a:rPr lang="it-IT" dirty="0" err="1"/>
              <a:t>R</a:t>
            </a:r>
            <a:r>
              <a:rPr lang="it-IT" dirty="0"/>
              <a:t>. </a:t>
            </a:r>
            <a:r>
              <a:rPr lang="it-IT" dirty="0" err="1"/>
              <a:t>écrivait</a:t>
            </a:r>
            <a:r>
              <a:rPr lang="it-IT" dirty="0"/>
              <a:t> </a:t>
            </a:r>
            <a:r>
              <a:rPr lang="it-IT" dirty="0" err="1"/>
              <a:t>était</a:t>
            </a:r>
            <a:r>
              <a:rPr lang="it-IT" dirty="0"/>
              <a:t> un </a:t>
            </a:r>
            <a:r>
              <a:rPr lang="it-IT" dirty="0" err="1"/>
              <a:t>lieu</a:t>
            </a:r>
            <a:r>
              <a:rPr lang="it-IT" dirty="0"/>
              <a:t> </a:t>
            </a:r>
            <a:r>
              <a:rPr lang="it-IT" dirty="0" err="1"/>
              <a:t>commun</a:t>
            </a:r>
            <a:r>
              <a:rPr lang="it-IT" dirty="0"/>
              <a:t>, mais le </a:t>
            </a:r>
            <a:r>
              <a:rPr lang="it-IT" dirty="0" err="1"/>
              <a:t>mythe</a:t>
            </a:r>
            <a:r>
              <a:rPr lang="it-IT" dirty="0"/>
              <a:t> de la </a:t>
            </a:r>
            <a:r>
              <a:rPr lang="it-IT" dirty="0" err="1"/>
              <a:t>transparence</a:t>
            </a:r>
            <a:r>
              <a:rPr lang="it-IT" dirty="0"/>
              <a:t> est le centre </a:t>
            </a:r>
            <a:r>
              <a:rPr lang="it-IT" dirty="0" err="1"/>
              <a:t>générateur</a:t>
            </a:r>
            <a:r>
              <a:rPr lang="it-IT" dirty="0"/>
              <a:t> </a:t>
            </a:r>
            <a:r>
              <a:rPr lang="it-IT" dirty="0" err="1"/>
              <a:t>fondamental</a:t>
            </a:r>
            <a:r>
              <a:rPr lang="it-IT" dirty="0"/>
              <a:t> de l'</a:t>
            </a:r>
            <a:r>
              <a:rPr lang="it-IT" dirty="0" err="1"/>
              <a:t>œuvre</a:t>
            </a:r>
            <a:r>
              <a:rPr lang="it-IT" dirty="0"/>
              <a:t> de Rousseau. </a:t>
            </a:r>
          </a:p>
          <a:p>
            <a:r>
              <a:rPr lang="it-IT" dirty="0" err="1"/>
              <a:t>Episode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peigne</a:t>
            </a:r>
            <a:r>
              <a:rPr lang="it-IT" dirty="0"/>
              <a:t> </a:t>
            </a:r>
            <a:r>
              <a:rPr lang="it-IT" dirty="0" err="1"/>
              <a:t>cassé</a:t>
            </a:r>
            <a:r>
              <a:rPr lang="it-IT" dirty="0"/>
              <a:t> </a:t>
            </a:r>
          </a:p>
          <a:p>
            <a:r>
              <a:rPr lang="it-IT" dirty="0" err="1"/>
              <a:t>Starobinski</a:t>
            </a:r>
            <a:r>
              <a:rPr lang="it-IT" dirty="0"/>
              <a:t> : "</a:t>
            </a:r>
            <a:r>
              <a:rPr lang="it-IT" dirty="0" err="1"/>
              <a:t>Dès</a:t>
            </a:r>
            <a:r>
              <a:rPr lang="it-IT" dirty="0"/>
              <a:t> </a:t>
            </a:r>
            <a:r>
              <a:rPr lang="it-IT" dirty="0" err="1"/>
              <a:t>lors</a:t>
            </a:r>
            <a:r>
              <a:rPr lang="it-IT" dirty="0"/>
              <a:t>, le </a:t>
            </a:r>
            <a:r>
              <a:rPr lang="it-IT" dirty="0" err="1"/>
              <a:t>paradis</a:t>
            </a:r>
            <a:r>
              <a:rPr lang="it-IT" dirty="0"/>
              <a:t> est </a:t>
            </a:r>
            <a:r>
              <a:rPr lang="it-IT" dirty="0" err="1"/>
              <a:t>perdu</a:t>
            </a:r>
            <a:r>
              <a:rPr lang="it-IT" dirty="0"/>
              <a:t> : car le </a:t>
            </a:r>
            <a:r>
              <a:rPr lang="it-IT" dirty="0" err="1"/>
              <a:t>paradis</a:t>
            </a:r>
            <a:r>
              <a:rPr lang="it-IT" dirty="0"/>
              <a:t>, c'</a:t>
            </a:r>
            <a:r>
              <a:rPr lang="it-IT" dirty="0" err="1"/>
              <a:t>était</a:t>
            </a:r>
            <a:r>
              <a:rPr lang="it-IT" dirty="0"/>
              <a:t> la </a:t>
            </a:r>
            <a:r>
              <a:rPr lang="it-IT" dirty="0" err="1"/>
              <a:t>transparence</a:t>
            </a:r>
            <a:r>
              <a:rPr lang="it-IT" dirty="0"/>
              <a:t> </a:t>
            </a:r>
            <a:r>
              <a:rPr lang="it-IT" dirty="0" err="1"/>
              <a:t>mutuelle</a:t>
            </a:r>
            <a:r>
              <a:rPr lang="it-IT" dirty="0"/>
              <a:t>, la </a:t>
            </a:r>
            <a:r>
              <a:rPr lang="it-IT" dirty="0" err="1"/>
              <a:t>communication</a:t>
            </a:r>
            <a:r>
              <a:rPr lang="it-IT" dirty="0"/>
              <a:t> totale et </a:t>
            </a:r>
            <a:r>
              <a:rPr lang="it-IT" dirty="0" err="1"/>
              <a:t>confiante</a:t>
            </a:r>
            <a:r>
              <a:rPr lang="it-IT" dirty="0"/>
              <a:t>. Le monde </a:t>
            </a:r>
            <a:r>
              <a:rPr lang="it-IT" dirty="0" err="1"/>
              <a:t>change</a:t>
            </a:r>
            <a:r>
              <a:rPr lang="it-IT" dirty="0"/>
              <a:t>, il s'</a:t>
            </a:r>
            <a:r>
              <a:rPr lang="it-IT" dirty="0" err="1"/>
              <a:t>obscurcit</a:t>
            </a:r>
            <a:r>
              <a:rPr lang="it-IT" dirty="0"/>
              <a:t>".</a:t>
            </a:r>
          </a:p>
          <a:p>
            <a:r>
              <a:rPr lang="it-IT" dirty="0" err="1"/>
              <a:t>Recherche</a:t>
            </a:r>
            <a:r>
              <a:rPr lang="it-IT" dirty="0"/>
              <a:t> </a:t>
            </a:r>
            <a:r>
              <a:rPr lang="it-IT" dirty="0" err="1"/>
              <a:t>obsessionnelle</a:t>
            </a:r>
            <a:r>
              <a:rPr lang="it-IT" dirty="0"/>
              <a:t> de la </a:t>
            </a:r>
            <a:r>
              <a:rPr lang="it-IT" dirty="0" err="1"/>
              <a:t>transparence</a:t>
            </a:r>
            <a:r>
              <a:rPr lang="it-IT" dirty="0"/>
              <a:t> / centre </a:t>
            </a:r>
            <a:r>
              <a:rPr lang="it-IT" dirty="0" err="1"/>
              <a:t>génératif</a:t>
            </a:r>
            <a:r>
              <a:rPr lang="it-IT" dirty="0"/>
              <a:t> de l'</a:t>
            </a:r>
            <a:r>
              <a:rPr lang="it-IT" dirty="0" err="1"/>
              <a:t>œuvre</a:t>
            </a:r>
            <a:r>
              <a:rPr lang="it-IT" dirty="0"/>
              <a:t> de Rousseau = </a:t>
            </a:r>
            <a:r>
              <a:rPr lang="it-IT" dirty="0" err="1"/>
              <a:t>tentative</a:t>
            </a:r>
            <a:r>
              <a:rPr lang="it-IT" dirty="0"/>
              <a:t> de </a:t>
            </a:r>
            <a:r>
              <a:rPr lang="it-IT" dirty="0" err="1"/>
              <a:t>restauration</a:t>
            </a:r>
            <a:r>
              <a:rPr lang="it-IT" dirty="0"/>
              <a:t> de la </a:t>
            </a:r>
            <a:r>
              <a:rPr lang="it-IT" dirty="0" err="1"/>
              <a:t>transparence</a:t>
            </a:r>
            <a:r>
              <a:rPr lang="it-IT" dirty="0"/>
              <a:t> </a:t>
            </a:r>
            <a:r>
              <a:rPr lang="it-IT" dirty="0" err="1"/>
              <a:t>perdue</a:t>
            </a:r>
            <a:endParaRPr lang="it-IT" dirty="0"/>
          </a:p>
          <a:p>
            <a:r>
              <a:rPr lang="it-IT" dirty="0"/>
              <a:t>Par </a:t>
            </a:r>
            <a:r>
              <a:rPr lang="it-IT" dirty="0" err="1"/>
              <a:t>rapport</a:t>
            </a:r>
            <a:r>
              <a:rPr lang="it-IT" dirty="0"/>
              <a:t> à d'</a:t>
            </a:r>
            <a:r>
              <a:rPr lang="it-IT" dirty="0" err="1"/>
              <a:t>autres</a:t>
            </a:r>
            <a:r>
              <a:rPr lang="it-IT" dirty="0"/>
              <a:t> (</a:t>
            </a:r>
            <a:r>
              <a:rPr lang="it-IT" dirty="0" err="1"/>
              <a:t>ouvrages</a:t>
            </a:r>
            <a:r>
              <a:rPr lang="it-IT" dirty="0"/>
              <a:t> </a:t>
            </a:r>
            <a:r>
              <a:rPr lang="it-IT" dirty="0" err="1"/>
              <a:t>théoriques</a:t>
            </a:r>
            <a:r>
              <a:rPr lang="it-IT" dirty="0"/>
              <a:t>, </a:t>
            </a:r>
            <a:r>
              <a:rPr lang="it-IT" dirty="0" err="1"/>
              <a:t>pédagogiques</a:t>
            </a:r>
            <a:r>
              <a:rPr lang="it-IT" dirty="0"/>
              <a:t>, </a:t>
            </a:r>
            <a:r>
              <a:rPr lang="it-IT" dirty="0" err="1"/>
              <a:t>politiques</a:t>
            </a:r>
            <a:r>
              <a:rPr lang="it-IT" dirty="0"/>
              <a:t>)</a:t>
            </a:r>
          </a:p>
          <a:p>
            <a:r>
              <a:rPr lang="it-IT" dirty="0"/>
              <a:t>Par </a:t>
            </a:r>
            <a:r>
              <a:rPr lang="it-IT" dirty="0" err="1"/>
              <a:t>rapport</a:t>
            </a:r>
            <a:r>
              <a:rPr lang="it-IT" dirty="0"/>
              <a:t> à lui-</a:t>
            </a:r>
            <a:r>
              <a:rPr lang="it-IT" dirty="0" err="1"/>
              <a:t>même</a:t>
            </a:r>
            <a:r>
              <a:rPr lang="it-IT" dirty="0"/>
              <a:t> (</a:t>
            </a:r>
            <a:r>
              <a:rPr lang="it-IT" dirty="0" err="1"/>
              <a:t>œuvres</a:t>
            </a:r>
            <a:r>
              <a:rPr lang="it-IT" dirty="0"/>
              <a:t> </a:t>
            </a:r>
            <a:r>
              <a:rPr lang="it-IT" dirty="0" err="1"/>
              <a:t>autobiographiques</a:t>
            </a:r>
            <a:r>
              <a:rPr lang="it-IT" dirty="0"/>
              <a:t>)</a:t>
            </a:r>
          </a:p>
          <a:p>
            <a:r>
              <a:rPr lang="it-IT" dirty="0" err="1"/>
              <a:t>Tentative</a:t>
            </a:r>
            <a:r>
              <a:rPr lang="it-IT" dirty="0"/>
              <a:t> </a:t>
            </a:r>
            <a:r>
              <a:rPr lang="it-IT" dirty="0" err="1"/>
              <a:t>ratée</a:t>
            </a:r>
            <a:r>
              <a:rPr lang="it-IT" dirty="0"/>
              <a:t> (</a:t>
            </a:r>
            <a:r>
              <a:rPr lang="it-IT" dirty="0" err="1"/>
              <a:t>écrire</a:t>
            </a:r>
            <a:r>
              <a:rPr lang="it-IT" dirty="0"/>
              <a:t>, à partir de </a:t>
            </a:r>
            <a:r>
              <a:rPr lang="it-IT" dirty="0" err="1"/>
              <a:t>Platon</a:t>
            </a:r>
            <a:r>
              <a:rPr lang="it-IT" dirty="0"/>
              <a:t>, est une </a:t>
            </a:r>
            <a:r>
              <a:rPr lang="it-IT" dirty="0" err="1"/>
              <a:t>trahison</a:t>
            </a:r>
            <a:r>
              <a:rPr lang="it-IT" dirty="0"/>
              <a:t> de la </a:t>
            </a:r>
            <a:r>
              <a:rPr lang="it-IT" dirty="0" err="1"/>
              <a:t>vérité</a:t>
            </a:r>
            <a:r>
              <a:rPr lang="it-IT" dirty="0"/>
              <a:t>)</a:t>
            </a:r>
          </a:p>
          <a:p>
            <a:endParaRPr lang="it-IT" b="1" u="sng" dirty="0"/>
          </a:p>
        </p:txBody>
      </p:sp>
    </p:spTree>
    <p:extLst>
      <p:ext uri="{BB962C8B-B14F-4D97-AF65-F5344CB8AC3E}">
        <p14:creationId xmlns:p14="http://schemas.microsoft.com/office/powerpoint/2010/main" val="291913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87950"/>
            <a:ext cx="8229600" cy="5438213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/>
              <a:t> Ex. 2) la </a:t>
            </a:r>
            <a:r>
              <a:rPr lang="it-IT" b="1" dirty="0" err="1"/>
              <a:t>psychocritique</a:t>
            </a:r>
            <a:r>
              <a:rPr lang="it-IT" b="1" dirty="0"/>
              <a:t> </a:t>
            </a:r>
            <a:r>
              <a:rPr lang="it-IT" b="1" dirty="0" err="1"/>
              <a:t>inspirée</a:t>
            </a:r>
            <a:r>
              <a:rPr lang="it-IT" b="1" dirty="0"/>
              <a:t> de la </a:t>
            </a:r>
            <a:r>
              <a:rPr lang="it-IT" b="1" dirty="0" err="1"/>
              <a:t>psychanalyse</a:t>
            </a:r>
            <a:endParaRPr lang="it-IT" b="1" dirty="0"/>
          </a:p>
          <a:p>
            <a:r>
              <a:rPr lang="it-IT" b="1" dirty="0" err="1"/>
              <a:t>Mauron</a:t>
            </a:r>
            <a:r>
              <a:rPr lang="it-IT" b="1" dirty="0"/>
              <a:t>, </a:t>
            </a:r>
            <a:r>
              <a:rPr lang="it-IT" b="1" dirty="0" err="1"/>
              <a:t>Des</a:t>
            </a:r>
            <a:r>
              <a:rPr lang="it-IT" b="1" dirty="0"/>
              <a:t> </a:t>
            </a:r>
            <a:r>
              <a:rPr lang="it-IT" b="1" dirty="0" err="1"/>
              <a:t>métaphores</a:t>
            </a:r>
            <a:r>
              <a:rPr lang="it-IT" b="1" dirty="0"/>
              <a:t> </a:t>
            </a:r>
            <a:r>
              <a:rPr lang="it-IT" b="1" dirty="0" err="1"/>
              <a:t>obsedantes</a:t>
            </a:r>
            <a:r>
              <a:rPr lang="it-IT" b="1" dirty="0"/>
              <a:t> </a:t>
            </a:r>
            <a:r>
              <a:rPr lang="it-IT" b="1" dirty="0" err="1"/>
              <a:t>au</a:t>
            </a:r>
            <a:r>
              <a:rPr lang="it-IT" b="1" dirty="0"/>
              <a:t> </a:t>
            </a:r>
            <a:r>
              <a:rPr lang="it-IT" b="1" dirty="0" err="1"/>
              <a:t>mythe</a:t>
            </a:r>
            <a:r>
              <a:rPr lang="it-IT" b="1" dirty="0"/>
              <a:t> </a:t>
            </a:r>
            <a:r>
              <a:rPr lang="it-IT" b="1" dirty="0" err="1"/>
              <a:t>personnel</a:t>
            </a:r>
            <a:r>
              <a:rPr lang="it-IT" b="1" dirty="0"/>
              <a:t>, 1963</a:t>
            </a:r>
          </a:p>
          <a:p>
            <a:r>
              <a:rPr lang="it-IT" dirty="0"/>
              <a:t>"Par </a:t>
            </a:r>
            <a:r>
              <a:rPr lang="it-IT" dirty="0" err="1"/>
              <a:t>thème</a:t>
            </a:r>
            <a:r>
              <a:rPr lang="it-IT" dirty="0"/>
              <a:t>, </a:t>
            </a:r>
            <a:r>
              <a:rPr lang="it-IT" dirty="0" err="1"/>
              <a:t>nous</a:t>
            </a:r>
            <a:r>
              <a:rPr lang="it-IT" dirty="0"/>
              <a:t> </a:t>
            </a:r>
            <a:r>
              <a:rPr lang="it-IT" dirty="0" err="1"/>
              <a:t>entendons</a:t>
            </a:r>
            <a:r>
              <a:rPr lang="it-IT" dirty="0"/>
              <a:t> un </a:t>
            </a:r>
            <a:r>
              <a:rPr lang="it-IT" dirty="0" err="1"/>
              <a:t>événement</a:t>
            </a:r>
            <a:r>
              <a:rPr lang="it-IT" dirty="0"/>
              <a:t> </a:t>
            </a:r>
            <a:r>
              <a:rPr lang="it-IT" dirty="0" err="1"/>
              <a:t>ou</a:t>
            </a:r>
            <a:r>
              <a:rPr lang="it-IT" dirty="0"/>
              <a:t> une situation (</a:t>
            </a:r>
            <a:r>
              <a:rPr lang="it-IT" dirty="0" err="1"/>
              <a:t>au</a:t>
            </a:r>
            <a:r>
              <a:rPr lang="it-IT" dirty="0"/>
              <a:t> </a:t>
            </a:r>
            <a:r>
              <a:rPr lang="it-IT" dirty="0" err="1"/>
              <a:t>sens</a:t>
            </a:r>
            <a:r>
              <a:rPr lang="it-IT" dirty="0"/>
              <a:t> le plus large </a:t>
            </a:r>
            <a:r>
              <a:rPr lang="it-IT" dirty="0" err="1"/>
              <a:t>du</a:t>
            </a:r>
            <a:r>
              <a:rPr lang="it-IT" dirty="0"/>
              <a:t> terme) </a:t>
            </a:r>
            <a:r>
              <a:rPr lang="it-IT" dirty="0" err="1"/>
              <a:t>dans</a:t>
            </a:r>
            <a:r>
              <a:rPr lang="it-IT" dirty="0"/>
              <a:t> l'</a:t>
            </a:r>
            <a:r>
              <a:rPr lang="it-IT" dirty="0" err="1"/>
              <a:t>enfance</a:t>
            </a:r>
            <a:r>
              <a:rPr lang="it-IT" dirty="0"/>
              <a:t>, </a:t>
            </a:r>
            <a:r>
              <a:rPr lang="it-IT" dirty="0" err="1"/>
              <a:t>susceptible</a:t>
            </a:r>
            <a:r>
              <a:rPr lang="it-IT" dirty="0"/>
              <a:t> de se </a:t>
            </a:r>
            <a:r>
              <a:rPr lang="it-IT" dirty="0" err="1"/>
              <a:t>manifester</a:t>
            </a:r>
            <a:r>
              <a:rPr lang="it-IT" dirty="0"/>
              <a:t> - </a:t>
            </a:r>
            <a:r>
              <a:rPr lang="it-IT" dirty="0" err="1"/>
              <a:t>généralement</a:t>
            </a:r>
            <a:r>
              <a:rPr lang="it-IT" dirty="0"/>
              <a:t> de </a:t>
            </a:r>
            <a:r>
              <a:rPr lang="it-IT" dirty="0" err="1"/>
              <a:t>manière</a:t>
            </a:r>
            <a:r>
              <a:rPr lang="it-IT" dirty="0"/>
              <a:t> </a:t>
            </a:r>
            <a:r>
              <a:rPr lang="it-IT" dirty="0" err="1"/>
              <a:t>inconsciente</a:t>
            </a:r>
            <a:r>
              <a:rPr lang="it-IT" dirty="0"/>
              <a:t> - </a:t>
            </a:r>
            <a:r>
              <a:rPr lang="it-IT" dirty="0" err="1"/>
              <a:t>dans</a:t>
            </a:r>
            <a:r>
              <a:rPr lang="it-IT" dirty="0"/>
              <a:t> une </a:t>
            </a:r>
            <a:r>
              <a:rPr lang="it-IT" dirty="0" err="1"/>
              <a:t>œuvre</a:t>
            </a:r>
            <a:r>
              <a:rPr lang="it-IT" dirty="0"/>
              <a:t> </a:t>
            </a:r>
            <a:r>
              <a:rPr lang="it-IT" dirty="0" err="1"/>
              <a:t>ou</a:t>
            </a:r>
            <a:r>
              <a:rPr lang="it-IT" dirty="0"/>
              <a:t> un </a:t>
            </a:r>
            <a:r>
              <a:rPr lang="it-IT" dirty="0" err="1"/>
              <a:t>groupe</a:t>
            </a:r>
            <a:r>
              <a:rPr lang="it-IT" dirty="0"/>
              <a:t> d'</a:t>
            </a:r>
            <a:r>
              <a:rPr lang="it-IT" dirty="0" err="1"/>
              <a:t>œuvres</a:t>
            </a:r>
            <a:r>
              <a:rPr lang="it-IT" dirty="0"/>
              <a:t> d'art (</a:t>
            </a:r>
            <a:r>
              <a:rPr lang="it-IT" dirty="0" err="1"/>
              <a:t>poétiques</a:t>
            </a:r>
            <a:r>
              <a:rPr lang="it-IT" dirty="0"/>
              <a:t>, </a:t>
            </a:r>
            <a:r>
              <a:rPr lang="it-IT" dirty="0" err="1"/>
              <a:t>littéraires</a:t>
            </a:r>
            <a:r>
              <a:rPr lang="it-IT" dirty="0"/>
              <a:t>, </a:t>
            </a:r>
            <a:r>
              <a:rPr lang="it-IT" dirty="0" err="1"/>
              <a:t>picturales</a:t>
            </a:r>
            <a:r>
              <a:rPr lang="it-IT" dirty="0"/>
              <a:t>, etc.), </a:t>
            </a:r>
            <a:r>
              <a:rPr lang="it-IT" dirty="0" err="1"/>
              <a:t>soit</a:t>
            </a:r>
            <a:r>
              <a:rPr lang="it-IT" dirty="0"/>
              <a:t> de </a:t>
            </a:r>
            <a:r>
              <a:rPr lang="it-IT" dirty="0" err="1"/>
              <a:t>manière</a:t>
            </a:r>
            <a:r>
              <a:rPr lang="it-IT" dirty="0"/>
              <a:t> </a:t>
            </a:r>
            <a:r>
              <a:rPr lang="it-IT" dirty="0" err="1"/>
              <a:t>symbolique</a:t>
            </a:r>
            <a:r>
              <a:rPr lang="it-IT" dirty="0"/>
              <a:t>, </a:t>
            </a:r>
            <a:r>
              <a:rPr lang="it-IT" dirty="0" err="1"/>
              <a:t>soit</a:t>
            </a:r>
            <a:r>
              <a:rPr lang="it-IT" dirty="0"/>
              <a:t> "en </a:t>
            </a:r>
            <a:r>
              <a:rPr lang="it-IT" dirty="0" err="1"/>
              <a:t>clair</a:t>
            </a:r>
            <a:r>
              <a:rPr lang="it-IT" dirty="0"/>
              <a:t>" (...)</a:t>
            </a:r>
          </a:p>
          <a:p>
            <a:r>
              <a:rPr lang="it-IT" dirty="0" err="1"/>
              <a:t>événement</a:t>
            </a:r>
            <a:r>
              <a:rPr lang="it-IT" dirty="0"/>
              <a:t> </a:t>
            </a:r>
            <a:r>
              <a:rPr lang="it-IT" dirty="0" err="1"/>
              <a:t>traumatique</a:t>
            </a:r>
            <a:r>
              <a:rPr lang="it-IT" dirty="0"/>
              <a:t>, </a:t>
            </a:r>
            <a:r>
              <a:rPr lang="it-IT" dirty="0" err="1"/>
              <a:t>survenu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l'</a:t>
            </a:r>
            <a:r>
              <a:rPr lang="it-IT" dirty="0" err="1"/>
              <a:t>enfance</a:t>
            </a:r>
            <a:r>
              <a:rPr lang="it-IT" dirty="0"/>
              <a:t>, </a:t>
            </a:r>
            <a:r>
              <a:rPr lang="it-IT" dirty="0" err="1"/>
              <a:t>refoulé</a:t>
            </a:r>
            <a:r>
              <a:rPr lang="it-IT" dirty="0"/>
              <a:t> et </a:t>
            </a:r>
            <a:r>
              <a:rPr lang="it-IT" dirty="0" err="1"/>
              <a:t>ressurgissant</a:t>
            </a:r>
            <a:r>
              <a:rPr lang="it-IT" dirty="0"/>
              <a:t> </a:t>
            </a:r>
            <a:r>
              <a:rPr lang="it-IT" dirty="0" err="1"/>
              <a:t>continuellement</a:t>
            </a:r>
            <a:r>
              <a:rPr lang="it-IT" dirty="0"/>
              <a:t>, </a:t>
            </a:r>
            <a:r>
              <a:rPr lang="it-IT" dirty="0" err="1"/>
              <a:t>sous</a:t>
            </a:r>
            <a:r>
              <a:rPr lang="it-IT" dirty="0"/>
              <a:t> une forme </a:t>
            </a:r>
            <a:r>
              <a:rPr lang="it-IT" dirty="0" err="1"/>
              <a:t>décalée</a:t>
            </a:r>
            <a:r>
              <a:rPr lang="it-IT" dirty="0"/>
              <a:t>, </a:t>
            </a:r>
            <a:r>
              <a:rPr lang="it-IT" dirty="0" err="1"/>
              <a:t>comme</a:t>
            </a:r>
            <a:r>
              <a:rPr lang="it-IT" dirty="0"/>
              <a:t> une </a:t>
            </a:r>
            <a:r>
              <a:rPr lang="it-IT" dirty="0" err="1"/>
              <a:t>structure</a:t>
            </a:r>
            <a:r>
              <a:rPr lang="it-IT" dirty="0"/>
              <a:t> qui </a:t>
            </a:r>
            <a:r>
              <a:rPr lang="it-IT" dirty="0" err="1"/>
              <a:t>soutient</a:t>
            </a:r>
            <a:r>
              <a:rPr lang="it-IT" dirty="0"/>
              <a:t> l'ensemble de l'</a:t>
            </a:r>
            <a:r>
              <a:rPr lang="it-IT" dirty="0" err="1"/>
              <a:t>œuvre</a:t>
            </a:r>
            <a:r>
              <a:rPr lang="it-IT" dirty="0"/>
              <a:t> (la </a:t>
            </a:r>
            <a:r>
              <a:rPr lang="it-IT" dirty="0" err="1"/>
              <a:t>montre</a:t>
            </a:r>
            <a:r>
              <a:rPr lang="it-IT" dirty="0"/>
              <a:t> pour </a:t>
            </a:r>
            <a:r>
              <a:rPr lang="it-IT" dirty="0" err="1"/>
              <a:t>Vigny</a:t>
            </a:r>
            <a:r>
              <a:rPr lang="it-IT" dirty="0"/>
              <a:t> </a:t>
            </a:r>
            <a:r>
              <a:rPr lang="it-IT" dirty="0" err="1"/>
              <a:t>ou</a:t>
            </a:r>
            <a:r>
              <a:rPr lang="it-IT" dirty="0"/>
              <a:t> Poe, la </a:t>
            </a:r>
            <a:r>
              <a:rPr lang="it-IT" dirty="0" err="1"/>
              <a:t>noyade</a:t>
            </a:r>
            <a:r>
              <a:rPr lang="it-IT" dirty="0"/>
              <a:t> </a:t>
            </a:r>
            <a:r>
              <a:rPr lang="it-IT" dirty="0" err="1"/>
              <a:t>parmi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cygnes</a:t>
            </a:r>
            <a:r>
              <a:rPr lang="it-IT" dirty="0"/>
              <a:t> pour Valéry)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967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35032"/>
            <a:ext cx="8229600" cy="5491132"/>
          </a:xfrm>
        </p:spPr>
        <p:txBody>
          <a:bodyPr>
            <a:normAutofit fontScale="85000" lnSpcReduction="10000"/>
          </a:bodyPr>
          <a:lstStyle/>
          <a:p>
            <a:r>
              <a:rPr lang="it-IT" dirty="0" err="1"/>
              <a:t>Selon</a:t>
            </a:r>
            <a:r>
              <a:rPr lang="it-IT" dirty="0"/>
              <a:t> </a:t>
            </a:r>
            <a:r>
              <a:rPr lang="it-IT" dirty="0" err="1"/>
              <a:t>cette</a:t>
            </a:r>
            <a:r>
              <a:rPr lang="it-IT" dirty="0"/>
              <a:t> </a:t>
            </a:r>
            <a:r>
              <a:rPr lang="it-IT" dirty="0" err="1"/>
              <a:t>perspective</a:t>
            </a:r>
            <a:r>
              <a:rPr lang="it-IT" dirty="0"/>
              <a:t>, le </a:t>
            </a:r>
            <a:r>
              <a:rPr lang="it-IT" dirty="0" err="1"/>
              <a:t>thème</a:t>
            </a:r>
            <a:r>
              <a:rPr lang="it-IT" dirty="0"/>
              <a:t> est une </a:t>
            </a:r>
            <a:r>
              <a:rPr lang="it-IT" dirty="0" err="1"/>
              <a:t>donnée</a:t>
            </a:r>
            <a:r>
              <a:rPr lang="it-IT" dirty="0"/>
              <a:t>, un </a:t>
            </a:r>
            <a:r>
              <a:rPr lang="it-IT" dirty="0" err="1"/>
              <a:t>fait</a:t>
            </a:r>
            <a:r>
              <a:rPr lang="it-IT" dirty="0"/>
              <a:t> </a:t>
            </a:r>
            <a:r>
              <a:rPr lang="it-IT" dirty="0" err="1"/>
              <a:t>objectivement</a:t>
            </a:r>
            <a:r>
              <a:rPr lang="it-IT" dirty="0"/>
              <a:t> </a:t>
            </a:r>
            <a:r>
              <a:rPr lang="it-IT" dirty="0" err="1"/>
              <a:t>vérifiable</a:t>
            </a:r>
            <a:r>
              <a:rPr lang="it-IT" dirty="0"/>
              <a:t> et </a:t>
            </a:r>
            <a:r>
              <a:rPr lang="it-IT" dirty="0" err="1"/>
              <a:t>reconstituable</a:t>
            </a:r>
            <a:r>
              <a:rPr lang="it-IT" dirty="0"/>
              <a:t>, </a:t>
            </a:r>
            <a:r>
              <a:rPr lang="it-IT" dirty="0" err="1"/>
              <a:t>présent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la </a:t>
            </a:r>
            <a:r>
              <a:rPr lang="it-IT" dirty="0" err="1"/>
              <a:t>psyché</a:t>
            </a:r>
            <a:r>
              <a:rPr lang="it-IT" dirty="0"/>
              <a:t> de l'</a:t>
            </a:r>
            <a:r>
              <a:rPr lang="it-IT" dirty="0" err="1"/>
              <a:t>auteur</a:t>
            </a:r>
            <a:r>
              <a:rPr lang="it-IT" dirty="0"/>
              <a:t>, qui est à l'origine de l'</a:t>
            </a:r>
            <a:r>
              <a:rPr lang="it-IT" dirty="0" err="1"/>
              <a:t>œuvre</a:t>
            </a:r>
            <a:r>
              <a:rPr lang="it-IT" dirty="0"/>
              <a:t> d'art et qui l'</a:t>
            </a:r>
            <a:r>
              <a:rPr lang="it-IT" dirty="0" err="1"/>
              <a:t>explique</a:t>
            </a:r>
            <a:r>
              <a:rPr lang="it-IT" dirty="0"/>
              <a:t> d'une </a:t>
            </a:r>
            <a:r>
              <a:rPr lang="it-IT" dirty="0" err="1"/>
              <a:t>certaine</a:t>
            </a:r>
            <a:r>
              <a:rPr lang="it-IT" dirty="0"/>
              <a:t> </a:t>
            </a:r>
            <a:r>
              <a:rPr lang="it-IT" dirty="0" err="1"/>
              <a:t>manière</a:t>
            </a:r>
            <a:r>
              <a:rPr lang="it-IT" dirty="0"/>
              <a:t>. </a:t>
            </a:r>
          </a:p>
          <a:p>
            <a:r>
              <a:rPr lang="it-IT" b="1" dirty="0" err="1"/>
              <a:t>Problèmes</a:t>
            </a:r>
            <a:r>
              <a:rPr lang="it-IT" b="1" dirty="0"/>
              <a:t> de </a:t>
            </a:r>
            <a:r>
              <a:rPr lang="it-IT" b="1" dirty="0" err="1"/>
              <a:t>cette</a:t>
            </a:r>
            <a:r>
              <a:rPr lang="it-IT" b="1" dirty="0"/>
              <a:t> </a:t>
            </a:r>
            <a:r>
              <a:rPr lang="it-IT" b="1" dirty="0" err="1"/>
              <a:t>approche</a:t>
            </a:r>
            <a:r>
              <a:rPr lang="it-IT" b="1" dirty="0"/>
              <a:t> ? </a:t>
            </a:r>
          </a:p>
          <a:p>
            <a:r>
              <a:rPr lang="it-IT" dirty="0"/>
              <a:t>1) Il </a:t>
            </a:r>
            <a:r>
              <a:rPr lang="it-IT" dirty="0" err="1"/>
              <a:t>serait</a:t>
            </a:r>
            <a:r>
              <a:rPr lang="it-IT" dirty="0"/>
              <a:t> nécessaire de discuter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présupposés</a:t>
            </a:r>
            <a:r>
              <a:rPr lang="it-IT" dirty="0"/>
              <a:t> </a:t>
            </a:r>
            <a:r>
              <a:rPr lang="it-IT" dirty="0" err="1"/>
              <a:t>psychanalytiques</a:t>
            </a:r>
            <a:r>
              <a:rPr lang="it-IT" dirty="0"/>
              <a:t> </a:t>
            </a:r>
            <a:r>
              <a:rPr lang="it-IT" dirty="0" err="1"/>
              <a:t>eux-mêmes</a:t>
            </a:r>
            <a:r>
              <a:rPr lang="it-IT" dirty="0"/>
              <a:t> (la </a:t>
            </a:r>
            <a:r>
              <a:rPr lang="it-IT" dirty="0" err="1"/>
              <a:t>psychanalyse</a:t>
            </a:r>
            <a:r>
              <a:rPr lang="it-IT" dirty="0"/>
              <a:t> n'en est </a:t>
            </a:r>
            <a:r>
              <a:rPr lang="it-IT" dirty="0" err="1"/>
              <a:t>pas</a:t>
            </a:r>
            <a:r>
              <a:rPr lang="it-IT" dirty="0"/>
              <a:t> une, mais il y en a </a:t>
            </a:r>
            <a:r>
              <a:rPr lang="it-IT" dirty="0" err="1"/>
              <a:t>beaucoup</a:t>
            </a:r>
            <a:r>
              <a:rPr lang="it-IT" dirty="0"/>
              <a:t> : la </a:t>
            </a:r>
            <a:r>
              <a:rPr lang="it-IT" dirty="0" err="1"/>
              <a:t>psychanalyse</a:t>
            </a:r>
            <a:r>
              <a:rPr lang="it-IT" dirty="0"/>
              <a:t> de Freud n'est </a:t>
            </a:r>
            <a:r>
              <a:rPr lang="it-IT" dirty="0" err="1"/>
              <a:t>pas</a:t>
            </a:r>
            <a:r>
              <a:rPr lang="it-IT" dirty="0"/>
              <a:t> celle de Lacan, par </a:t>
            </a:r>
            <a:r>
              <a:rPr lang="it-IT" dirty="0" err="1"/>
              <a:t>exemple</a:t>
            </a:r>
            <a:r>
              <a:rPr lang="it-IT" dirty="0"/>
              <a:t>)</a:t>
            </a:r>
          </a:p>
          <a:p>
            <a:r>
              <a:rPr lang="it-IT" dirty="0"/>
              <a:t>2) on est </a:t>
            </a:r>
            <a:r>
              <a:rPr lang="it-IT" dirty="0" err="1"/>
              <a:t>perplexe</a:t>
            </a:r>
            <a:r>
              <a:rPr lang="it-IT" dirty="0"/>
              <a:t> </a:t>
            </a:r>
            <a:r>
              <a:rPr lang="it-IT" dirty="0" err="1"/>
              <a:t>devant</a:t>
            </a:r>
            <a:r>
              <a:rPr lang="it-IT" dirty="0"/>
              <a:t> l'</a:t>
            </a:r>
            <a:r>
              <a:rPr lang="it-IT" dirty="0" err="1"/>
              <a:t>hypothèse</a:t>
            </a:r>
            <a:r>
              <a:rPr lang="it-IT" dirty="0"/>
              <a:t> </a:t>
            </a:r>
            <a:r>
              <a:rPr lang="it-IT" dirty="0" err="1"/>
              <a:t>selon</a:t>
            </a:r>
            <a:r>
              <a:rPr lang="it-IT" dirty="0"/>
              <a:t> </a:t>
            </a:r>
            <a:r>
              <a:rPr lang="it-IT" dirty="0" err="1"/>
              <a:t>laquelle</a:t>
            </a:r>
            <a:r>
              <a:rPr lang="it-IT" dirty="0"/>
              <a:t> la </a:t>
            </a:r>
            <a:r>
              <a:rPr lang="it-IT" b="1" dirty="0" err="1"/>
              <a:t>genèse</a:t>
            </a:r>
            <a:r>
              <a:rPr lang="it-IT" b="1" dirty="0"/>
              <a:t> </a:t>
            </a:r>
            <a:r>
              <a:rPr lang="it-IT" dirty="0"/>
              <a:t>(en </a:t>
            </a:r>
            <a:r>
              <a:rPr lang="it-IT" dirty="0" err="1"/>
              <a:t>supposant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ce </a:t>
            </a:r>
            <a:r>
              <a:rPr lang="it-IT" dirty="0" err="1"/>
              <a:t>traumatisme</a:t>
            </a:r>
            <a:r>
              <a:rPr lang="it-IT" dirty="0"/>
              <a:t> de l'</a:t>
            </a:r>
            <a:r>
              <a:rPr lang="it-IT" dirty="0" err="1"/>
              <a:t>enfance</a:t>
            </a:r>
            <a:r>
              <a:rPr lang="it-IT" dirty="0"/>
              <a:t> </a:t>
            </a:r>
            <a:r>
              <a:rPr lang="it-IT" dirty="0" err="1"/>
              <a:t>explique</a:t>
            </a:r>
            <a:r>
              <a:rPr lang="it-IT" dirty="0"/>
              <a:t> sa </a:t>
            </a:r>
            <a:r>
              <a:rPr lang="it-IT" dirty="0" err="1"/>
              <a:t>genèse</a:t>
            </a:r>
            <a:r>
              <a:rPr lang="it-IT" dirty="0"/>
              <a:t>) </a:t>
            </a:r>
            <a:r>
              <a:rPr lang="it-IT" dirty="0" err="1"/>
              <a:t>coïncide</a:t>
            </a:r>
            <a:r>
              <a:rPr lang="it-IT" dirty="0"/>
              <a:t> </a:t>
            </a:r>
            <a:r>
              <a:rPr lang="it-IT" dirty="0" err="1"/>
              <a:t>avec</a:t>
            </a:r>
            <a:r>
              <a:rPr lang="it-IT" dirty="0"/>
              <a:t> </a:t>
            </a:r>
            <a:r>
              <a:rPr lang="it-IT" b="1" dirty="0"/>
              <a:t>le </a:t>
            </a:r>
            <a:r>
              <a:rPr lang="it-IT" b="1" dirty="0" err="1"/>
              <a:t>but</a:t>
            </a:r>
            <a:r>
              <a:rPr lang="it-IT" b="1" dirty="0"/>
              <a:t>, le </a:t>
            </a:r>
            <a:r>
              <a:rPr lang="it-IT" b="1" dirty="0" err="1"/>
              <a:t>sens</a:t>
            </a:r>
            <a:r>
              <a:rPr lang="it-IT" dirty="0"/>
              <a:t>. </a:t>
            </a:r>
          </a:p>
          <a:p>
            <a:r>
              <a:rPr lang="it-IT" dirty="0"/>
              <a:t>Par </a:t>
            </a:r>
            <a:r>
              <a:rPr lang="it-IT" dirty="0" err="1"/>
              <a:t>exemple</a:t>
            </a:r>
            <a:r>
              <a:rPr lang="it-IT" dirty="0"/>
              <a:t>, </a:t>
            </a:r>
            <a:r>
              <a:rPr lang="it-IT" b="1" i="1" dirty="0"/>
              <a:t>Frankenstein</a:t>
            </a:r>
            <a:r>
              <a:rPr lang="it-IT" b="1" dirty="0"/>
              <a:t> de Mary Shelley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306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3478"/>
            <a:ext cx="8229600" cy="5292685"/>
          </a:xfrm>
        </p:spPr>
        <p:txBody>
          <a:bodyPr/>
          <a:lstStyle/>
          <a:p>
            <a:r>
              <a:rPr lang="it-IT" dirty="0" err="1"/>
              <a:t>Bien</a:t>
            </a:r>
            <a:r>
              <a:rPr lang="it-IT" dirty="0"/>
              <a:t> </a:t>
            </a:r>
            <a:r>
              <a:rPr lang="it-IT" dirty="0" err="1"/>
              <a:t>sûr</a:t>
            </a:r>
            <a:r>
              <a:rPr lang="it-IT" dirty="0"/>
              <a:t>,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thèmes</a:t>
            </a:r>
            <a:r>
              <a:rPr lang="it-IT" dirty="0"/>
              <a:t> </a:t>
            </a:r>
            <a:r>
              <a:rPr lang="it-IT" dirty="0" err="1"/>
              <a:t>sont</a:t>
            </a:r>
            <a:r>
              <a:rPr lang="it-IT" dirty="0"/>
              <a:t> </a:t>
            </a:r>
            <a:r>
              <a:rPr lang="it-IT" dirty="0" err="1"/>
              <a:t>ancrés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l'</a:t>
            </a:r>
            <a:r>
              <a:rPr lang="it-IT" dirty="0" err="1"/>
              <a:t>expérience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auteurs</a:t>
            </a:r>
            <a:r>
              <a:rPr lang="it-IT" dirty="0"/>
              <a:t>, mais </a:t>
            </a:r>
            <a:r>
              <a:rPr lang="it-IT" dirty="0" err="1"/>
              <a:t>leur</a:t>
            </a:r>
            <a:r>
              <a:rPr lang="it-IT" dirty="0"/>
              <a:t> </a:t>
            </a:r>
            <a:r>
              <a:rPr lang="it-IT" dirty="0" err="1"/>
              <a:t>signification</a:t>
            </a:r>
            <a:r>
              <a:rPr lang="it-IT" dirty="0"/>
              <a:t> n'</a:t>
            </a:r>
            <a:r>
              <a:rPr lang="it-IT" dirty="0" err="1"/>
              <a:t>apparaît</a:t>
            </a:r>
            <a:r>
              <a:rPr lang="it-IT" dirty="0"/>
              <a:t> </a:t>
            </a:r>
            <a:r>
              <a:rPr lang="it-IT" dirty="0" err="1"/>
              <a:t>pas</a:t>
            </a:r>
            <a:r>
              <a:rPr lang="it-IT" dirty="0"/>
              <a:t> en </a:t>
            </a:r>
            <a:r>
              <a:rPr lang="it-IT" dirty="0" err="1"/>
              <a:t>dehors</a:t>
            </a:r>
            <a:r>
              <a:rPr lang="it-IT" dirty="0"/>
              <a:t> de l'</a:t>
            </a:r>
            <a:r>
              <a:rPr lang="it-IT" dirty="0" err="1"/>
              <a:t>œuvre</a:t>
            </a:r>
            <a:r>
              <a:rPr lang="it-IT" dirty="0"/>
              <a:t>. La limite de la </a:t>
            </a:r>
            <a:r>
              <a:rPr lang="it-IT" dirty="0" err="1"/>
              <a:t>psychocritique</a:t>
            </a:r>
            <a:r>
              <a:rPr lang="it-IT" dirty="0"/>
              <a:t> (</a:t>
            </a:r>
            <a:r>
              <a:rPr lang="it-IT" dirty="0" err="1"/>
              <a:t>contrairement</a:t>
            </a:r>
            <a:r>
              <a:rPr lang="it-IT" dirty="0"/>
              <a:t> à l'</a:t>
            </a:r>
            <a:r>
              <a:rPr lang="it-IT" dirty="0" err="1"/>
              <a:t>exemple</a:t>
            </a:r>
            <a:r>
              <a:rPr lang="it-IT" dirty="0"/>
              <a:t> de </a:t>
            </a:r>
            <a:r>
              <a:rPr lang="it-IT" dirty="0" err="1"/>
              <a:t>Starobinski</a:t>
            </a:r>
            <a:r>
              <a:rPr lang="it-IT" dirty="0"/>
              <a:t>) est </a:t>
            </a:r>
            <a:r>
              <a:rPr lang="it-IT" dirty="0" err="1"/>
              <a:t>qu'elle</a:t>
            </a:r>
            <a:r>
              <a:rPr lang="it-IT" dirty="0"/>
              <a:t> se limite à la </a:t>
            </a:r>
            <a:r>
              <a:rPr lang="it-IT" dirty="0" err="1"/>
              <a:t>recherche</a:t>
            </a:r>
            <a:r>
              <a:rPr lang="it-IT" dirty="0"/>
              <a:t> de "la cause </a:t>
            </a:r>
            <a:r>
              <a:rPr lang="it-IT" dirty="0" err="1"/>
              <a:t>instrumentale</a:t>
            </a:r>
            <a:r>
              <a:rPr lang="it-IT" dirty="0"/>
              <a:t> et </a:t>
            </a:r>
            <a:r>
              <a:rPr lang="it-IT" dirty="0" err="1"/>
              <a:t>matérielle</a:t>
            </a:r>
            <a:r>
              <a:rPr lang="it-IT" dirty="0"/>
              <a:t>" de l'</a:t>
            </a:r>
            <a:r>
              <a:rPr lang="it-IT" dirty="0" err="1"/>
              <a:t>œuvre</a:t>
            </a:r>
            <a:r>
              <a:rPr lang="it-IT" dirty="0"/>
              <a:t> tout en </a:t>
            </a:r>
            <a:r>
              <a:rPr lang="it-IT" dirty="0" err="1"/>
              <a:t>négligeant</a:t>
            </a:r>
            <a:r>
              <a:rPr lang="it-IT" dirty="0"/>
              <a:t> la cause finale. </a:t>
            </a:r>
          </a:p>
          <a:p>
            <a:r>
              <a:rPr lang="it-IT" dirty="0"/>
              <a:t>L'</a:t>
            </a:r>
            <a:r>
              <a:rPr lang="it-IT" dirty="0" err="1"/>
              <a:t>œuvre</a:t>
            </a:r>
            <a:r>
              <a:rPr lang="it-IT" dirty="0"/>
              <a:t> ne se limite </a:t>
            </a:r>
            <a:r>
              <a:rPr lang="it-IT" dirty="0" err="1"/>
              <a:t>pas</a:t>
            </a:r>
            <a:r>
              <a:rPr lang="it-IT" dirty="0"/>
              <a:t> </a:t>
            </a:r>
            <a:r>
              <a:rPr lang="it-IT" dirty="0" err="1"/>
              <a:t>au</a:t>
            </a:r>
            <a:r>
              <a:rPr lang="it-IT" dirty="0"/>
              <a:t> </a:t>
            </a:r>
            <a:r>
              <a:rPr lang="it-IT" dirty="0" err="1"/>
              <a:t>passé</a:t>
            </a:r>
            <a:r>
              <a:rPr lang="it-IT" dirty="0"/>
              <a:t> de l'</a:t>
            </a:r>
            <a:r>
              <a:rPr lang="it-IT" dirty="0" err="1"/>
              <a:t>auteur</a:t>
            </a:r>
            <a:r>
              <a:rPr lang="it-IT" dirty="0"/>
              <a:t> mais le </a:t>
            </a:r>
            <a:r>
              <a:rPr lang="it-IT" dirty="0" err="1"/>
              <a:t>transcende</a:t>
            </a:r>
            <a:r>
              <a:rPr lang="it-IT" dirty="0"/>
              <a:t>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0318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fr-FR" b="1" dirty="0"/>
            </a:br>
            <a:r>
              <a:rPr lang="fr-FR" b="1" dirty="0"/>
              <a:t>Thème / Texte</a:t>
            </a:r>
            <a:r>
              <a:rPr lang="fr-FR" dirty="0"/>
              <a:t> </a:t>
            </a:r>
            <a:br>
              <a:rPr lang="fr-FR" dirty="0"/>
            </a:br>
            <a:r>
              <a:rPr lang="fr-FR" b="1" dirty="0"/>
              <a:t>Motifs, </a:t>
            </a:r>
            <a:r>
              <a:rPr lang="fr-FR" b="1" dirty="0" err="1"/>
              <a:t>topoi</a:t>
            </a:r>
            <a:br>
              <a:rPr lang="fr-FR" dirty="0"/>
            </a:br>
            <a:endParaRPr lang="fr-FR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i="1" dirty="0"/>
              <a:t>Tema</a:t>
            </a:r>
            <a:r>
              <a:rPr lang="it-IT" dirty="0"/>
              <a:t>: non è immanente al testo, lo si inferisce, lo si suppone</a:t>
            </a:r>
          </a:p>
          <a:p>
            <a:r>
              <a:rPr lang="it-IT" i="1" dirty="0"/>
              <a:t>Motivo</a:t>
            </a:r>
            <a:r>
              <a:rPr lang="it-IT" dirty="0"/>
              <a:t>: è immanente al testo, lo si rivela oggettivamente, è una parte immediatamente visibile del contenuto di un’opera o di più testi.</a:t>
            </a:r>
          </a:p>
          <a:p>
            <a:r>
              <a:rPr lang="it-IT" dirty="0"/>
              <a:t>Riguarda le sequenze rilevabili di un testo (</a:t>
            </a:r>
            <a:r>
              <a:rPr lang="it-IT" dirty="0" err="1"/>
              <a:t>Enée</a:t>
            </a:r>
            <a:r>
              <a:rPr lang="it-IT" dirty="0"/>
              <a:t> </a:t>
            </a:r>
            <a:r>
              <a:rPr lang="it-IT" dirty="0" err="1"/>
              <a:t>abandonne</a:t>
            </a:r>
            <a:r>
              <a:rPr lang="it-IT" dirty="0"/>
              <a:t> </a:t>
            </a:r>
            <a:r>
              <a:rPr lang="it-IT" dirty="0" err="1"/>
              <a:t>Didon</a:t>
            </a:r>
            <a:r>
              <a:rPr lang="it-IT" dirty="0"/>
              <a:t>; </a:t>
            </a:r>
            <a:r>
              <a:rPr lang="it-IT" dirty="0" err="1"/>
              <a:t>Orphée</a:t>
            </a:r>
            <a:r>
              <a:rPr lang="it-IT" dirty="0"/>
              <a:t> </a:t>
            </a:r>
            <a:r>
              <a:rPr lang="it-IT" dirty="0" err="1"/>
              <a:t>descend</a:t>
            </a:r>
            <a:r>
              <a:rPr lang="it-IT" dirty="0"/>
              <a:t> </a:t>
            </a:r>
            <a:r>
              <a:rPr lang="it-IT" dirty="0" err="1"/>
              <a:t>aux</a:t>
            </a:r>
            <a:r>
              <a:rPr lang="it-IT" dirty="0"/>
              <a:t> </a:t>
            </a:r>
            <a:r>
              <a:rPr lang="it-IT" dirty="0" err="1"/>
              <a:t>enfers</a:t>
            </a:r>
            <a:r>
              <a:rPr lang="it-IT" dirty="0"/>
              <a:t> etc.) </a:t>
            </a:r>
          </a:p>
        </p:txBody>
      </p:sp>
    </p:spTree>
    <p:extLst>
      <p:ext uri="{BB962C8B-B14F-4D97-AF65-F5344CB8AC3E}">
        <p14:creationId xmlns:p14="http://schemas.microsoft.com/office/powerpoint/2010/main" val="252753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Veselovsky</a:t>
            </a:r>
            <a:r>
              <a:rPr lang="it-IT" dirty="0"/>
              <a:t>, La </a:t>
            </a:r>
            <a:r>
              <a:rPr lang="it-IT" dirty="0" err="1"/>
              <a:t>poétique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intrigues</a:t>
            </a:r>
            <a:r>
              <a:rPr lang="it-IT" dirty="0"/>
              <a:t> </a:t>
            </a:r>
          </a:p>
          <a:p>
            <a:r>
              <a:rPr lang="it-IT" dirty="0" err="1"/>
              <a:t>Motif</a:t>
            </a:r>
            <a:r>
              <a:rPr lang="it-IT" dirty="0"/>
              <a:t> = plus petit </a:t>
            </a:r>
            <a:r>
              <a:rPr lang="it-IT" dirty="0" err="1"/>
              <a:t>élément</a:t>
            </a:r>
            <a:r>
              <a:rPr lang="it-IT" dirty="0"/>
              <a:t> </a:t>
            </a:r>
            <a:r>
              <a:rPr lang="it-IT" dirty="0" err="1"/>
              <a:t>narratif</a:t>
            </a:r>
            <a:r>
              <a:rPr lang="it-IT" dirty="0"/>
              <a:t> </a:t>
            </a:r>
            <a:r>
              <a:rPr lang="it-IT" dirty="0" err="1"/>
              <a:t>isolable</a:t>
            </a:r>
            <a:r>
              <a:rPr lang="it-IT" dirty="0"/>
              <a:t>, </a:t>
            </a:r>
            <a:r>
              <a:rPr lang="it-IT" dirty="0" err="1"/>
              <a:t>unité</a:t>
            </a:r>
            <a:r>
              <a:rPr lang="it-IT" dirty="0"/>
              <a:t> minimale non </a:t>
            </a:r>
            <a:r>
              <a:rPr lang="it-IT" dirty="0" err="1"/>
              <a:t>décomposable</a:t>
            </a:r>
            <a:r>
              <a:rPr lang="it-IT" dirty="0"/>
              <a:t>, cellule de base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récit</a:t>
            </a:r>
            <a:r>
              <a:rPr lang="it-IT" dirty="0"/>
              <a:t> </a:t>
            </a:r>
          </a:p>
          <a:p>
            <a:r>
              <a:rPr lang="it-IT" dirty="0"/>
              <a:t>Plot = </a:t>
            </a:r>
            <a:r>
              <a:rPr lang="it-IT" dirty="0" err="1"/>
              <a:t>combinaison</a:t>
            </a:r>
            <a:r>
              <a:rPr lang="it-IT" dirty="0"/>
              <a:t> de </a:t>
            </a:r>
            <a:r>
              <a:rPr lang="it-IT" dirty="0" err="1"/>
              <a:t>motifs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2184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err="1"/>
              <a:t>Tomasevsky</a:t>
            </a:r>
            <a:r>
              <a:rPr lang="it-IT" dirty="0"/>
              <a:t> : </a:t>
            </a:r>
          </a:p>
          <a:p>
            <a:r>
              <a:rPr lang="it-IT" dirty="0" err="1"/>
              <a:t>motif</a:t>
            </a:r>
            <a:r>
              <a:rPr lang="it-IT" dirty="0"/>
              <a:t> = </a:t>
            </a:r>
            <a:r>
              <a:rPr lang="it-IT" dirty="0" err="1"/>
              <a:t>unité</a:t>
            </a:r>
            <a:r>
              <a:rPr lang="it-IT" dirty="0"/>
              <a:t> </a:t>
            </a:r>
            <a:r>
              <a:rPr lang="it-IT" dirty="0" err="1"/>
              <a:t>thématique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l'on </a:t>
            </a:r>
            <a:r>
              <a:rPr lang="it-IT" dirty="0" err="1"/>
              <a:t>retrouve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</a:t>
            </a:r>
            <a:r>
              <a:rPr lang="it-IT" dirty="0" err="1"/>
              <a:t>différentes</a:t>
            </a:r>
            <a:r>
              <a:rPr lang="it-IT" dirty="0"/>
              <a:t> </a:t>
            </a:r>
            <a:r>
              <a:rPr lang="it-IT" dirty="0" err="1"/>
              <a:t>œuvres</a:t>
            </a:r>
            <a:r>
              <a:rPr lang="it-IT" dirty="0"/>
              <a:t> : par </a:t>
            </a:r>
            <a:r>
              <a:rPr lang="it-IT" dirty="0" err="1"/>
              <a:t>exemple</a:t>
            </a:r>
            <a:r>
              <a:rPr lang="it-IT" dirty="0"/>
              <a:t>,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animaux</a:t>
            </a:r>
            <a:r>
              <a:rPr lang="it-IT" dirty="0"/>
              <a:t> </a:t>
            </a:r>
            <a:r>
              <a:rPr lang="it-IT" dirty="0" err="1"/>
              <a:t>aidants</a:t>
            </a:r>
            <a:r>
              <a:rPr lang="it-IT" dirty="0"/>
              <a:t>, l'</a:t>
            </a:r>
            <a:r>
              <a:rPr lang="it-IT" dirty="0" err="1"/>
              <a:t>enlèvement</a:t>
            </a:r>
            <a:r>
              <a:rPr lang="it-IT" dirty="0"/>
              <a:t> de la </a:t>
            </a:r>
            <a:r>
              <a:rPr lang="it-IT" dirty="0" err="1"/>
              <a:t>petite</a:t>
            </a:r>
            <a:r>
              <a:rPr lang="it-IT" dirty="0"/>
              <a:t> amie. </a:t>
            </a:r>
          </a:p>
          <a:p>
            <a:r>
              <a:rPr lang="it-IT" dirty="0" err="1"/>
              <a:t>Peu</a:t>
            </a:r>
            <a:r>
              <a:rPr lang="it-IT" dirty="0"/>
              <a:t> </a:t>
            </a:r>
            <a:r>
              <a:rPr lang="it-IT" dirty="0" err="1"/>
              <a:t>importe</a:t>
            </a:r>
            <a:r>
              <a:rPr lang="it-IT" dirty="0"/>
              <a:t> </a:t>
            </a:r>
            <a:r>
              <a:rPr lang="it-IT" dirty="0" err="1"/>
              <a:t>qu'il</a:t>
            </a:r>
            <a:r>
              <a:rPr lang="it-IT" dirty="0"/>
              <a:t> </a:t>
            </a:r>
            <a:r>
              <a:rPr lang="it-IT" dirty="0" err="1"/>
              <a:t>puisse</a:t>
            </a:r>
            <a:r>
              <a:rPr lang="it-IT" dirty="0"/>
              <a:t> </a:t>
            </a:r>
            <a:r>
              <a:rPr lang="it-IT" dirty="0" err="1"/>
              <a:t>être</a:t>
            </a:r>
            <a:r>
              <a:rPr lang="it-IT" dirty="0"/>
              <a:t> </a:t>
            </a:r>
            <a:r>
              <a:rPr lang="it-IT" dirty="0" err="1"/>
              <a:t>décomposé</a:t>
            </a:r>
            <a:r>
              <a:rPr lang="it-IT" dirty="0"/>
              <a:t> en une </a:t>
            </a:r>
            <a:r>
              <a:rPr lang="it-IT" dirty="0" err="1"/>
              <a:t>unité</a:t>
            </a:r>
            <a:r>
              <a:rPr lang="it-IT" dirty="0"/>
              <a:t> </a:t>
            </a:r>
            <a:r>
              <a:rPr lang="it-IT" dirty="0" err="1"/>
              <a:t>encore</a:t>
            </a:r>
            <a:r>
              <a:rPr lang="it-IT" dirty="0"/>
              <a:t> plus </a:t>
            </a:r>
            <a:r>
              <a:rPr lang="it-IT" dirty="0" err="1"/>
              <a:t>petite</a:t>
            </a:r>
            <a:r>
              <a:rPr lang="it-IT" dirty="0"/>
              <a:t>, il </a:t>
            </a:r>
            <a:r>
              <a:rPr lang="it-IT" dirty="0" err="1"/>
              <a:t>importe</a:t>
            </a:r>
            <a:r>
              <a:rPr lang="it-IT" dirty="0"/>
              <a:t> </a:t>
            </a:r>
            <a:r>
              <a:rPr lang="it-IT" dirty="0" err="1"/>
              <a:t>seulement</a:t>
            </a:r>
            <a:r>
              <a:rPr lang="it-IT" dirty="0"/>
              <a:t> </a:t>
            </a:r>
            <a:r>
              <a:rPr lang="it-IT" dirty="0" err="1"/>
              <a:t>qu'il</a:t>
            </a:r>
            <a:r>
              <a:rPr lang="it-IT" dirty="0"/>
              <a:t> </a:t>
            </a:r>
            <a:r>
              <a:rPr lang="it-IT" dirty="0" err="1"/>
              <a:t>apparaisse</a:t>
            </a:r>
            <a:r>
              <a:rPr lang="it-IT" dirty="0"/>
              <a:t> </a:t>
            </a:r>
            <a:r>
              <a:rPr lang="it-IT" dirty="0" err="1"/>
              <a:t>indivisible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le </a:t>
            </a:r>
            <a:r>
              <a:rPr lang="it-IT" dirty="0" err="1"/>
              <a:t>genre</a:t>
            </a:r>
            <a:r>
              <a:rPr lang="it-IT" dirty="0"/>
              <a:t> </a:t>
            </a:r>
            <a:r>
              <a:rPr lang="it-IT" dirty="0" err="1"/>
              <a:t>littéraire</a:t>
            </a:r>
            <a:r>
              <a:rPr lang="it-IT" dirty="0"/>
              <a:t> </a:t>
            </a:r>
            <a:r>
              <a:rPr lang="it-IT" dirty="0" err="1"/>
              <a:t>examiné</a:t>
            </a:r>
            <a:r>
              <a:rPr lang="it-IT" dirty="0"/>
              <a:t>. </a:t>
            </a:r>
          </a:p>
          <a:p>
            <a:r>
              <a:rPr lang="it-IT" dirty="0"/>
              <a:t>La </a:t>
            </a:r>
            <a:r>
              <a:rPr lang="it-IT" dirty="0" err="1"/>
              <a:t>distinction</a:t>
            </a:r>
            <a:r>
              <a:rPr lang="it-IT" dirty="0"/>
              <a:t> par </a:t>
            </a:r>
            <a:r>
              <a:rPr lang="it-IT" dirty="0" err="1"/>
              <a:t>rapport</a:t>
            </a:r>
            <a:r>
              <a:rPr lang="it-IT" dirty="0"/>
              <a:t> à la </a:t>
            </a:r>
            <a:r>
              <a:rPr lang="it-IT" dirty="0" err="1"/>
              <a:t>définition</a:t>
            </a:r>
            <a:r>
              <a:rPr lang="it-IT" dirty="0"/>
              <a:t> </a:t>
            </a:r>
            <a:r>
              <a:rPr lang="it-IT" dirty="0" err="1"/>
              <a:t>précédente</a:t>
            </a:r>
            <a:r>
              <a:rPr lang="it-IT" dirty="0"/>
              <a:t> est fondamentale, car c'est </a:t>
            </a:r>
            <a:r>
              <a:rPr lang="it-IT" dirty="0" err="1"/>
              <a:t>ici</a:t>
            </a:r>
            <a:r>
              <a:rPr lang="it-IT" dirty="0"/>
              <a:t> </a:t>
            </a:r>
            <a:r>
              <a:rPr lang="it-IT" dirty="0" err="1"/>
              <a:t>qu'intervient</a:t>
            </a:r>
            <a:r>
              <a:rPr lang="it-IT" dirty="0"/>
              <a:t> la </a:t>
            </a:r>
            <a:r>
              <a:rPr lang="it-IT" dirty="0" err="1"/>
              <a:t>dimension</a:t>
            </a:r>
            <a:r>
              <a:rPr lang="it-IT" dirty="0"/>
              <a:t> </a:t>
            </a:r>
            <a:r>
              <a:rPr lang="it-IT" dirty="0" err="1"/>
              <a:t>intertextuelle</a:t>
            </a:r>
            <a:r>
              <a:rPr lang="it-IT" dirty="0"/>
              <a:t> de la </a:t>
            </a:r>
            <a:r>
              <a:rPr lang="it-IT" dirty="0" err="1"/>
              <a:t>tradition</a:t>
            </a:r>
            <a:r>
              <a:rPr lang="it-IT" dirty="0"/>
              <a:t>, la </a:t>
            </a:r>
            <a:r>
              <a:rPr lang="it-IT" dirty="0" err="1"/>
              <a:t>manière</a:t>
            </a:r>
            <a:r>
              <a:rPr lang="it-IT" dirty="0"/>
              <a:t> dont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œuvres</a:t>
            </a:r>
            <a:r>
              <a:rPr lang="it-IT" dirty="0"/>
              <a:t> </a:t>
            </a:r>
            <a:r>
              <a:rPr lang="it-IT" dirty="0" err="1"/>
              <a:t>sont</a:t>
            </a:r>
            <a:r>
              <a:rPr lang="it-IT" dirty="0"/>
              <a:t> </a:t>
            </a:r>
            <a:r>
              <a:rPr lang="it-IT" dirty="0" err="1"/>
              <a:t>reliées</a:t>
            </a:r>
            <a:r>
              <a:rPr lang="it-IT" dirty="0"/>
              <a:t> </a:t>
            </a:r>
            <a:r>
              <a:rPr lang="it-IT" dirty="0" err="1"/>
              <a:t>entre</a:t>
            </a:r>
            <a:r>
              <a:rPr lang="it-IT" dirty="0"/>
              <a:t> </a:t>
            </a:r>
            <a:r>
              <a:rPr lang="it-IT" dirty="0" err="1"/>
              <a:t>elles</a:t>
            </a:r>
            <a:r>
              <a:rPr lang="it-IT" dirty="0"/>
              <a:t>. </a:t>
            </a:r>
          </a:p>
          <a:p>
            <a:endParaRPr lang="it-IT" dirty="0" err="1"/>
          </a:p>
        </p:txBody>
      </p:sp>
    </p:spTree>
    <p:extLst>
      <p:ext uri="{BB962C8B-B14F-4D97-AF65-F5344CB8AC3E}">
        <p14:creationId xmlns:p14="http://schemas.microsoft.com/office/powerpoint/2010/main" val="211721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59208"/>
            <a:ext cx="8229600" cy="5166955"/>
          </a:xfrm>
        </p:spPr>
        <p:txBody>
          <a:bodyPr/>
          <a:lstStyle/>
          <a:p>
            <a:r>
              <a:rPr lang="it-IT" dirty="0"/>
              <a:t>2)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thèmes</a:t>
            </a:r>
            <a:r>
              <a:rPr lang="it-IT" dirty="0"/>
              <a:t> </a:t>
            </a:r>
            <a:r>
              <a:rPr lang="it-IT" dirty="0" err="1"/>
              <a:t>sont</a:t>
            </a:r>
            <a:r>
              <a:rPr lang="it-IT" dirty="0"/>
              <a:t> le </a:t>
            </a:r>
            <a:r>
              <a:rPr lang="it-IT" dirty="0" err="1"/>
              <a:t>lieu</a:t>
            </a:r>
            <a:r>
              <a:rPr lang="it-IT" dirty="0"/>
              <a:t> d'</a:t>
            </a:r>
            <a:r>
              <a:rPr lang="it-IT" dirty="0" err="1"/>
              <a:t>intersection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texte </a:t>
            </a:r>
            <a:r>
              <a:rPr lang="it-IT" dirty="0" err="1"/>
              <a:t>avec</a:t>
            </a:r>
            <a:r>
              <a:rPr lang="it-IT" dirty="0"/>
              <a:t> le </a:t>
            </a:r>
            <a:r>
              <a:rPr lang="it-IT" dirty="0" err="1"/>
              <a:t>référent</a:t>
            </a:r>
            <a:r>
              <a:rPr lang="it-IT" dirty="0"/>
              <a:t> extra-</a:t>
            </a:r>
            <a:r>
              <a:rPr lang="it-IT" dirty="0" err="1"/>
              <a:t>textuel</a:t>
            </a:r>
            <a:r>
              <a:rPr lang="it-IT" dirty="0"/>
              <a:t>: </a:t>
            </a:r>
            <a:r>
              <a:rPr lang="it-IT" dirty="0" err="1"/>
              <a:t>ils</a:t>
            </a:r>
            <a:r>
              <a:rPr lang="it-IT" dirty="0"/>
              <a:t> </a:t>
            </a:r>
            <a:r>
              <a:rPr lang="it-IT" dirty="0" err="1"/>
              <a:t>filtrent</a:t>
            </a:r>
            <a:r>
              <a:rPr lang="it-IT" dirty="0"/>
              <a:t> la relation </a:t>
            </a:r>
            <a:r>
              <a:rPr lang="it-IT" dirty="0" err="1"/>
              <a:t>entre</a:t>
            </a:r>
            <a:r>
              <a:rPr lang="it-IT" dirty="0"/>
              <a:t> la </a:t>
            </a:r>
            <a:r>
              <a:rPr lang="it-IT" dirty="0" err="1"/>
              <a:t>littérature</a:t>
            </a:r>
            <a:r>
              <a:rPr lang="it-IT" dirty="0"/>
              <a:t> et la </a:t>
            </a:r>
            <a:r>
              <a:rPr lang="it-IT" dirty="0" err="1"/>
              <a:t>réalité</a:t>
            </a:r>
            <a:r>
              <a:rPr lang="it-IT" dirty="0"/>
              <a:t>, </a:t>
            </a:r>
            <a:r>
              <a:rPr lang="it-IT" dirty="0" err="1"/>
              <a:t>entre</a:t>
            </a:r>
            <a:r>
              <a:rPr lang="it-IT" dirty="0"/>
              <a:t> le </a:t>
            </a:r>
            <a:r>
              <a:rPr lang="it-IT" dirty="0" err="1"/>
              <a:t>discours</a:t>
            </a:r>
            <a:r>
              <a:rPr lang="it-IT" dirty="0"/>
              <a:t> et le </a:t>
            </a:r>
            <a:r>
              <a:rPr lang="it-IT" dirty="0" err="1"/>
              <a:t>référent</a:t>
            </a:r>
            <a:r>
              <a:rPr lang="it-IT" dirty="0"/>
              <a:t>.</a:t>
            </a:r>
          </a:p>
          <a:p>
            <a:r>
              <a:rPr lang="it-IT" dirty="0"/>
              <a:t>Le </a:t>
            </a:r>
            <a:r>
              <a:rPr lang="it-IT" dirty="0" err="1"/>
              <a:t>retour</a:t>
            </a:r>
            <a:r>
              <a:rPr lang="it-IT" dirty="0"/>
              <a:t> de la </a:t>
            </a:r>
            <a:r>
              <a:rPr lang="it-IT" dirty="0" err="1"/>
              <a:t>critique</a:t>
            </a:r>
            <a:r>
              <a:rPr lang="it-IT" dirty="0"/>
              <a:t> </a:t>
            </a:r>
            <a:r>
              <a:rPr lang="it-IT" dirty="0" err="1"/>
              <a:t>thématique</a:t>
            </a:r>
            <a:r>
              <a:rPr lang="it-IT" dirty="0"/>
              <a:t> est </a:t>
            </a:r>
            <a:r>
              <a:rPr lang="it-IT" dirty="0" err="1"/>
              <a:t>donc</a:t>
            </a:r>
            <a:r>
              <a:rPr lang="it-IT" dirty="0"/>
              <a:t> une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réactions</a:t>
            </a:r>
            <a:r>
              <a:rPr lang="it-IT" dirty="0"/>
              <a:t> </a:t>
            </a:r>
            <a:r>
              <a:rPr lang="it-IT" dirty="0" err="1"/>
              <a:t>au</a:t>
            </a:r>
            <a:r>
              <a:rPr lang="it-IT" dirty="0"/>
              <a:t> </a:t>
            </a:r>
            <a:r>
              <a:rPr lang="it-IT" dirty="0" err="1"/>
              <a:t>formalisme</a:t>
            </a:r>
            <a:r>
              <a:rPr lang="it-IT" dirty="0"/>
              <a:t> </a:t>
            </a:r>
            <a:r>
              <a:rPr lang="it-IT" dirty="0" err="1"/>
              <a:t>parfois</a:t>
            </a:r>
            <a:r>
              <a:rPr lang="it-IT" dirty="0"/>
              <a:t> </a:t>
            </a:r>
            <a:r>
              <a:rPr lang="it-IT" dirty="0" err="1"/>
              <a:t>exagéré</a:t>
            </a:r>
            <a:r>
              <a:rPr lang="it-IT" dirty="0"/>
              <a:t> de la </a:t>
            </a:r>
            <a:r>
              <a:rPr lang="it-IT" dirty="0" err="1"/>
              <a:t>critique</a:t>
            </a:r>
            <a:r>
              <a:rPr lang="it-IT" dirty="0"/>
              <a:t> </a:t>
            </a:r>
            <a:r>
              <a:rPr lang="it-IT" dirty="0" err="1"/>
              <a:t>structuraliste</a:t>
            </a:r>
            <a:r>
              <a:rPr lang="it-IT" dirty="0"/>
              <a:t>, formelle et </a:t>
            </a:r>
            <a:r>
              <a:rPr lang="it-IT" dirty="0" err="1"/>
              <a:t>sémiologique</a:t>
            </a:r>
            <a:r>
              <a:rPr lang="it-IT" dirty="0"/>
              <a:t>.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737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Motifs</a:t>
            </a:r>
            <a:r>
              <a:rPr lang="it-IT" dirty="0"/>
              <a:t> </a:t>
            </a:r>
            <a:r>
              <a:rPr lang="it-IT" dirty="0" err="1"/>
              <a:t>liés</a:t>
            </a:r>
            <a:r>
              <a:rPr lang="it-IT" dirty="0"/>
              <a:t> et </a:t>
            </a:r>
            <a:r>
              <a:rPr lang="it-IT" dirty="0" err="1"/>
              <a:t>libres</a:t>
            </a:r>
            <a:r>
              <a:rPr lang="it-IT" dirty="0"/>
              <a:t> :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premiers</a:t>
            </a:r>
            <a:r>
              <a:rPr lang="it-IT" dirty="0"/>
              <a:t> ne </a:t>
            </a:r>
            <a:r>
              <a:rPr lang="it-IT" dirty="0" err="1"/>
              <a:t>peuvent</a:t>
            </a:r>
            <a:r>
              <a:rPr lang="it-IT" dirty="0"/>
              <a:t> </a:t>
            </a:r>
            <a:r>
              <a:rPr lang="it-IT" dirty="0" err="1"/>
              <a:t>être</a:t>
            </a:r>
            <a:r>
              <a:rPr lang="it-IT" dirty="0"/>
              <a:t> </a:t>
            </a:r>
            <a:r>
              <a:rPr lang="it-IT" dirty="0" err="1"/>
              <a:t>omis</a:t>
            </a:r>
            <a:r>
              <a:rPr lang="it-IT" dirty="0"/>
              <a:t> sans </a:t>
            </a:r>
            <a:r>
              <a:rPr lang="it-IT" dirty="0" err="1"/>
              <a:t>mettre</a:t>
            </a:r>
            <a:r>
              <a:rPr lang="it-IT" dirty="0"/>
              <a:t> en </a:t>
            </a:r>
            <a:r>
              <a:rPr lang="it-IT" dirty="0" err="1"/>
              <a:t>péril</a:t>
            </a:r>
            <a:r>
              <a:rPr lang="it-IT" dirty="0"/>
              <a:t> l'</a:t>
            </a:r>
            <a:r>
              <a:rPr lang="it-IT" dirty="0" err="1"/>
              <a:t>articulation</a:t>
            </a:r>
            <a:r>
              <a:rPr lang="it-IT" dirty="0"/>
              <a:t> causale et </a:t>
            </a:r>
            <a:r>
              <a:rPr lang="it-IT" dirty="0" err="1"/>
              <a:t>temporelle</a:t>
            </a:r>
            <a:r>
              <a:rPr lang="it-IT" dirty="0"/>
              <a:t> de l'histoire,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autres</a:t>
            </a:r>
            <a:r>
              <a:rPr lang="it-IT" dirty="0"/>
              <a:t> le </a:t>
            </a:r>
            <a:r>
              <a:rPr lang="it-IT" dirty="0" err="1"/>
              <a:t>peuvent</a:t>
            </a:r>
            <a:r>
              <a:rPr lang="it-IT" dirty="0"/>
              <a:t> (par </a:t>
            </a:r>
            <a:r>
              <a:rPr lang="it-IT" dirty="0" err="1"/>
              <a:t>exemple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descriptions</a:t>
            </a:r>
            <a:r>
              <a:rPr lang="it-IT" dirty="0"/>
              <a:t>).  </a:t>
            </a:r>
          </a:p>
          <a:p>
            <a:r>
              <a:rPr lang="it-IT" dirty="0" err="1"/>
              <a:t>Motifs</a:t>
            </a:r>
            <a:r>
              <a:rPr lang="it-IT" dirty="0"/>
              <a:t> </a:t>
            </a:r>
            <a:r>
              <a:rPr lang="it-IT" dirty="0" err="1"/>
              <a:t>statiques</a:t>
            </a:r>
            <a:r>
              <a:rPr lang="it-IT" dirty="0"/>
              <a:t> et </a:t>
            </a:r>
            <a:r>
              <a:rPr lang="it-IT" dirty="0" err="1"/>
              <a:t>dynamiques</a:t>
            </a:r>
            <a:r>
              <a:rPr lang="it-IT" dirty="0"/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278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PROPP, </a:t>
            </a:r>
            <a:r>
              <a:rPr lang="it-IT" dirty="0" err="1"/>
              <a:t>Morphologie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conte, 1928</a:t>
            </a:r>
          </a:p>
          <a:p>
            <a:r>
              <a:rPr lang="it-IT" dirty="0"/>
              <a:t>Il insiste </a:t>
            </a:r>
            <a:r>
              <a:rPr lang="it-IT" dirty="0" err="1"/>
              <a:t>sur</a:t>
            </a:r>
            <a:r>
              <a:rPr lang="it-IT" dirty="0"/>
              <a:t> la </a:t>
            </a:r>
            <a:r>
              <a:rPr lang="it-IT" dirty="0" err="1"/>
              <a:t>notion</a:t>
            </a:r>
            <a:r>
              <a:rPr lang="it-IT" dirty="0"/>
              <a:t> de </a:t>
            </a:r>
            <a:r>
              <a:rPr lang="it-IT" dirty="0" err="1"/>
              <a:t>fonction</a:t>
            </a:r>
            <a:endParaRPr lang="it-IT" dirty="0"/>
          </a:p>
          <a:p>
            <a:r>
              <a:rPr lang="it-IT" dirty="0"/>
              <a:t>En </a:t>
            </a:r>
            <a:r>
              <a:rPr lang="it-IT" dirty="0" err="1"/>
              <a:t>fait</a:t>
            </a:r>
            <a:r>
              <a:rPr lang="it-IT" dirty="0"/>
              <a:t>, le </a:t>
            </a:r>
            <a:r>
              <a:rPr lang="it-IT" dirty="0" err="1"/>
              <a:t>problème</a:t>
            </a:r>
            <a:r>
              <a:rPr lang="it-IT" dirty="0"/>
              <a:t> de la </a:t>
            </a:r>
            <a:r>
              <a:rPr lang="it-IT" dirty="0" err="1"/>
              <a:t>théorie</a:t>
            </a:r>
            <a:r>
              <a:rPr lang="it-IT" dirty="0"/>
              <a:t> formelle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motif</a:t>
            </a:r>
            <a:r>
              <a:rPr lang="it-IT" dirty="0"/>
              <a:t> (</a:t>
            </a:r>
            <a:r>
              <a:rPr lang="it-IT" dirty="0" err="1"/>
              <a:t>Veselovsky</a:t>
            </a:r>
            <a:r>
              <a:rPr lang="it-IT" dirty="0"/>
              <a:t> et </a:t>
            </a:r>
            <a:r>
              <a:rPr lang="it-IT" dirty="0" err="1"/>
              <a:t>Sklovsky</a:t>
            </a:r>
            <a:r>
              <a:rPr lang="it-IT" dirty="0"/>
              <a:t>) est </a:t>
            </a:r>
            <a:r>
              <a:rPr lang="it-IT" dirty="0" err="1"/>
              <a:t>que</a:t>
            </a:r>
            <a:r>
              <a:rPr lang="it-IT" dirty="0"/>
              <a:t>, </a:t>
            </a:r>
            <a:r>
              <a:rPr lang="it-IT" dirty="0" err="1"/>
              <a:t>selon</a:t>
            </a:r>
            <a:r>
              <a:rPr lang="it-IT" dirty="0"/>
              <a:t> </a:t>
            </a:r>
            <a:r>
              <a:rPr lang="it-IT" dirty="0" err="1"/>
              <a:t>Propp</a:t>
            </a:r>
            <a:r>
              <a:rPr lang="it-IT" dirty="0"/>
              <a:t>,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motifs</a:t>
            </a:r>
            <a:r>
              <a:rPr lang="it-IT" dirty="0"/>
              <a:t> ne </a:t>
            </a:r>
            <a:r>
              <a:rPr lang="it-IT" dirty="0" err="1"/>
              <a:t>peuvent</a:t>
            </a:r>
            <a:r>
              <a:rPr lang="it-IT" dirty="0"/>
              <a:t> </a:t>
            </a:r>
            <a:r>
              <a:rPr lang="it-IT" dirty="0" err="1"/>
              <a:t>pas</a:t>
            </a:r>
            <a:r>
              <a:rPr lang="it-IT" dirty="0"/>
              <a:t> se </a:t>
            </a:r>
            <a:r>
              <a:rPr lang="it-IT" dirty="0" err="1"/>
              <a:t>combiner</a:t>
            </a:r>
            <a:r>
              <a:rPr lang="it-IT" dirty="0"/>
              <a:t> </a:t>
            </a:r>
            <a:r>
              <a:rPr lang="it-IT" dirty="0" err="1"/>
              <a:t>au</a:t>
            </a:r>
            <a:r>
              <a:rPr lang="it-IT" dirty="0"/>
              <a:t> </a:t>
            </a:r>
            <a:r>
              <a:rPr lang="it-IT" dirty="0" err="1"/>
              <a:t>hasard</a:t>
            </a:r>
            <a:r>
              <a:rPr lang="it-IT" dirty="0"/>
              <a:t> pour </a:t>
            </a:r>
            <a:r>
              <a:rPr lang="it-IT" dirty="0" err="1"/>
              <a:t>donner</a:t>
            </a:r>
            <a:r>
              <a:rPr lang="it-IT" dirty="0"/>
              <a:t> </a:t>
            </a:r>
            <a:r>
              <a:rPr lang="it-IT" dirty="0" err="1"/>
              <a:t>lieu</a:t>
            </a:r>
            <a:r>
              <a:rPr lang="it-IT" dirty="0"/>
              <a:t> à une </a:t>
            </a:r>
            <a:r>
              <a:rPr lang="it-IT" dirty="0" err="1"/>
              <a:t>intrigue</a:t>
            </a:r>
            <a:r>
              <a:rPr lang="it-IT" dirty="0"/>
              <a:t>: le </a:t>
            </a:r>
            <a:r>
              <a:rPr lang="it-IT" dirty="0" err="1"/>
              <a:t>vol</a:t>
            </a:r>
            <a:r>
              <a:rPr lang="it-IT" dirty="0"/>
              <a:t> ne </a:t>
            </a:r>
            <a:r>
              <a:rPr lang="it-IT" dirty="0" err="1"/>
              <a:t>peut</a:t>
            </a:r>
            <a:r>
              <a:rPr lang="it-IT" dirty="0"/>
              <a:t> </a:t>
            </a:r>
            <a:r>
              <a:rPr lang="it-IT" dirty="0" err="1"/>
              <a:t>avoir</a:t>
            </a:r>
            <a:r>
              <a:rPr lang="it-IT" dirty="0"/>
              <a:t> </a:t>
            </a:r>
            <a:r>
              <a:rPr lang="it-IT" dirty="0" err="1"/>
              <a:t>lieu</a:t>
            </a:r>
            <a:r>
              <a:rPr lang="it-IT" dirty="0"/>
              <a:t> </a:t>
            </a:r>
            <a:r>
              <a:rPr lang="it-IT" dirty="0" err="1"/>
              <a:t>avant</a:t>
            </a:r>
            <a:r>
              <a:rPr lang="it-IT" dirty="0"/>
              <a:t> le </a:t>
            </a:r>
            <a:r>
              <a:rPr lang="it-IT" dirty="0" err="1"/>
              <a:t>cambriolage</a:t>
            </a:r>
            <a:r>
              <a:rPr lang="it-IT" dirty="0"/>
              <a:t>, ni une </a:t>
            </a:r>
            <a:r>
              <a:rPr lang="it-IT" dirty="0" err="1"/>
              <a:t>punition</a:t>
            </a:r>
            <a:r>
              <a:rPr lang="it-IT" dirty="0"/>
              <a:t> </a:t>
            </a:r>
            <a:r>
              <a:rPr lang="it-IT" dirty="0" err="1"/>
              <a:t>avant</a:t>
            </a:r>
            <a:r>
              <a:rPr lang="it-IT" dirty="0"/>
              <a:t> une </a:t>
            </a:r>
            <a:r>
              <a:rPr lang="it-IT" dirty="0" err="1"/>
              <a:t>transgression</a:t>
            </a:r>
            <a:r>
              <a:rPr lang="it-IT" dirty="0"/>
              <a:t>.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9395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PROPP : "Si on </a:t>
            </a:r>
            <a:r>
              <a:rPr lang="it-IT" dirty="0" err="1"/>
              <a:t>prend</a:t>
            </a:r>
            <a:r>
              <a:rPr lang="it-IT" dirty="0"/>
              <a:t> le </a:t>
            </a:r>
            <a:r>
              <a:rPr lang="it-IT" dirty="0" err="1"/>
              <a:t>motif</a:t>
            </a:r>
            <a:r>
              <a:rPr lang="it-IT" dirty="0"/>
              <a:t> "un </a:t>
            </a:r>
            <a:r>
              <a:rPr lang="it-IT" dirty="0" err="1"/>
              <a:t>diable</a:t>
            </a:r>
            <a:r>
              <a:rPr lang="it-IT" dirty="0"/>
              <a:t> </a:t>
            </a:r>
            <a:r>
              <a:rPr lang="it-IT" dirty="0" err="1"/>
              <a:t>kidnappe</a:t>
            </a:r>
            <a:r>
              <a:rPr lang="it-IT" dirty="0"/>
              <a:t> la </a:t>
            </a:r>
            <a:r>
              <a:rPr lang="it-IT" dirty="0" err="1"/>
              <a:t>fille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roi</a:t>
            </a:r>
            <a:r>
              <a:rPr lang="it-IT" dirty="0"/>
              <a:t>" (l'</a:t>
            </a:r>
            <a:r>
              <a:rPr lang="it-IT" dirty="0" err="1"/>
              <a:t>exemple</a:t>
            </a:r>
            <a:r>
              <a:rPr lang="it-IT" dirty="0"/>
              <a:t> n'est </a:t>
            </a:r>
            <a:r>
              <a:rPr lang="it-IT" dirty="0" err="1"/>
              <a:t>pas</a:t>
            </a:r>
            <a:r>
              <a:rPr lang="it-IT" dirty="0"/>
              <a:t> </a:t>
            </a:r>
            <a:r>
              <a:rPr lang="it-IT" dirty="0" err="1"/>
              <a:t>celui</a:t>
            </a:r>
            <a:r>
              <a:rPr lang="it-IT" dirty="0"/>
              <a:t> de </a:t>
            </a:r>
            <a:r>
              <a:rPr lang="it-IT" dirty="0" err="1"/>
              <a:t>Veselovsky</a:t>
            </a:r>
            <a:r>
              <a:rPr lang="it-IT" dirty="0"/>
              <a:t>), on s'</a:t>
            </a:r>
            <a:r>
              <a:rPr lang="it-IT" dirty="0" err="1"/>
              <a:t>aperçoit</a:t>
            </a:r>
            <a:r>
              <a:rPr lang="it-IT" dirty="0"/>
              <a:t> </a:t>
            </a:r>
            <a:r>
              <a:rPr lang="it-IT" dirty="0" err="1"/>
              <a:t>qu'il</a:t>
            </a:r>
            <a:r>
              <a:rPr lang="it-IT" dirty="0"/>
              <a:t> se </a:t>
            </a:r>
            <a:r>
              <a:rPr lang="it-IT" dirty="0" err="1"/>
              <a:t>décompose</a:t>
            </a:r>
            <a:r>
              <a:rPr lang="it-IT" dirty="0"/>
              <a:t> en </a:t>
            </a:r>
            <a:r>
              <a:rPr lang="it-IT" dirty="0" err="1"/>
              <a:t>quatre</a:t>
            </a:r>
            <a:r>
              <a:rPr lang="it-IT" dirty="0"/>
              <a:t> </a:t>
            </a:r>
            <a:r>
              <a:rPr lang="it-IT" dirty="0" err="1"/>
              <a:t>éléments</a:t>
            </a:r>
            <a:r>
              <a:rPr lang="it-IT" dirty="0"/>
              <a:t>, dont </a:t>
            </a:r>
            <a:r>
              <a:rPr lang="it-IT" dirty="0" err="1"/>
              <a:t>chacun</a:t>
            </a:r>
            <a:r>
              <a:rPr lang="it-IT" dirty="0"/>
              <a:t> </a:t>
            </a:r>
            <a:r>
              <a:rPr lang="it-IT" dirty="0" err="1"/>
              <a:t>peut</a:t>
            </a:r>
            <a:r>
              <a:rPr lang="it-IT" dirty="0"/>
              <a:t> </a:t>
            </a:r>
            <a:r>
              <a:rPr lang="it-IT" dirty="0" err="1"/>
              <a:t>varier</a:t>
            </a:r>
            <a:r>
              <a:rPr lang="it-IT" dirty="0"/>
              <a:t> </a:t>
            </a:r>
            <a:r>
              <a:rPr lang="it-IT" dirty="0" err="1"/>
              <a:t>séparément</a:t>
            </a:r>
            <a:r>
              <a:rPr lang="it-IT" dirty="0"/>
              <a:t>. Le dragon </a:t>
            </a:r>
            <a:r>
              <a:rPr lang="it-IT" dirty="0" err="1"/>
              <a:t>peut</a:t>
            </a:r>
            <a:r>
              <a:rPr lang="it-IT" dirty="0"/>
              <a:t> </a:t>
            </a:r>
            <a:r>
              <a:rPr lang="it-IT" dirty="0" err="1"/>
              <a:t>être</a:t>
            </a:r>
            <a:r>
              <a:rPr lang="it-IT" dirty="0"/>
              <a:t> </a:t>
            </a:r>
            <a:r>
              <a:rPr lang="it-IT" dirty="0" err="1"/>
              <a:t>remplacé</a:t>
            </a:r>
            <a:r>
              <a:rPr lang="it-IT" dirty="0"/>
              <a:t> par le </a:t>
            </a:r>
            <a:r>
              <a:rPr lang="it-IT" dirty="0" err="1"/>
              <a:t>squelette</a:t>
            </a:r>
            <a:r>
              <a:rPr lang="it-IT" dirty="0"/>
              <a:t>, le tourbillon, le </a:t>
            </a:r>
            <a:r>
              <a:rPr lang="it-IT" dirty="0" err="1"/>
              <a:t>diable</a:t>
            </a:r>
            <a:r>
              <a:rPr lang="it-IT" dirty="0"/>
              <a:t>, le </a:t>
            </a:r>
            <a:r>
              <a:rPr lang="it-IT" dirty="0" err="1"/>
              <a:t>faucon</a:t>
            </a:r>
            <a:r>
              <a:rPr lang="it-IT" dirty="0"/>
              <a:t>, le </a:t>
            </a:r>
            <a:r>
              <a:rPr lang="it-IT" dirty="0" err="1"/>
              <a:t>sorcier</a:t>
            </a:r>
            <a:r>
              <a:rPr lang="it-IT" dirty="0"/>
              <a:t>. </a:t>
            </a:r>
            <a:r>
              <a:rPr lang="it-IT" dirty="0" err="1"/>
              <a:t>Au</a:t>
            </a:r>
            <a:r>
              <a:rPr lang="it-IT" dirty="0"/>
              <a:t> </a:t>
            </a:r>
            <a:r>
              <a:rPr lang="it-IT" dirty="0" err="1"/>
              <a:t>lieu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rat</a:t>
            </a:r>
            <a:r>
              <a:rPr lang="it-IT" dirty="0"/>
              <a:t>, ce </a:t>
            </a:r>
            <a:r>
              <a:rPr lang="it-IT" dirty="0" err="1"/>
              <a:t>peut</a:t>
            </a:r>
            <a:r>
              <a:rPr lang="it-IT" dirty="0"/>
              <a:t> </a:t>
            </a:r>
            <a:r>
              <a:rPr lang="it-IT" dirty="0" err="1"/>
              <a:t>être</a:t>
            </a:r>
            <a:r>
              <a:rPr lang="it-IT" dirty="0"/>
              <a:t> le </a:t>
            </a:r>
            <a:r>
              <a:rPr lang="it-IT" dirty="0" err="1"/>
              <a:t>vampirisme</a:t>
            </a:r>
            <a:r>
              <a:rPr lang="it-IT" dirty="0"/>
              <a:t> </a:t>
            </a:r>
            <a:r>
              <a:rPr lang="it-IT" dirty="0" err="1"/>
              <a:t>ou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différentes</a:t>
            </a:r>
            <a:r>
              <a:rPr lang="it-IT" dirty="0"/>
              <a:t> </a:t>
            </a:r>
            <a:r>
              <a:rPr lang="it-IT" dirty="0" err="1"/>
              <a:t>actions</a:t>
            </a:r>
            <a:r>
              <a:rPr lang="it-IT" dirty="0"/>
              <a:t> qui, </a:t>
            </a:r>
            <a:r>
              <a:rPr lang="it-IT" dirty="0" err="1"/>
              <a:t>dans</a:t>
            </a:r>
            <a:r>
              <a:rPr lang="it-IT" dirty="0"/>
              <a:t> le </a:t>
            </a:r>
            <a:r>
              <a:rPr lang="it-IT" dirty="0" err="1"/>
              <a:t>récit</a:t>
            </a:r>
            <a:r>
              <a:rPr lang="it-IT" dirty="0"/>
              <a:t>, </a:t>
            </a:r>
            <a:r>
              <a:rPr lang="it-IT" dirty="0" err="1"/>
              <a:t>causent</a:t>
            </a:r>
            <a:r>
              <a:rPr lang="it-IT" dirty="0"/>
              <a:t> la </a:t>
            </a:r>
            <a:r>
              <a:rPr lang="it-IT" dirty="0" err="1"/>
              <a:t>disparition</a:t>
            </a:r>
            <a:r>
              <a:rPr lang="it-IT" dirty="0"/>
              <a:t>. </a:t>
            </a:r>
            <a:r>
              <a:rPr lang="it-IT" dirty="0" err="1"/>
              <a:t>Au</a:t>
            </a:r>
            <a:r>
              <a:rPr lang="it-IT" dirty="0"/>
              <a:t> </a:t>
            </a:r>
            <a:r>
              <a:rPr lang="it-IT" dirty="0" err="1"/>
              <a:t>lieu</a:t>
            </a:r>
            <a:r>
              <a:rPr lang="it-IT" dirty="0"/>
              <a:t> de la </a:t>
            </a:r>
            <a:r>
              <a:rPr lang="it-IT" dirty="0" err="1"/>
              <a:t>fille</a:t>
            </a:r>
            <a:r>
              <a:rPr lang="it-IT" dirty="0"/>
              <a:t>, </a:t>
            </a:r>
            <a:r>
              <a:rPr lang="it-IT" dirty="0" err="1"/>
              <a:t>nous</a:t>
            </a:r>
            <a:r>
              <a:rPr lang="it-IT" dirty="0"/>
              <a:t> </a:t>
            </a:r>
            <a:r>
              <a:rPr lang="it-IT" dirty="0" err="1"/>
              <a:t>pouvons</a:t>
            </a:r>
            <a:r>
              <a:rPr lang="it-IT" dirty="0"/>
              <a:t> </a:t>
            </a:r>
            <a:r>
              <a:rPr lang="it-IT" dirty="0" err="1"/>
              <a:t>avoir</a:t>
            </a:r>
            <a:r>
              <a:rPr lang="it-IT" dirty="0"/>
              <a:t> la </a:t>
            </a:r>
            <a:r>
              <a:rPr lang="it-IT" dirty="0" err="1"/>
              <a:t>sœur</a:t>
            </a:r>
            <a:r>
              <a:rPr lang="it-IT" dirty="0"/>
              <a:t>, la </a:t>
            </a:r>
            <a:r>
              <a:rPr lang="it-IT" dirty="0" err="1"/>
              <a:t>petite</a:t>
            </a:r>
            <a:r>
              <a:rPr lang="it-IT" dirty="0"/>
              <a:t> amie, la femme, la </a:t>
            </a:r>
            <a:r>
              <a:rPr lang="it-IT" dirty="0" err="1"/>
              <a:t>mère</a:t>
            </a:r>
            <a:r>
              <a:rPr lang="it-IT" dirty="0"/>
              <a:t>. Le </a:t>
            </a:r>
            <a:r>
              <a:rPr lang="it-IT" dirty="0" err="1"/>
              <a:t>roi</a:t>
            </a:r>
            <a:r>
              <a:rPr lang="it-IT" dirty="0"/>
              <a:t> </a:t>
            </a:r>
            <a:r>
              <a:rPr lang="it-IT" dirty="0" err="1"/>
              <a:t>peut</a:t>
            </a:r>
            <a:r>
              <a:rPr lang="it-IT" dirty="0"/>
              <a:t> </a:t>
            </a:r>
            <a:r>
              <a:rPr lang="it-IT" dirty="0" err="1"/>
              <a:t>être</a:t>
            </a:r>
            <a:r>
              <a:rPr lang="it-IT" dirty="0"/>
              <a:t> </a:t>
            </a:r>
            <a:r>
              <a:rPr lang="it-IT" dirty="0" err="1"/>
              <a:t>remplacé</a:t>
            </a:r>
            <a:r>
              <a:rPr lang="it-IT" dirty="0"/>
              <a:t> par le </a:t>
            </a:r>
            <a:r>
              <a:rPr lang="it-IT" dirty="0" err="1"/>
              <a:t>fils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roi</a:t>
            </a:r>
            <a:r>
              <a:rPr lang="it-IT" dirty="0"/>
              <a:t>, le </a:t>
            </a:r>
            <a:r>
              <a:rPr lang="it-IT" dirty="0" err="1"/>
              <a:t>paysan</a:t>
            </a:r>
            <a:r>
              <a:rPr lang="it-IT" dirty="0"/>
              <a:t>, le </a:t>
            </a:r>
            <a:r>
              <a:rPr lang="it-IT" dirty="0" err="1"/>
              <a:t>pape</a:t>
            </a:r>
            <a:r>
              <a:rPr lang="it-IT" dirty="0"/>
              <a:t>".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6585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Selon</a:t>
            </a:r>
            <a:r>
              <a:rPr lang="it-IT" dirty="0"/>
              <a:t> </a:t>
            </a:r>
            <a:r>
              <a:rPr lang="it-IT" dirty="0" err="1"/>
              <a:t>Propp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Ce ne </a:t>
            </a:r>
            <a:r>
              <a:rPr lang="it-IT" dirty="0" err="1"/>
              <a:t>sont</a:t>
            </a:r>
            <a:r>
              <a:rPr lang="it-IT" dirty="0"/>
              <a:t> </a:t>
            </a:r>
            <a:r>
              <a:rPr lang="it-IT" dirty="0" err="1"/>
              <a:t>pas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motifs</a:t>
            </a:r>
            <a:r>
              <a:rPr lang="it-IT" dirty="0"/>
              <a:t> qui se </a:t>
            </a:r>
            <a:r>
              <a:rPr lang="it-IT" dirty="0" err="1"/>
              <a:t>répètent</a:t>
            </a:r>
            <a:r>
              <a:rPr lang="it-IT" dirty="0"/>
              <a:t> mais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fonctions</a:t>
            </a:r>
            <a:r>
              <a:rPr lang="it-IT" dirty="0"/>
              <a:t> =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actions</a:t>
            </a:r>
            <a:r>
              <a:rPr lang="it-IT" dirty="0"/>
              <a:t> d'un </a:t>
            </a:r>
            <a:r>
              <a:rPr lang="it-IT" dirty="0" err="1"/>
              <a:t>personnage</a:t>
            </a:r>
            <a:r>
              <a:rPr lang="it-IT" dirty="0"/>
              <a:t> </a:t>
            </a:r>
            <a:r>
              <a:rPr lang="it-IT" dirty="0" err="1"/>
              <a:t>déterminé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de </a:t>
            </a:r>
            <a:r>
              <a:rPr lang="it-IT" dirty="0" err="1"/>
              <a:t>vue</a:t>
            </a:r>
            <a:r>
              <a:rPr lang="it-IT" dirty="0"/>
              <a:t> de sa </a:t>
            </a:r>
            <a:r>
              <a:rPr lang="it-IT" dirty="0" err="1"/>
              <a:t>signification</a:t>
            </a:r>
            <a:r>
              <a:rPr lang="it-IT" dirty="0"/>
              <a:t> pour le </a:t>
            </a:r>
            <a:r>
              <a:rPr lang="it-IT" dirty="0" err="1"/>
              <a:t>déroulement</a:t>
            </a:r>
            <a:r>
              <a:rPr lang="it-IT" dirty="0"/>
              <a:t> de l'histoire</a:t>
            </a:r>
          </a:p>
          <a:p>
            <a:r>
              <a:rPr lang="it-IT" dirty="0"/>
              <a:t>1)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fonctions</a:t>
            </a:r>
            <a:r>
              <a:rPr lang="it-IT" dirty="0"/>
              <a:t> </a:t>
            </a:r>
            <a:r>
              <a:rPr lang="it-IT" dirty="0" err="1"/>
              <a:t>sont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éléments</a:t>
            </a:r>
            <a:r>
              <a:rPr lang="it-IT" dirty="0"/>
              <a:t> </a:t>
            </a:r>
            <a:r>
              <a:rPr lang="it-IT" dirty="0" err="1"/>
              <a:t>constants</a:t>
            </a:r>
            <a:r>
              <a:rPr lang="it-IT" dirty="0"/>
              <a:t> et </a:t>
            </a:r>
            <a:r>
              <a:rPr lang="it-IT" dirty="0" err="1"/>
              <a:t>invariables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conte de </a:t>
            </a:r>
            <a:r>
              <a:rPr lang="it-IT" dirty="0" err="1"/>
              <a:t>fées</a:t>
            </a:r>
            <a:endParaRPr lang="it-IT" dirty="0"/>
          </a:p>
          <a:p>
            <a:r>
              <a:rPr lang="it-IT" dirty="0"/>
              <a:t>2) </a:t>
            </a:r>
            <a:r>
              <a:rPr lang="it-IT" dirty="0" err="1"/>
              <a:t>leur</a:t>
            </a:r>
            <a:r>
              <a:rPr lang="it-IT" dirty="0"/>
              <a:t> </a:t>
            </a:r>
            <a:r>
              <a:rPr lang="it-IT" dirty="0" err="1"/>
              <a:t>nombre</a:t>
            </a:r>
            <a:r>
              <a:rPr lang="it-IT" dirty="0"/>
              <a:t> est </a:t>
            </a:r>
            <a:r>
              <a:rPr lang="it-IT" dirty="0" err="1"/>
              <a:t>limité</a:t>
            </a:r>
            <a:r>
              <a:rPr lang="it-IT" dirty="0"/>
              <a:t> (31)</a:t>
            </a:r>
          </a:p>
          <a:p>
            <a:r>
              <a:rPr lang="it-IT" dirty="0"/>
              <a:t>3) </a:t>
            </a:r>
            <a:r>
              <a:rPr lang="it-IT" dirty="0" err="1"/>
              <a:t>leur</a:t>
            </a:r>
            <a:r>
              <a:rPr lang="it-IT" dirty="0"/>
              <a:t> </a:t>
            </a:r>
            <a:r>
              <a:rPr lang="it-IT" dirty="0" err="1"/>
              <a:t>ordre</a:t>
            </a:r>
            <a:r>
              <a:rPr lang="it-IT" dirty="0"/>
              <a:t> est </a:t>
            </a:r>
            <a:r>
              <a:rPr lang="it-IT" dirty="0" err="1"/>
              <a:t>toujours</a:t>
            </a:r>
            <a:r>
              <a:rPr lang="it-IT" dirty="0"/>
              <a:t> </a:t>
            </a:r>
            <a:r>
              <a:rPr lang="it-IT" dirty="0" err="1"/>
              <a:t>identique</a:t>
            </a:r>
            <a:r>
              <a:rPr lang="it-IT" dirty="0"/>
              <a:t>, </a:t>
            </a:r>
            <a:r>
              <a:rPr lang="it-IT" dirty="0" err="1"/>
              <a:t>même</a:t>
            </a:r>
            <a:r>
              <a:rPr lang="it-IT" dirty="0"/>
              <a:t> si </a:t>
            </a:r>
            <a:r>
              <a:rPr lang="it-IT" dirty="0" err="1"/>
              <a:t>toutes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fonctions</a:t>
            </a:r>
            <a:r>
              <a:rPr lang="it-IT" dirty="0"/>
              <a:t> n'</a:t>
            </a:r>
            <a:r>
              <a:rPr lang="it-IT" dirty="0" err="1"/>
              <a:t>apparaissent</a:t>
            </a:r>
            <a:r>
              <a:rPr lang="it-IT" dirty="0"/>
              <a:t> </a:t>
            </a:r>
            <a:r>
              <a:rPr lang="it-IT" dirty="0" err="1"/>
              <a:t>pas</a:t>
            </a:r>
            <a:r>
              <a:rPr lang="it-IT" dirty="0"/>
              <a:t> </a:t>
            </a:r>
            <a:r>
              <a:rPr lang="it-IT" dirty="0" err="1"/>
              <a:t>simultanément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le </a:t>
            </a:r>
            <a:r>
              <a:rPr lang="it-IT" dirty="0" err="1"/>
              <a:t>même</a:t>
            </a:r>
            <a:r>
              <a:rPr lang="it-IT" dirty="0"/>
              <a:t> </a:t>
            </a:r>
            <a:r>
              <a:rPr lang="it-IT" dirty="0" err="1"/>
              <a:t>récit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996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93788"/>
            <a:ext cx="8229600" cy="5332375"/>
          </a:xfrm>
        </p:spPr>
        <p:txBody>
          <a:bodyPr>
            <a:normAutofit fontScale="85000" lnSpcReduction="20000"/>
          </a:bodyPr>
          <a:lstStyle/>
          <a:p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motifs</a:t>
            </a:r>
            <a:r>
              <a:rPr lang="it-IT" dirty="0"/>
              <a:t> ne </a:t>
            </a:r>
            <a:r>
              <a:rPr lang="it-IT" dirty="0" err="1"/>
              <a:t>sont</a:t>
            </a:r>
            <a:r>
              <a:rPr lang="it-IT" dirty="0"/>
              <a:t> </a:t>
            </a:r>
            <a:r>
              <a:rPr lang="it-IT" dirty="0" err="1"/>
              <a:t>pas</a:t>
            </a:r>
            <a:r>
              <a:rPr lang="it-IT" dirty="0"/>
              <a:t> </a:t>
            </a:r>
            <a:r>
              <a:rPr lang="it-IT" dirty="0" err="1"/>
              <a:t>seulement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segments</a:t>
            </a:r>
            <a:r>
              <a:rPr lang="it-IT" dirty="0"/>
              <a:t> de texte 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auteurs</a:t>
            </a:r>
            <a:r>
              <a:rPr lang="it-IT" dirty="0"/>
              <a:t> </a:t>
            </a:r>
            <a:r>
              <a:rPr lang="it-IT" dirty="0" err="1"/>
              <a:t>peuvent</a:t>
            </a:r>
            <a:r>
              <a:rPr lang="it-IT" dirty="0"/>
              <a:t> </a:t>
            </a:r>
            <a:r>
              <a:rPr lang="it-IT" dirty="0" err="1"/>
              <a:t>combiner</a:t>
            </a:r>
            <a:r>
              <a:rPr lang="it-IT" dirty="0"/>
              <a:t> à </a:t>
            </a:r>
            <a:r>
              <a:rPr lang="it-IT" dirty="0" err="1"/>
              <a:t>volonté</a:t>
            </a:r>
            <a:r>
              <a:rPr lang="it-IT" dirty="0"/>
              <a:t>,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motifs</a:t>
            </a:r>
            <a:r>
              <a:rPr lang="it-IT" dirty="0"/>
              <a:t> </a:t>
            </a:r>
            <a:r>
              <a:rPr lang="it-IT" dirty="0" err="1"/>
              <a:t>sont</a:t>
            </a:r>
            <a:r>
              <a:rPr lang="it-IT" dirty="0"/>
              <a:t> </a:t>
            </a:r>
            <a:r>
              <a:rPr lang="it-IT" dirty="0" err="1"/>
              <a:t>intégrés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séquences</a:t>
            </a:r>
            <a:r>
              <a:rPr lang="it-IT" dirty="0"/>
              <a:t> </a:t>
            </a:r>
            <a:r>
              <a:rPr lang="it-IT" dirty="0" err="1"/>
              <a:t>précises</a:t>
            </a:r>
            <a:r>
              <a:rPr lang="it-IT" dirty="0"/>
              <a:t>, </a:t>
            </a:r>
            <a:r>
              <a:rPr lang="it-IT" dirty="0" err="1"/>
              <a:t>ils</a:t>
            </a:r>
            <a:r>
              <a:rPr lang="it-IT" dirty="0"/>
              <a:t> </a:t>
            </a:r>
            <a:r>
              <a:rPr lang="it-IT" dirty="0" err="1"/>
              <a:t>ont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fonctions</a:t>
            </a:r>
            <a:r>
              <a:rPr lang="it-IT" dirty="0"/>
              <a:t> </a:t>
            </a:r>
            <a:r>
              <a:rPr lang="it-IT" dirty="0" err="1"/>
              <a:t>spécifiques</a:t>
            </a:r>
            <a:r>
              <a:rPr lang="it-IT" dirty="0"/>
              <a:t>. Le </a:t>
            </a:r>
            <a:r>
              <a:rPr lang="it-IT" dirty="0" err="1"/>
              <a:t>motif</a:t>
            </a:r>
            <a:r>
              <a:rPr lang="it-IT" dirty="0"/>
              <a:t> </a:t>
            </a:r>
            <a:r>
              <a:rPr lang="it-IT" dirty="0" err="1"/>
              <a:t>peut</a:t>
            </a:r>
            <a:r>
              <a:rPr lang="it-IT" dirty="0"/>
              <a:t> </a:t>
            </a:r>
            <a:r>
              <a:rPr lang="it-IT" dirty="0" err="1"/>
              <a:t>être</a:t>
            </a:r>
            <a:r>
              <a:rPr lang="it-IT" dirty="0"/>
              <a:t> le </a:t>
            </a:r>
            <a:r>
              <a:rPr lang="it-IT" dirty="0" err="1"/>
              <a:t>même</a:t>
            </a:r>
            <a:r>
              <a:rPr lang="it-IT" dirty="0"/>
              <a:t>, mais </a:t>
            </a:r>
            <a:r>
              <a:rPr lang="it-IT" dirty="0" err="1"/>
              <a:t>remplir</a:t>
            </a:r>
            <a:r>
              <a:rPr lang="it-IT" dirty="0"/>
              <a:t> une </a:t>
            </a:r>
            <a:r>
              <a:rPr lang="it-IT" dirty="0" err="1"/>
              <a:t>autre</a:t>
            </a:r>
            <a:r>
              <a:rPr lang="it-IT" dirty="0"/>
              <a:t> </a:t>
            </a:r>
            <a:r>
              <a:rPr lang="it-IT" dirty="0" err="1"/>
              <a:t>fonction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un </a:t>
            </a:r>
            <a:r>
              <a:rPr lang="it-IT" dirty="0" err="1"/>
              <a:t>autre</a:t>
            </a:r>
            <a:r>
              <a:rPr lang="it-IT" dirty="0"/>
              <a:t> texte. C'est </a:t>
            </a:r>
            <a:r>
              <a:rPr lang="it-IT" dirty="0" err="1"/>
              <a:t>donc</a:t>
            </a:r>
            <a:r>
              <a:rPr lang="it-IT" dirty="0"/>
              <a:t> la relation </a:t>
            </a:r>
            <a:r>
              <a:rPr lang="it-IT" dirty="0" err="1"/>
              <a:t>entre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motifs</a:t>
            </a:r>
            <a:r>
              <a:rPr lang="it-IT" dirty="0"/>
              <a:t>, </a:t>
            </a:r>
            <a:r>
              <a:rPr lang="it-IT" dirty="0" err="1"/>
              <a:t>leur</a:t>
            </a:r>
            <a:r>
              <a:rPr lang="it-IT" dirty="0"/>
              <a:t> </a:t>
            </a:r>
            <a:r>
              <a:rPr lang="it-IT" dirty="0" err="1"/>
              <a:t>ordre</a:t>
            </a:r>
            <a:r>
              <a:rPr lang="it-IT" dirty="0"/>
              <a:t> et l'ensemble de l'</a:t>
            </a:r>
            <a:r>
              <a:rPr lang="it-IT" dirty="0" err="1"/>
              <a:t>œuvre</a:t>
            </a:r>
            <a:r>
              <a:rPr lang="it-IT" dirty="0"/>
              <a:t> qui </a:t>
            </a:r>
            <a:r>
              <a:rPr lang="it-IT" dirty="0" err="1"/>
              <a:t>permettra</a:t>
            </a:r>
            <a:r>
              <a:rPr lang="it-IT" dirty="0"/>
              <a:t> de </a:t>
            </a:r>
            <a:r>
              <a:rPr lang="it-IT" dirty="0" err="1"/>
              <a:t>leur</a:t>
            </a:r>
            <a:r>
              <a:rPr lang="it-IT" dirty="0"/>
              <a:t> </a:t>
            </a:r>
            <a:r>
              <a:rPr lang="it-IT" dirty="0" err="1"/>
              <a:t>attribuer</a:t>
            </a:r>
            <a:r>
              <a:rPr lang="it-IT" dirty="0"/>
              <a:t> un </a:t>
            </a:r>
            <a:r>
              <a:rPr lang="it-IT" dirty="0" err="1"/>
              <a:t>sens</a:t>
            </a:r>
            <a:r>
              <a:rPr lang="it-IT" dirty="0"/>
              <a:t> et une </a:t>
            </a:r>
            <a:r>
              <a:rPr lang="it-IT" dirty="0" err="1"/>
              <a:t>fonction</a:t>
            </a:r>
            <a:r>
              <a:rPr lang="it-IT" dirty="0"/>
              <a:t> </a:t>
            </a:r>
            <a:r>
              <a:rPr lang="it-IT" dirty="0" err="1"/>
              <a:t>spécifiques</a:t>
            </a:r>
            <a:r>
              <a:rPr lang="it-IT" dirty="0"/>
              <a:t>. </a:t>
            </a:r>
          </a:p>
          <a:p>
            <a:r>
              <a:rPr lang="it-IT" dirty="0"/>
              <a:t>"</a:t>
            </a:r>
            <a:r>
              <a:rPr lang="it-IT" dirty="0" err="1"/>
              <a:t>Tuer</a:t>
            </a:r>
            <a:r>
              <a:rPr lang="it-IT" dirty="0"/>
              <a:t> un </a:t>
            </a:r>
            <a:r>
              <a:rPr lang="it-IT" dirty="0" err="1"/>
              <a:t>roi</a:t>
            </a:r>
            <a:r>
              <a:rPr lang="it-IT" dirty="0"/>
              <a:t> </a:t>
            </a:r>
            <a:r>
              <a:rPr lang="it-IT" dirty="0" err="1"/>
              <a:t>peut</a:t>
            </a:r>
            <a:r>
              <a:rPr lang="it-IT" dirty="0"/>
              <a:t> </a:t>
            </a:r>
            <a:r>
              <a:rPr lang="it-IT" dirty="0" err="1"/>
              <a:t>être</a:t>
            </a:r>
            <a:r>
              <a:rPr lang="it-IT" dirty="0"/>
              <a:t> un crime </a:t>
            </a:r>
            <a:r>
              <a:rPr lang="it-IT" dirty="0" err="1"/>
              <a:t>ou</a:t>
            </a:r>
            <a:r>
              <a:rPr lang="it-IT" dirty="0"/>
              <a:t> un </a:t>
            </a:r>
            <a:r>
              <a:rPr lang="it-IT" dirty="0" err="1"/>
              <a:t>acte</a:t>
            </a:r>
            <a:r>
              <a:rPr lang="it-IT" dirty="0"/>
              <a:t> de </a:t>
            </a:r>
            <a:r>
              <a:rPr lang="it-IT" dirty="0" err="1"/>
              <a:t>justice</a:t>
            </a:r>
            <a:r>
              <a:rPr lang="it-IT" dirty="0"/>
              <a:t>, une </a:t>
            </a:r>
            <a:r>
              <a:rPr lang="it-IT" dirty="0" err="1"/>
              <a:t>vengeance</a:t>
            </a:r>
            <a:r>
              <a:rPr lang="it-IT" dirty="0"/>
              <a:t> </a:t>
            </a:r>
            <a:r>
              <a:rPr lang="it-IT" dirty="0" err="1"/>
              <a:t>ou</a:t>
            </a:r>
            <a:r>
              <a:rPr lang="it-IT" dirty="0"/>
              <a:t> un </a:t>
            </a:r>
            <a:r>
              <a:rPr lang="it-IT" dirty="0" err="1"/>
              <a:t>châtiment</a:t>
            </a:r>
            <a:r>
              <a:rPr lang="it-IT" dirty="0"/>
              <a:t>, et c'est le </a:t>
            </a:r>
            <a:r>
              <a:rPr lang="it-IT" dirty="0" err="1"/>
              <a:t>sens</a:t>
            </a:r>
            <a:r>
              <a:rPr lang="it-IT" dirty="0"/>
              <a:t> </a:t>
            </a:r>
            <a:r>
              <a:rPr lang="it-IT" dirty="0" err="1"/>
              <a:t>même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texte qui en </a:t>
            </a:r>
            <a:r>
              <a:rPr lang="it-IT" dirty="0" err="1"/>
              <a:t>décide</a:t>
            </a:r>
            <a:r>
              <a:rPr lang="it-IT" dirty="0"/>
              <a:t>." </a:t>
            </a:r>
          </a:p>
          <a:p>
            <a:r>
              <a:rPr lang="it-IT" u="sng" dirty="0"/>
              <a:t>Il n'</a:t>
            </a:r>
            <a:r>
              <a:rPr lang="it-IT" u="sng" dirty="0" err="1"/>
              <a:t>existe</a:t>
            </a:r>
            <a:r>
              <a:rPr lang="it-IT" u="sng" dirty="0"/>
              <a:t> </a:t>
            </a:r>
            <a:r>
              <a:rPr lang="it-IT" u="sng" dirty="0" err="1"/>
              <a:t>pas</a:t>
            </a:r>
            <a:r>
              <a:rPr lang="it-IT" u="sng" dirty="0"/>
              <a:t> de </a:t>
            </a:r>
            <a:r>
              <a:rPr lang="it-IT" u="sng" dirty="0" err="1"/>
              <a:t>fonction</a:t>
            </a:r>
            <a:r>
              <a:rPr lang="it-IT" u="sng" dirty="0"/>
              <a:t> sans </a:t>
            </a:r>
            <a:r>
              <a:rPr lang="it-IT" u="sng" dirty="0" err="1"/>
              <a:t>motif</a:t>
            </a:r>
            <a:r>
              <a:rPr lang="it-IT" u="sng" dirty="0"/>
              <a:t> et </a:t>
            </a:r>
            <a:r>
              <a:rPr lang="it-IT" u="sng" dirty="0" err="1"/>
              <a:t>inversement</a:t>
            </a:r>
            <a:r>
              <a:rPr lang="it-IT" u="sng" dirty="0"/>
              <a:t> un </a:t>
            </a:r>
            <a:r>
              <a:rPr lang="it-IT" u="sng" dirty="0" err="1"/>
              <a:t>motif</a:t>
            </a:r>
            <a:r>
              <a:rPr lang="it-IT" u="sng" dirty="0"/>
              <a:t> sans </a:t>
            </a:r>
            <a:r>
              <a:rPr lang="it-IT" u="sng" dirty="0" err="1"/>
              <a:t>fonction</a:t>
            </a:r>
            <a:r>
              <a:rPr lang="it-IT" u="sng" dirty="0"/>
              <a:t>, mais la relation </a:t>
            </a:r>
            <a:r>
              <a:rPr lang="it-IT" u="sng" dirty="0" err="1"/>
              <a:t>entre</a:t>
            </a:r>
            <a:r>
              <a:rPr lang="it-IT" u="sng" dirty="0"/>
              <a:t> </a:t>
            </a:r>
            <a:r>
              <a:rPr lang="it-IT" u="sng" dirty="0" err="1"/>
              <a:t>motif</a:t>
            </a:r>
            <a:r>
              <a:rPr lang="it-IT" u="sng" dirty="0"/>
              <a:t> et </a:t>
            </a:r>
            <a:r>
              <a:rPr lang="it-IT" u="sng" dirty="0" err="1"/>
              <a:t>fonction</a:t>
            </a:r>
            <a:r>
              <a:rPr lang="it-IT" u="sng" dirty="0"/>
              <a:t> </a:t>
            </a:r>
            <a:r>
              <a:rPr lang="it-IT" u="sng" dirty="0" err="1"/>
              <a:t>change</a:t>
            </a:r>
            <a:endParaRPr lang="it-IT" u="sng" dirty="0"/>
          </a:p>
        </p:txBody>
      </p:sp>
    </p:spTree>
    <p:extLst>
      <p:ext uri="{BB962C8B-B14F-4D97-AF65-F5344CB8AC3E}">
        <p14:creationId xmlns:p14="http://schemas.microsoft.com/office/powerpoint/2010/main" val="189038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Questions</a:t>
            </a:r>
            <a:r>
              <a:rPr lang="it-IT" dirty="0"/>
              <a:t>, </a:t>
            </a:r>
            <a:r>
              <a:rPr lang="it-IT" dirty="0" err="1"/>
              <a:t>problèmes</a:t>
            </a:r>
            <a:r>
              <a:rPr lang="it-IT" dirty="0"/>
              <a:t>: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84035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1) est-il </a:t>
            </a:r>
            <a:r>
              <a:rPr lang="it-IT" dirty="0" err="1"/>
              <a:t>possible</a:t>
            </a:r>
            <a:r>
              <a:rPr lang="it-IT" dirty="0"/>
              <a:t> de </a:t>
            </a:r>
            <a:r>
              <a:rPr lang="it-IT" dirty="0" err="1"/>
              <a:t>passer</a:t>
            </a:r>
            <a:r>
              <a:rPr lang="it-IT" dirty="0"/>
              <a:t> d'un corpus </a:t>
            </a:r>
            <a:r>
              <a:rPr lang="it-IT" dirty="0" err="1"/>
              <a:t>spécifique</a:t>
            </a:r>
            <a:r>
              <a:rPr lang="it-IT" dirty="0"/>
              <a:t> à la </a:t>
            </a:r>
            <a:r>
              <a:rPr lang="it-IT" dirty="0" err="1"/>
              <a:t>narration</a:t>
            </a:r>
            <a:r>
              <a:rPr lang="it-IT" dirty="0"/>
              <a:t> en </a:t>
            </a:r>
            <a:r>
              <a:rPr lang="it-IT" dirty="0" err="1"/>
              <a:t>général</a:t>
            </a:r>
            <a:r>
              <a:rPr lang="it-IT" dirty="0"/>
              <a:t> et d'</a:t>
            </a:r>
            <a:r>
              <a:rPr lang="it-IT" dirty="0" err="1"/>
              <a:t>identifier</a:t>
            </a:r>
            <a:r>
              <a:rPr lang="it-IT" dirty="0"/>
              <a:t> </a:t>
            </a:r>
            <a:r>
              <a:rPr lang="it-IT" dirty="0" err="1"/>
              <a:t>ainsi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invariants</a:t>
            </a:r>
            <a:r>
              <a:rPr lang="it-IT" dirty="0"/>
              <a:t> de </a:t>
            </a:r>
            <a:r>
              <a:rPr lang="it-IT" dirty="0" err="1"/>
              <a:t>toutes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histoires</a:t>
            </a:r>
            <a:r>
              <a:rPr lang="it-IT" dirty="0"/>
              <a:t> </a:t>
            </a:r>
            <a:r>
              <a:rPr lang="it-IT" dirty="0" err="1"/>
              <a:t>possibles</a:t>
            </a:r>
            <a:r>
              <a:rPr lang="it-IT" dirty="0"/>
              <a:t> ? C'est la </a:t>
            </a:r>
            <a:r>
              <a:rPr lang="it-IT" dirty="0" err="1"/>
              <a:t>voie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premier </a:t>
            </a:r>
            <a:r>
              <a:rPr lang="it-IT" dirty="0" err="1"/>
              <a:t>structuralisme</a:t>
            </a:r>
            <a:r>
              <a:rPr lang="it-IT" dirty="0"/>
              <a:t>. </a:t>
            </a:r>
            <a:r>
              <a:rPr lang="it-IT" dirty="0" err="1"/>
              <a:t>Voir</a:t>
            </a:r>
            <a:r>
              <a:rPr lang="it-IT" dirty="0"/>
              <a:t> </a:t>
            </a:r>
            <a:r>
              <a:rPr lang="it-IT" dirty="0" err="1"/>
              <a:t>Barthes</a:t>
            </a:r>
            <a:r>
              <a:rPr lang="it-IT" dirty="0"/>
              <a:t>, </a:t>
            </a:r>
            <a:r>
              <a:rPr lang="it-IT" dirty="0" err="1"/>
              <a:t>Introduction</a:t>
            </a:r>
            <a:r>
              <a:rPr lang="it-IT" dirty="0"/>
              <a:t> à l’</a:t>
            </a:r>
            <a:r>
              <a:rPr lang="it-IT" dirty="0" err="1"/>
              <a:t>analyse</a:t>
            </a:r>
            <a:r>
              <a:rPr lang="it-IT" dirty="0"/>
              <a:t> </a:t>
            </a:r>
            <a:r>
              <a:rPr lang="it-IT" dirty="0" err="1"/>
              <a:t>structurale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récit</a:t>
            </a:r>
            <a:endParaRPr lang="it-IT" dirty="0"/>
          </a:p>
          <a:p>
            <a:r>
              <a:rPr lang="it-IT" dirty="0"/>
              <a:t>2) Ce ne </a:t>
            </a:r>
            <a:r>
              <a:rPr lang="it-IT" dirty="0" err="1"/>
              <a:t>sont</a:t>
            </a:r>
            <a:r>
              <a:rPr lang="it-IT" dirty="0"/>
              <a:t> </a:t>
            </a:r>
            <a:r>
              <a:rPr lang="it-IT" dirty="0" err="1"/>
              <a:t>pas</a:t>
            </a:r>
            <a:r>
              <a:rPr lang="it-IT" dirty="0"/>
              <a:t> </a:t>
            </a:r>
            <a:r>
              <a:rPr lang="it-IT" dirty="0" err="1"/>
              <a:t>seulement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fonctions</a:t>
            </a:r>
            <a:r>
              <a:rPr lang="it-IT" dirty="0"/>
              <a:t> qui </a:t>
            </a:r>
            <a:r>
              <a:rPr lang="it-IT" dirty="0" err="1"/>
              <a:t>sont</a:t>
            </a:r>
            <a:r>
              <a:rPr lang="it-IT" dirty="0"/>
              <a:t> </a:t>
            </a:r>
            <a:r>
              <a:rPr lang="it-IT" dirty="0" err="1"/>
              <a:t>identiques</a:t>
            </a:r>
            <a:r>
              <a:rPr lang="it-IT" dirty="0"/>
              <a:t>, mais </a:t>
            </a:r>
            <a:r>
              <a:rPr lang="it-IT" dirty="0" err="1"/>
              <a:t>aussi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motifs</a:t>
            </a:r>
            <a:r>
              <a:rPr lang="it-IT" dirty="0"/>
              <a:t> : non </a:t>
            </a:r>
            <a:r>
              <a:rPr lang="it-IT" dirty="0" err="1"/>
              <a:t>seulement</a:t>
            </a:r>
            <a:r>
              <a:rPr lang="it-IT" dirty="0"/>
              <a:t> l'</a:t>
            </a:r>
            <a:r>
              <a:rPr lang="it-IT" dirty="0" err="1"/>
              <a:t>enlèvement</a:t>
            </a:r>
            <a:r>
              <a:rPr lang="it-IT" dirty="0"/>
              <a:t>, mais </a:t>
            </a:r>
            <a:r>
              <a:rPr lang="it-IT" dirty="0" err="1"/>
              <a:t>aussi</a:t>
            </a:r>
            <a:r>
              <a:rPr lang="it-IT" dirty="0"/>
              <a:t> un </a:t>
            </a:r>
            <a:r>
              <a:rPr lang="it-IT" dirty="0" err="1"/>
              <a:t>démon</a:t>
            </a:r>
            <a:r>
              <a:rPr lang="it-IT" dirty="0"/>
              <a:t> </a:t>
            </a:r>
            <a:r>
              <a:rPr lang="it-IT" dirty="0" err="1"/>
              <a:t>enlève</a:t>
            </a:r>
            <a:r>
              <a:rPr lang="it-IT" dirty="0"/>
              <a:t> la </a:t>
            </a:r>
            <a:r>
              <a:rPr lang="it-IT" dirty="0" err="1"/>
              <a:t>fille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roi</a:t>
            </a:r>
            <a:r>
              <a:rPr lang="it-IT" dirty="0"/>
              <a:t>. Non </a:t>
            </a:r>
            <a:r>
              <a:rPr lang="it-IT" dirty="0" err="1"/>
              <a:t>seulement</a:t>
            </a:r>
            <a:r>
              <a:rPr lang="it-IT" dirty="0"/>
              <a:t> le </a:t>
            </a:r>
            <a:r>
              <a:rPr lang="it-IT" dirty="0" err="1"/>
              <a:t>meurtre</a:t>
            </a:r>
            <a:r>
              <a:rPr lang="it-IT" dirty="0"/>
              <a:t>, mais </a:t>
            </a:r>
            <a:r>
              <a:rPr lang="it-IT" dirty="0" err="1"/>
              <a:t>aussi</a:t>
            </a:r>
            <a:r>
              <a:rPr lang="it-IT" dirty="0"/>
              <a:t> le </a:t>
            </a:r>
            <a:r>
              <a:rPr lang="it-IT" dirty="0" err="1"/>
              <a:t>meurtre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père</a:t>
            </a:r>
            <a:r>
              <a:rPr lang="it-IT" dirty="0"/>
              <a:t>, etc. </a:t>
            </a:r>
          </a:p>
          <a:p>
            <a:r>
              <a:rPr lang="it-IT" dirty="0"/>
              <a:t>3) </a:t>
            </a:r>
            <a:r>
              <a:rPr lang="it-IT" dirty="0" err="1"/>
              <a:t>Tous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motifs</a:t>
            </a:r>
            <a:r>
              <a:rPr lang="it-IT" dirty="0"/>
              <a:t> (</a:t>
            </a:r>
            <a:r>
              <a:rPr lang="it-IT" dirty="0" err="1"/>
              <a:t>segments</a:t>
            </a:r>
            <a:r>
              <a:rPr lang="it-IT" dirty="0"/>
              <a:t> de l'</a:t>
            </a:r>
            <a:r>
              <a:rPr lang="it-IT" dirty="0" err="1"/>
              <a:t>intrigue</a:t>
            </a:r>
            <a:r>
              <a:rPr lang="it-IT" dirty="0"/>
              <a:t> qui </a:t>
            </a:r>
            <a:r>
              <a:rPr lang="it-IT" dirty="0" err="1"/>
              <a:t>remplissent</a:t>
            </a:r>
            <a:r>
              <a:rPr lang="it-IT" dirty="0"/>
              <a:t> une </a:t>
            </a:r>
            <a:r>
              <a:rPr lang="it-IT" dirty="0" err="1"/>
              <a:t>certaine</a:t>
            </a:r>
            <a:r>
              <a:rPr lang="it-IT" dirty="0"/>
              <a:t> </a:t>
            </a:r>
            <a:r>
              <a:rPr lang="it-IT" dirty="0" err="1"/>
              <a:t>fonction</a:t>
            </a:r>
            <a:r>
              <a:rPr lang="it-IT" dirty="0"/>
              <a:t> en son </a:t>
            </a:r>
            <a:r>
              <a:rPr lang="it-IT" dirty="0" err="1"/>
              <a:t>sein</a:t>
            </a:r>
            <a:r>
              <a:rPr lang="it-IT" dirty="0"/>
              <a:t>) ne </a:t>
            </a:r>
            <a:r>
              <a:rPr lang="it-IT" dirty="0" err="1"/>
              <a:t>sont</a:t>
            </a:r>
            <a:r>
              <a:rPr lang="it-IT" dirty="0"/>
              <a:t> </a:t>
            </a:r>
            <a:r>
              <a:rPr lang="it-IT" dirty="0" err="1"/>
              <a:t>pas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mêmes</a:t>
            </a:r>
            <a:r>
              <a:rPr lang="it-IT" dirty="0"/>
              <a:t> : </a:t>
            </a:r>
            <a:r>
              <a:rPr lang="it-IT" dirty="0" err="1"/>
              <a:t>certains</a:t>
            </a:r>
            <a:r>
              <a:rPr lang="it-IT" dirty="0"/>
              <a:t> </a:t>
            </a:r>
            <a:r>
              <a:rPr lang="it-IT" dirty="0" err="1"/>
              <a:t>motifs</a:t>
            </a:r>
            <a:r>
              <a:rPr lang="it-IT" dirty="0"/>
              <a:t> </a:t>
            </a:r>
            <a:r>
              <a:rPr lang="it-IT" dirty="0" err="1"/>
              <a:t>sont</a:t>
            </a:r>
            <a:r>
              <a:rPr lang="it-IT" dirty="0"/>
              <a:t> plus </a:t>
            </a:r>
            <a:r>
              <a:rPr lang="it-IT" dirty="0" err="1"/>
              <a:t>importants</a:t>
            </a:r>
            <a:r>
              <a:rPr lang="it-IT" dirty="0"/>
              <a:t>, plus </a:t>
            </a:r>
            <a:r>
              <a:rPr lang="it-IT" dirty="0" err="1"/>
              <a:t>riches</a:t>
            </a:r>
            <a:r>
              <a:rPr lang="it-IT" dirty="0"/>
              <a:t> en </a:t>
            </a:r>
            <a:r>
              <a:rPr lang="it-IT" dirty="0" err="1"/>
              <a:t>implications</a:t>
            </a:r>
            <a:r>
              <a:rPr lang="it-IT" dirty="0"/>
              <a:t>, plus </a:t>
            </a:r>
            <a:r>
              <a:rPr lang="it-IT" dirty="0" err="1"/>
              <a:t>fructueux</a:t>
            </a:r>
            <a:r>
              <a:rPr lang="it-IT" dirty="0"/>
              <a:t> et plus </a:t>
            </a:r>
            <a:r>
              <a:rPr lang="it-IT" dirty="0" err="1"/>
              <a:t>présents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d'</a:t>
            </a:r>
            <a:r>
              <a:rPr lang="it-IT" dirty="0" err="1"/>
              <a:t>autres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une </a:t>
            </a:r>
            <a:r>
              <a:rPr lang="it-IT" dirty="0" err="1"/>
              <a:t>tradition</a:t>
            </a:r>
            <a:r>
              <a:rPr lang="it-IT" dirty="0"/>
              <a:t>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109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87950"/>
            <a:ext cx="8229600" cy="5438213"/>
          </a:xfrm>
        </p:spPr>
        <p:txBody>
          <a:bodyPr>
            <a:normAutofit lnSpcReduction="10000"/>
          </a:bodyPr>
          <a:lstStyle/>
          <a:p>
            <a:r>
              <a:rPr lang="it-IT" b="1" dirty="0"/>
              <a:t>MOTIF: </a:t>
            </a:r>
            <a:r>
              <a:rPr lang="it-IT" dirty="0"/>
              <a:t>un </a:t>
            </a:r>
            <a:r>
              <a:rPr lang="it-IT" dirty="0" err="1"/>
              <a:t>segment</a:t>
            </a:r>
            <a:r>
              <a:rPr lang="it-IT" dirty="0"/>
              <a:t> d'</a:t>
            </a:r>
            <a:r>
              <a:rPr lang="it-IT" dirty="0" err="1"/>
              <a:t>intrigue</a:t>
            </a:r>
            <a:r>
              <a:rPr lang="it-IT" dirty="0"/>
              <a:t> qui </a:t>
            </a:r>
            <a:r>
              <a:rPr lang="it-IT" dirty="0" err="1"/>
              <a:t>remplit</a:t>
            </a:r>
            <a:r>
              <a:rPr lang="it-IT" dirty="0"/>
              <a:t> une </a:t>
            </a:r>
            <a:r>
              <a:rPr lang="it-IT" dirty="0" err="1"/>
              <a:t>certaine</a:t>
            </a:r>
            <a:r>
              <a:rPr lang="it-IT" dirty="0"/>
              <a:t> </a:t>
            </a:r>
            <a:r>
              <a:rPr lang="it-IT" dirty="0" err="1"/>
              <a:t>fonction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un texte.</a:t>
            </a:r>
          </a:p>
          <a:p>
            <a:r>
              <a:rPr lang="it-IT" b="1" dirty="0"/>
              <a:t>INTRIGUE: </a:t>
            </a:r>
            <a:r>
              <a:rPr lang="it-IT" dirty="0" err="1"/>
              <a:t>combinaison</a:t>
            </a:r>
            <a:r>
              <a:rPr lang="it-IT" dirty="0"/>
              <a:t> </a:t>
            </a:r>
            <a:r>
              <a:rPr lang="it-IT" dirty="0" err="1"/>
              <a:t>syntagmatique</a:t>
            </a:r>
            <a:r>
              <a:rPr lang="it-IT" dirty="0"/>
              <a:t> de </a:t>
            </a:r>
            <a:r>
              <a:rPr lang="it-IT" dirty="0" err="1"/>
              <a:t>plusieurs</a:t>
            </a:r>
            <a:r>
              <a:rPr lang="it-IT" dirty="0"/>
              <a:t> </a:t>
            </a:r>
            <a:r>
              <a:rPr lang="it-IT" dirty="0" err="1"/>
              <a:t>motifs</a:t>
            </a:r>
            <a:r>
              <a:rPr lang="it-IT" dirty="0"/>
              <a:t> </a:t>
            </a:r>
            <a:r>
              <a:rPr lang="it-IT" dirty="0" err="1"/>
              <a:t>liés</a:t>
            </a:r>
            <a:r>
              <a:rPr lang="it-IT" dirty="0"/>
              <a:t> </a:t>
            </a:r>
            <a:r>
              <a:rPr lang="it-IT" dirty="0" err="1"/>
              <a:t>entre</a:t>
            </a:r>
            <a:r>
              <a:rPr lang="it-IT" dirty="0"/>
              <a:t> </a:t>
            </a:r>
            <a:r>
              <a:rPr lang="it-IT" dirty="0" err="1"/>
              <a:t>eux</a:t>
            </a:r>
            <a:r>
              <a:rPr lang="it-IT" dirty="0"/>
              <a:t> par </a:t>
            </a:r>
            <a:r>
              <a:rPr lang="it-IT" dirty="0" err="1"/>
              <a:t>leur</a:t>
            </a:r>
            <a:r>
              <a:rPr lang="it-IT" dirty="0"/>
              <a:t> relation </a:t>
            </a:r>
            <a:r>
              <a:rPr lang="it-IT" dirty="0" err="1"/>
              <a:t>fonctionnelle</a:t>
            </a:r>
            <a:r>
              <a:rPr lang="it-IT" dirty="0"/>
              <a:t> </a:t>
            </a:r>
          </a:p>
          <a:p>
            <a:r>
              <a:rPr lang="it-IT" b="1" dirty="0"/>
              <a:t>TOPOS : </a:t>
            </a:r>
            <a:r>
              <a:rPr lang="it-IT" dirty="0" err="1"/>
              <a:t>combinaison</a:t>
            </a:r>
            <a:r>
              <a:rPr lang="it-IT" dirty="0"/>
              <a:t> de </a:t>
            </a:r>
            <a:r>
              <a:rPr lang="it-IT" dirty="0" err="1"/>
              <a:t>motifs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une </a:t>
            </a:r>
            <a:r>
              <a:rPr lang="it-IT" dirty="0" err="1"/>
              <a:t>unité</a:t>
            </a:r>
            <a:r>
              <a:rPr lang="it-IT" dirty="0"/>
              <a:t> plus grande, </a:t>
            </a:r>
            <a:r>
              <a:rPr lang="it-IT" dirty="0" err="1"/>
              <a:t>structurée</a:t>
            </a:r>
            <a:r>
              <a:rPr lang="it-IT" dirty="0"/>
              <a:t> et </a:t>
            </a:r>
            <a:r>
              <a:rPr lang="it-IT" dirty="0" err="1"/>
              <a:t>récurrente</a:t>
            </a:r>
            <a:r>
              <a:rPr lang="it-IT" dirty="0"/>
              <a:t> = </a:t>
            </a:r>
            <a:r>
              <a:rPr lang="it-IT" dirty="0" err="1"/>
              <a:t>configuration</a:t>
            </a:r>
            <a:r>
              <a:rPr lang="it-IT" dirty="0"/>
              <a:t> </a:t>
            </a:r>
            <a:r>
              <a:rPr lang="it-IT" dirty="0" err="1"/>
              <a:t>stable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motifs</a:t>
            </a:r>
            <a:r>
              <a:rPr lang="it-IT" dirty="0"/>
              <a:t>  </a:t>
            </a:r>
          </a:p>
          <a:p>
            <a:r>
              <a:rPr lang="it-IT" b="1" dirty="0"/>
              <a:t>ARCHÉTYPE : </a:t>
            </a:r>
            <a:r>
              <a:rPr lang="it-IT" dirty="0"/>
              <a:t>images qui </a:t>
            </a:r>
            <a:r>
              <a:rPr lang="it-IT" dirty="0" err="1"/>
              <a:t>relient</a:t>
            </a:r>
            <a:r>
              <a:rPr lang="it-IT" dirty="0"/>
              <a:t> </a:t>
            </a:r>
            <a:r>
              <a:rPr lang="it-IT" dirty="0" err="1"/>
              <a:t>entre</a:t>
            </a:r>
            <a:r>
              <a:rPr lang="it-IT" dirty="0"/>
              <a:t> </a:t>
            </a:r>
            <a:r>
              <a:rPr lang="it-IT" dirty="0" err="1"/>
              <a:t>elles</a:t>
            </a:r>
            <a:r>
              <a:rPr lang="it-IT" dirty="0"/>
              <a:t> </a:t>
            </a:r>
            <a:r>
              <a:rPr lang="it-IT" dirty="0" err="1"/>
              <a:t>différentes</a:t>
            </a:r>
            <a:r>
              <a:rPr lang="it-IT" dirty="0"/>
              <a:t> </a:t>
            </a:r>
            <a:r>
              <a:rPr lang="it-IT" dirty="0" err="1"/>
              <a:t>compositions</a:t>
            </a:r>
            <a:r>
              <a:rPr lang="it-IT" dirty="0"/>
              <a:t> </a:t>
            </a:r>
            <a:r>
              <a:rPr lang="it-IT" dirty="0" err="1"/>
              <a:t>poétiques</a:t>
            </a:r>
            <a:r>
              <a:rPr lang="it-IT" dirty="0"/>
              <a:t> (</a:t>
            </a:r>
            <a:r>
              <a:rPr lang="it-IT" dirty="0" err="1"/>
              <a:t>analogue</a:t>
            </a:r>
            <a:r>
              <a:rPr lang="it-IT" dirty="0"/>
              <a:t> </a:t>
            </a:r>
            <a:r>
              <a:rPr lang="it-IT" dirty="0" err="1"/>
              <a:t>au</a:t>
            </a:r>
            <a:r>
              <a:rPr lang="it-IT" dirty="0"/>
              <a:t> topos) / </a:t>
            </a:r>
            <a:r>
              <a:rPr lang="it-IT" dirty="0" err="1"/>
              <a:t>structure</a:t>
            </a:r>
            <a:r>
              <a:rPr lang="it-IT" dirty="0"/>
              <a:t> </a:t>
            </a:r>
            <a:r>
              <a:rPr lang="it-IT" dirty="0" err="1"/>
              <a:t>récurrente</a:t>
            </a:r>
            <a:r>
              <a:rPr lang="it-IT" dirty="0"/>
              <a:t> et </a:t>
            </a:r>
            <a:r>
              <a:rPr lang="it-IT" dirty="0" err="1"/>
              <a:t>universelle</a:t>
            </a:r>
            <a:endParaRPr lang="it-IT" dirty="0"/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97772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96894"/>
            <a:ext cx="8229600" cy="5729269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err="1"/>
              <a:t>Curtius</a:t>
            </a:r>
            <a:r>
              <a:rPr lang="it-IT" b="1" dirty="0"/>
              <a:t>, </a:t>
            </a:r>
            <a:r>
              <a:rPr lang="it-IT" b="1" i="1" dirty="0"/>
              <a:t>La </a:t>
            </a:r>
            <a:r>
              <a:rPr lang="it-IT" b="1" i="1" dirty="0" err="1"/>
              <a:t>littérature</a:t>
            </a:r>
            <a:r>
              <a:rPr lang="it-IT" b="1" i="1" dirty="0"/>
              <a:t> </a:t>
            </a:r>
            <a:r>
              <a:rPr lang="it-IT" b="1" i="1" dirty="0" err="1"/>
              <a:t>européenne</a:t>
            </a:r>
            <a:r>
              <a:rPr lang="it-IT" b="1" i="1" dirty="0"/>
              <a:t> et le </a:t>
            </a:r>
            <a:r>
              <a:rPr lang="it-IT" b="1" i="1" dirty="0" err="1"/>
              <a:t>Moyen</a:t>
            </a:r>
            <a:r>
              <a:rPr lang="it-IT" b="1" i="1" dirty="0"/>
              <a:t> Age latin </a:t>
            </a:r>
            <a:r>
              <a:rPr lang="it-IT" b="1" dirty="0"/>
              <a:t>(1948)</a:t>
            </a:r>
            <a:r>
              <a:rPr lang="it-IT" b="1" i="1" dirty="0"/>
              <a:t> </a:t>
            </a:r>
            <a:endParaRPr lang="it-IT" b="1" dirty="0"/>
          </a:p>
          <a:p>
            <a:r>
              <a:rPr lang="it-IT" b="1" dirty="0" err="1"/>
              <a:t>Northrop</a:t>
            </a:r>
            <a:r>
              <a:rPr lang="it-IT" b="1" dirty="0"/>
              <a:t> </a:t>
            </a:r>
            <a:r>
              <a:rPr lang="it-IT" b="1" dirty="0" err="1"/>
              <a:t>Frye</a:t>
            </a:r>
            <a:r>
              <a:rPr lang="it-IT" b="1" dirty="0"/>
              <a:t>, </a:t>
            </a:r>
            <a:r>
              <a:rPr lang="it-IT" b="1" i="1" dirty="0" err="1"/>
              <a:t>Anatomy</a:t>
            </a:r>
            <a:r>
              <a:rPr lang="it-IT" b="1" i="1" dirty="0"/>
              <a:t> of </a:t>
            </a:r>
            <a:r>
              <a:rPr lang="it-IT" b="1" i="1" dirty="0" err="1"/>
              <a:t>criticism</a:t>
            </a:r>
            <a:endParaRPr lang="it-IT" b="1" dirty="0"/>
          </a:p>
          <a:p>
            <a:r>
              <a:rPr lang="it-IT" b="1" dirty="0"/>
              <a:t>Topos </a:t>
            </a:r>
            <a:r>
              <a:rPr lang="it-IT" dirty="0" err="1"/>
              <a:t>selon</a:t>
            </a:r>
            <a:r>
              <a:rPr lang="it-IT" dirty="0"/>
              <a:t> </a:t>
            </a:r>
            <a:r>
              <a:rPr lang="it-IT" dirty="0" err="1"/>
              <a:t>Curtius</a:t>
            </a:r>
            <a:r>
              <a:rPr lang="it-IT" dirty="0"/>
              <a:t> =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formules</a:t>
            </a:r>
            <a:r>
              <a:rPr lang="it-IT" dirty="0"/>
              <a:t> (</a:t>
            </a:r>
            <a:r>
              <a:rPr lang="it-IT" dirty="0" err="1"/>
              <a:t>affectation</a:t>
            </a:r>
            <a:r>
              <a:rPr lang="it-IT" dirty="0"/>
              <a:t> de la modestie </a:t>
            </a:r>
            <a:r>
              <a:rPr lang="it-IT" dirty="0" err="1"/>
              <a:t>au</a:t>
            </a:r>
            <a:r>
              <a:rPr lang="it-IT" dirty="0"/>
              <a:t> </a:t>
            </a:r>
            <a:r>
              <a:rPr lang="it-IT" dirty="0" err="1"/>
              <a:t>début</a:t>
            </a:r>
            <a:r>
              <a:rPr lang="it-IT" dirty="0"/>
              <a:t> d'un </a:t>
            </a:r>
            <a:r>
              <a:rPr lang="it-IT" dirty="0" err="1"/>
              <a:t>discours</a:t>
            </a:r>
            <a:r>
              <a:rPr lang="it-IT" dirty="0"/>
              <a:t>), </a:t>
            </a:r>
            <a:r>
              <a:rPr lang="it-IT" dirty="0" err="1"/>
              <a:t>des</a:t>
            </a:r>
            <a:r>
              <a:rPr lang="it-IT" dirty="0"/>
              <a:t> images </a:t>
            </a:r>
            <a:r>
              <a:rPr lang="it-IT" dirty="0" err="1"/>
              <a:t>stéréotypées</a:t>
            </a:r>
            <a:r>
              <a:rPr lang="it-IT" dirty="0"/>
              <a:t> (le locus </a:t>
            </a:r>
            <a:r>
              <a:rPr lang="it-IT" dirty="0" err="1"/>
              <a:t>amoenus</a:t>
            </a:r>
            <a:r>
              <a:rPr lang="it-IT" dirty="0"/>
              <a:t>),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métaphores</a:t>
            </a:r>
            <a:r>
              <a:rPr lang="it-IT" dirty="0"/>
              <a:t> </a:t>
            </a:r>
            <a:r>
              <a:rPr lang="it-IT" dirty="0" err="1"/>
              <a:t>récurrentes</a:t>
            </a:r>
            <a:r>
              <a:rPr lang="it-IT" dirty="0"/>
              <a:t> (le monde </a:t>
            </a:r>
            <a:r>
              <a:rPr lang="it-IT" dirty="0" err="1"/>
              <a:t>comme</a:t>
            </a:r>
            <a:r>
              <a:rPr lang="it-IT" dirty="0"/>
              <a:t> un </a:t>
            </a:r>
            <a:r>
              <a:rPr lang="it-IT" dirty="0" err="1"/>
              <a:t>livre</a:t>
            </a:r>
            <a:r>
              <a:rPr lang="it-IT" dirty="0"/>
              <a:t> </a:t>
            </a:r>
            <a:r>
              <a:rPr lang="it-IT" dirty="0" err="1"/>
              <a:t>ou</a:t>
            </a:r>
            <a:r>
              <a:rPr lang="it-IT" dirty="0"/>
              <a:t> </a:t>
            </a:r>
            <a:r>
              <a:rPr lang="it-IT" dirty="0" err="1"/>
              <a:t>comme</a:t>
            </a:r>
            <a:r>
              <a:rPr lang="it-IT" dirty="0"/>
              <a:t> un </a:t>
            </a:r>
            <a:r>
              <a:rPr lang="it-IT" dirty="0" err="1"/>
              <a:t>théâtre</a:t>
            </a:r>
            <a:r>
              <a:rPr lang="it-IT" dirty="0"/>
              <a:t>)</a:t>
            </a:r>
          </a:p>
          <a:p>
            <a:r>
              <a:rPr lang="it-IT" dirty="0"/>
              <a:t>= </a:t>
            </a:r>
            <a:r>
              <a:rPr lang="it-IT" u="sng" dirty="0"/>
              <a:t>un </a:t>
            </a:r>
            <a:r>
              <a:rPr lang="it-IT" u="sng" dirty="0" err="1"/>
              <a:t>répertoire</a:t>
            </a:r>
            <a:r>
              <a:rPr lang="it-IT" u="sng" dirty="0"/>
              <a:t> de </a:t>
            </a:r>
            <a:r>
              <a:rPr lang="it-IT" u="sng" dirty="0" err="1"/>
              <a:t>constantes</a:t>
            </a:r>
            <a:r>
              <a:rPr lang="it-IT" u="sng" dirty="0"/>
              <a:t> </a:t>
            </a:r>
            <a:r>
              <a:rPr lang="it-IT" dirty="0"/>
              <a:t>qui </a:t>
            </a:r>
            <a:r>
              <a:rPr lang="it-IT" dirty="0" err="1"/>
              <a:t>constituent</a:t>
            </a:r>
            <a:r>
              <a:rPr lang="it-IT" dirty="0"/>
              <a:t> le </a:t>
            </a:r>
            <a:r>
              <a:rPr lang="it-IT" dirty="0" err="1"/>
              <a:t>tissu</a:t>
            </a:r>
            <a:r>
              <a:rPr lang="it-IT" dirty="0"/>
              <a:t> </a:t>
            </a:r>
            <a:r>
              <a:rPr lang="it-IT" dirty="0" err="1"/>
              <a:t>conjonctif</a:t>
            </a:r>
            <a:r>
              <a:rPr lang="it-IT" dirty="0"/>
              <a:t> de la </a:t>
            </a:r>
            <a:r>
              <a:rPr lang="it-IT" dirty="0" err="1"/>
              <a:t>tradition</a:t>
            </a:r>
            <a:r>
              <a:rPr lang="it-IT" dirty="0"/>
              <a:t> narrative. Il s'</a:t>
            </a:r>
            <a:r>
              <a:rPr lang="it-IT" dirty="0" err="1"/>
              <a:t>agit</a:t>
            </a:r>
            <a:r>
              <a:rPr lang="it-IT" dirty="0"/>
              <a:t> de </a:t>
            </a:r>
            <a:r>
              <a:rPr lang="it-IT" dirty="0" err="1"/>
              <a:t>contenus</a:t>
            </a:r>
            <a:r>
              <a:rPr lang="it-IT" dirty="0"/>
              <a:t> </a:t>
            </a:r>
            <a:r>
              <a:rPr lang="it-IT" dirty="0" err="1"/>
              <a:t>formalisés</a:t>
            </a:r>
            <a:r>
              <a:rPr lang="it-IT" dirty="0"/>
              <a:t> dont l'</a:t>
            </a:r>
            <a:r>
              <a:rPr lang="it-IT" dirty="0" err="1"/>
              <a:t>utilisation</a:t>
            </a:r>
            <a:r>
              <a:rPr lang="it-IT" dirty="0"/>
              <a:t> </a:t>
            </a:r>
            <a:r>
              <a:rPr lang="it-IT" dirty="0" err="1"/>
              <a:t>textuelle</a:t>
            </a:r>
            <a:r>
              <a:rPr lang="it-IT" dirty="0"/>
              <a:t> </a:t>
            </a:r>
            <a:r>
              <a:rPr lang="it-IT" dirty="0" err="1"/>
              <a:t>peut</a:t>
            </a:r>
            <a:r>
              <a:rPr lang="it-IT" dirty="0"/>
              <a:t> </a:t>
            </a:r>
            <a:r>
              <a:rPr lang="it-IT" dirty="0" err="1"/>
              <a:t>varier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63378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46708"/>
            <a:ext cx="8229600" cy="5279456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Par exemple, </a:t>
            </a:r>
            <a:r>
              <a:rPr lang="fr-FR" b="1" dirty="0"/>
              <a:t>locus </a:t>
            </a:r>
            <a:r>
              <a:rPr lang="fr-FR" b="1" dirty="0" err="1"/>
              <a:t>amoenus</a:t>
            </a:r>
            <a:r>
              <a:rPr lang="fr-FR" b="1" dirty="0"/>
              <a:t> </a:t>
            </a:r>
            <a:r>
              <a:rPr lang="fr-FR" dirty="0"/>
              <a:t>(bel endroit naturel ombragé par des arbres, il y a un ruisseau, des fleurs et des oiseaux. Généralement un lieu de plaisirs amoureux, positif pour le personnage. Il y a parfois un renversement (locus </a:t>
            </a:r>
            <a:r>
              <a:rPr lang="fr-FR" dirty="0" err="1"/>
              <a:t>horridus</a:t>
            </a:r>
            <a:r>
              <a:rPr lang="fr-FR" dirty="0"/>
              <a:t>, comme le jardin d'</a:t>
            </a:r>
            <a:r>
              <a:rPr lang="fr-FR" dirty="0" err="1"/>
              <a:t>Armida</a:t>
            </a:r>
            <a:r>
              <a:rPr lang="fr-FR" dirty="0"/>
              <a:t> dans </a:t>
            </a:r>
            <a:r>
              <a:rPr lang="fr-FR" i="1" dirty="0"/>
              <a:t>La </a:t>
            </a:r>
            <a:r>
              <a:rPr lang="fr-FR" i="1" dirty="0" err="1"/>
              <a:t>Jérusalém</a:t>
            </a:r>
            <a:r>
              <a:rPr lang="fr-FR" i="1" dirty="0"/>
              <a:t> délivrée </a:t>
            </a:r>
            <a:r>
              <a:rPr lang="fr-FR" dirty="0"/>
              <a:t>du Tasse 1581) </a:t>
            </a:r>
          </a:p>
          <a:p>
            <a:r>
              <a:rPr lang="fr-FR" dirty="0"/>
              <a:t>La littérature européenne et le Moyen Âge latin </a:t>
            </a:r>
            <a:r>
              <a:rPr lang="fr-FR" dirty="0">
                <a:sym typeface="Wingdings" pitchFamily="2" charset="2"/>
              </a:rPr>
              <a:t></a:t>
            </a:r>
            <a:r>
              <a:rPr lang="fr-FR" dirty="0"/>
              <a:t> Curtius démontre une continuité entre l'Antiquité classique et la littérature européenne moderne à travers la littérature latine médiévale : le tissu conjonctif de cette tradition est donné précisément par la récurrence des </a:t>
            </a:r>
            <a:r>
              <a:rPr lang="fr-FR" dirty="0" err="1"/>
              <a:t>topoi</a:t>
            </a:r>
            <a:r>
              <a:rPr lang="fr-FR" dirty="0"/>
              <a:t> de la littérature classique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389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EN CONCLUSION : </a:t>
            </a:r>
          </a:p>
          <a:p>
            <a:r>
              <a:rPr lang="it-IT" b="1" dirty="0"/>
              <a:t>MOTIF, TOPOS, ARCHETYPE = </a:t>
            </a:r>
            <a:r>
              <a:rPr lang="it-IT" dirty="0" err="1"/>
              <a:t>concepts</a:t>
            </a:r>
            <a:r>
              <a:rPr lang="it-IT" dirty="0"/>
              <a:t> </a:t>
            </a:r>
            <a:r>
              <a:rPr lang="it-IT" dirty="0" err="1"/>
              <a:t>descriptifs</a:t>
            </a:r>
            <a:r>
              <a:rPr lang="it-IT" dirty="0"/>
              <a:t>, </a:t>
            </a:r>
            <a:r>
              <a:rPr lang="it-IT" dirty="0" err="1"/>
              <a:t>préalables</a:t>
            </a:r>
            <a:r>
              <a:rPr lang="it-IT" dirty="0"/>
              <a:t> à l'</a:t>
            </a:r>
            <a:r>
              <a:rPr lang="it-IT" dirty="0" err="1"/>
              <a:t>interprétation</a:t>
            </a:r>
            <a:r>
              <a:rPr lang="it-IT" dirty="0"/>
              <a:t> / </a:t>
            </a:r>
            <a:r>
              <a:rPr lang="it-IT" dirty="0" err="1"/>
              <a:t>ils</a:t>
            </a:r>
            <a:r>
              <a:rPr lang="it-IT" dirty="0"/>
              <a:t> </a:t>
            </a:r>
            <a:r>
              <a:rPr lang="it-IT" dirty="0" err="1"/>
              <a:t>expliquent</a:t>
            </a:r>
            <a:r>
              <a:rPr lang="it-IT" dirty="0"/>
              <a:t> </a:t>
            </a:r>
            <a:r>
              <a:rPr lang="it-IT" dirty="0" err="1"/>
              <a:t>comment</a:t>
            </a:r>
            <a:r>
              <a:rPr lang="it-IT" dirty="0"/>
              <a:t> une </a:t>
            </a:r>
            <a:r>
              <a:rPr lang="it-IT" dirty="0" err="1"/>
              <a:t>œuvre</a:t>
            </a:r>
            <a:r>
              <a:rPr lang="it-IT" dirty="0"/>
              <a:t> est </a:t>
            </a:r>
            <a:r>
              <a:rPr lang="it-IT" dirty="0" err="1"/>
              <a:t>faite</a:t>
            </a:r>
            <a:r>
              <a:rPr lang="it-IT" dirty="0"/>
              <a:t> mais </a:t>
            </a:r>
            <a:r>
              <a:rPr lang="it-IT" dirty="0" err="1"/>
              <a:t>pas</a:t>
            </a:r>
            <a:r>
              <a:rPr lang="it-IT" dirty="0"/>
              <a:t> ce </a:t>
            </a:r>
            <a:r>
              <a:rPr lang="it-IT" dirty="0" err="1"/>
              <a:t>qu'elle</a:t>
            </a:r>
            <a:r>
              <a:rPr lang="it-IT" dirty="0"/>
              <a:t> </a:t>
            </a:r>
            <a:r>
              <a:rPr lang="it-IT" dirty="0" err="1"/>
              <a:t>dit</a:t>
            </a:r>
            <a:r>
              <a:rPr lang="it-IT" dirty="0"/>
              <a:t> / </a:t>
            </a:r>
            <a:r>
              <a:rPr lang="it-IT" dirty="0" err="1"/>
              <a:t>ils</a:t>
            </a:r>
            <a:r>
              <a:rPr lang="it-IT" dirty="0"/>
              <a:t> font </a:t>
            </a:r>
            <a:r>
              <a:rPr lang="it-IT" dirty="0" err="1"/>
              <a:t>partie</a:t>
            </a:r>
            <a:r>
              <a:rPr lang="it-IT" dirty="0"/>
              <a:t> de la </a:t>
            </a:r>
            <a:r>
              <a:rPr lang="it-IT" dirty="0" err="1"/>
              <a:t>poétique</a:t>
            </a:r>
            <a:r>
              <a:rPr lang="it-IT" dirty="0"/>
              <a:t> et non de l'</a:t>
            </a:r>
            <a:r>
              <a:rPr lang="it-IT" dirty="0" err="1"/>
              <a:t>herméneutique</a:t>
            </a:r>
            <a:r>
              <a:rPr lang="it-IT" dirty="0"/>
              <a:t> </a:t>
            </a:r>
          </a:p>
          <a:p>
            <a:r>
              <a:rPr lang="it-IT" dirty="0"/>
              <a:t>Le </a:t>
            </a:r>
            <a:r>
              <a:rPr lang="it-IT" dirty="0" err="1"/>
              <a:t>sens</a:t>
            </a:r>
            <a:r>
              <a:rPr lang="it-IT" dirty="0"/>
              <a:t> </a:t>
            </a:r>
            <a:r>
              <a:rPr lang="it-IT" dirty="0" err="1"/>
              <a:t>émerge</a:t>
            </a:r>
            <a:r>
              <a:rPr lang="it-IT" dirty="0"/>
              <a:t> en relation </a:t>
            </a:r>
            <a:r>
              <a:rPr lang="it-IT" dirty="0" err="1"/>
              <a:t>au</a:t>
            </a:r>
            <a:r>
              <a:rPr lang="it-IT" dirty="0"/>
              <a:t> </a:t>
            </a:r>
            <a:r>
              <a:rPr lang="it-IT" b="1" dirty="0"/>
              <a:t>THEME</a:t>
            </a:r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18787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64638"/>
            <a:ext cx="8229600" cy="5261525"/>
          </a:xfrm>
        </p:spPr>
        <p:txBody>
          <a:bodyPr>
            <a:normAutofit fontScale="92500"/>
          </a:bodyPr>
          <a:lstStyle/>
          <a:p>
            <a:r>
              <a:rPr lang="it-IT" dirty="0" err="1"/>
              <a:t>Au</a:t>
            </a:r>
            <a:r>
              <a:rPr lang="it-IT" dirty="0"/>
              <a:t> </a:t>
            </a:r>
            <a:r>
              <a:rPr lang="it-IT" dirty="0" err="1"/>
              <a:t>sein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groupe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structuralistes</a:t>
            </a:r>
            <a:r>
              <a:rPr lang="it-IT" dirty="0"/>
              <a:t>, il y a </a:t>
            </a:r>
            <a:r>
              <a:rPr lang="it-IT" dirty="0" err="1"/>
              <a:t>cependant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représentants</a:t>
            </a:r>
            <a:r>
              <a:rPr lang="it-IT" dirty="0"/>
              <a:t> qui se </a:t>
            </a:r>
            <a:r>
              <a:rPr lang="it-IT" dirty="0" err="1"/>
              <a:t>sont</a:t>
            </a:r>
            <a:r>
              <a:rPr lang="it-IT" dirty="0"/>
              <a:t> «</a:t>
            </a:r>
            <a:r>
              <a:rPr lang="it-IT" dirty="0" err="1"/>
              <a:t>convertis</a:t>
            </a:r>
            <a:r>
              <a:rPr lang="it-IT" dirty="0"/>
              <a:t>» à la </a:t>
            </a:r>
            <a:r>
              <a:rPr lang="it-IT" dirty="0" err="1"/>
              <a:t>critique</a:t>
            </a:r>
            <a:r>
              <a:rPr lang="it-IT" dirty="0"/>
              <a:t> </a:t>
            </a:r>
            <a:r>
              <a:rPr lang="it-IT" dirty="0" err="1"/>
              <a:t>thématique</a:t>
            </a:r>
            <a:r>
              <a:rPr lang="it-IT" dirty="0"/>
              <a:t>.</a:t>
            </a:r>
          </a:p>
          <a:p>
            <a:r>
              <a:rPr lang="it-IT" dirty="0"/>
              <a:t>Par ex., Claude </a:t>
            </a:r>
            <a:r>
              <a:rPr lang="it-IT" dirty="0" err="1"/>
              <a:t>Bremond</a:t>
            </a:r>
            <a:r>
              <a:rPr lang="it-IT" dirty="0"/>
              <a:t>, </a:t>
            </a:r>
            <a:r>
              <a:rPr lang="it-IT" dirty="0" err="1"/>
              <a:t>auteur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années</a:t>
            </a:r>
            <a:r>
              <a:rPr lang="it-IT" dirty="0"/>
              <a:t> 1970 d'une </a:t>
            </a:r>
            <a:r>
              <a:rPr lang="it-IT" i="1" dirty="0" err="1"/>
              <a:t>Logique</a:t>
            </a:r>
            <a:r>
              <a:rPr lang="it-IT" i="1" dirty="0"/>
              <a:t> </a:t>
            </a:r>
            <a:r>
              <a:rPr lang="it-IT" i="1" dirty="0" err="1"/>
              <a:t>du</a:t>
            </a:r>
            <a:r>
              <a:rPr lang="it-IT" i="1" dirty="0"/>
              <a:t> </a:t>
            </a:r>
            <a:r>
              <a:rPr lang="it-IT" i="1" dirty="0" err="1"/>
              <a:t>récit</a:t>
            </a:r>
            <a:r>
              <a:rPr lang="it-IT" i="1" dirty="0"/>
              <a:t> formaliste</a:t>
            </a:r>
            <a:r>
              <a:rPr lang="it-IT" dirty="0"/>
              <a:t>, </a:t>
            </a:r>
            <a:r>
              <a:rPr lang="it-IT" dirty="0" err="1"/>
              <a:t>ensuite</a:t>
            </a:r>
            <a:r>
              <a:rPr lang="it-IT" dirty="0"/>
              <a:t> </a:t>
            </a:r>
            <a:r>
              <a:rPr lang="it-IT" dirty="0" err="1"/>
              <a:t>devenu</a:t>
            </a:r>
            <a:r>
              <a:rPr lang="it-IT" dirty="0"/>
              <a:t> un </a:t>
            </a:r>
            <a:r>
              <a:rPr lang="it-IT" dirty="0" err="1"/>
              <a:t>promoteur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études</a:t>
            </a:r>
            <a:r>
              <a:rPr lang="it-IT" dirty="0"/>
              <a:t> </a:t>
            </a:r>
            <a:r>
              <a:rPr lang="it-IT" dirty="0" err="1"/>
              <a:t>thématiques</a:t>
            </a:r>
            <a:r>
              <a:rPr lang="it-IT" dirty="0"/>
              <a:t>, </a:t>
            </a:r>
            <a:r>
              <a:rPr lang="it-IT" dirty="0" err="1"/>
              <a:t>auxquelles</a:t>
            </a:r>
            <a:r>
              <a:rPr lang="it-IT" dirty="0"/>
              <a:t> il a </a:t>
            </a:r>
            <a:r>
              <a:rPr lang="it-IT" dirty="0" err="1"/>
              <a:t>consacré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essais</a:t>
            </a:r>
            <a:r>
              <a:rPr lang="it-IT" dirty="0"/>
              <a:t>,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éditions</a:t>
            </a:r>
            <a:r>
              <a:rPr lang="it-IT" dirty="0"/>
              <a:t> de </a:t>
            </a:r>
            <a:r>
              <a:rPr lang="it-IT" dirty="0" err="1"/>
              <a:t>volumes</a:t>
            </a:r>
            <a:r>
              <a:rPr lang="it-IT" dirty="0"/>
              <a:t> et </a:t>
            </a:r>
            <a:r>
              <a:rPr lang="it-IT" dirty="0" err="1"/>
              <a:t>trois</a:t>
            </a:r>
            <a:r>
              <a:rPr lang="it-IT" dirty="0"/>
              <a:t> </a:t>
            </a:r>
            <a:r>
              <a:rPr lang="it-IT" dirty="0" err="1"/>
              <a:t>grandes</a:t>
            </a:r>
            <a:r>
              <a:rPr lang="it-IT" dirty="0"/>
              <a:t> </a:t>
            </a:r>
            <a:r>
              <a:rPr lang="it-IT" dirty="0" err="1"/>
              <a:t>conférences</a:t>
            </a:r>
            <a:r>
              <a:rPr lang="it-IT" dirty="0"/>
              <a:t>, </a:t>
            </a:r>
            <a:r>
              <a:rPr lang="it-IT" dirty="0" err="1"/>
              <a:t>organisées</a:t>
            </a:r>
            <a:r>
              <a:rPr lang="it-IT" dirty="0"/>
              <a:t> </a:t>
            </a:r>
            <a:r>
              <a:rPr lang="it-IT" dirty="0" err="1"/>
              <a:t>avec</a:t>
            </a:r>
            <a:r>
              <a:rPr lang="it-IT" dirty="0"/>
              <a:t> Thomas Pavel (1984, 1986, 1988), </a:t>
            </a:r>
            <a:r>
              <a:rPr lang="it-IT" dirty="0" err="1"/>
              <a:t>intitulées</a:t>
            </a:r>
            <a:r>
              <a:rPr lang="it-IT" dirty="0"/>
              <a:t> </a:t>
            </a:r>
            <a:r>
              <a:rPr lang="it-IT" dirty="0" err="1"/>
              <a:t>programmatiquement</a:t>
            </a:r>
            <a:r>
              <a:rPr lang="it-IT" dirty="0"/>
              <a:t> </a:t>
            </a:r>
            <a:r>
              <a:rPr lang="it-IT" i="1" dirty="0"/>
              <a:t>Pour une </a:t>
            </a:r>
            <a:r>
              <a:rPr lang="it-IT" i="1" dirty="0" err="1"/>
              <a:t>critique</a:t>
            </a:r>
            <a:r>
              <a:rPr lang="it-IT" i="1" dirty="0"/>
              <a:t> </a:t>
            </a:r>
            <a:r>
              <a:rPr lang="it-IT" i="1" dirty="0" err="1"/>
              <a:t>thématique</a:t>
            </a:r>
            <a:r>
              <a:rPr lang="it-IT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2705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b="1" dirty="0"/>
            </a:br>
            <a:r>
              <a:rPr lang="it-IT" b="1" dirty="0" err="1"/>
              <a:t>Thème</a:t>
            </a:r>
            <a:r>
              <a:rPr lang="it-IT" b="1" dirty="0"/>
              <a:t>/ </a:t>
            </a:r>
            <a:r>
              <a:rPr lang="it-IT" b="1" dirty="0" err="1"/>
              <a:t>lecteur</a:t>
            </a:r>
            <a:br>
              <a:rPr lang="it-IT" b="1" dirty="0"/>
            </a:br>
            <a:r>
              <a:rPr lang="it-IT" b="1" dirty="0"/>
              <a:t>la </a:t>
            </a:r>
            <a:r>
              <a:rPr lang="it-IT" b="1" dirty="0" err="1"/>
              <a:t>lecture</a:t>
            </a:r>
            <a:r>
              <a:rPr lang="it-IT" b="1" dirty="0"/>
              <a:t> </a:t>
            </a:r>
            <a:r>
              <a:rPr lang="it-IT" b="1" dirty="0" err="1"/>
              <a:t>comme</a:t>
            </a:r>
            <a:r>
              <a:rPr lang="it-IT" b="1" dirty="0"/>
              <a:t> </a:t>
            </a:r>
            <a:r>
              <a:rPr lang="it-IT" b="1" dirty="0" err="1"/>
              <a:t>thématisation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err="1"/>
              <a:t>Différence</a:t>
            </a:r>
            <a:r>
              <a:rPr lang="it-IT" dirty="0"/>
              <a:t> </a:t>
            </a:r>
            <a:r>
              <a:rPr lang="it-IT" dirty="0" err="1"/>
              <a:t>substantielle</a:t>
            </a:r>
            <a:r>
              <a:rPr lang="it-IT" dirty="0"/>
              <a:t> </a:t>
            </a:r>
            <a:r>
              <a:rPr lang="it-IT" dirty="0" err="1"/>
              <a:t>entre</a:t>
            </a:r>
            <a:r>
              <a:rPr lang="it-IT" dirty="0"/>
              <a:t> le </a:t>
            </a:r>
            <a:r>
              <a:rPr lang="it-IT" dirty="0" err="1"/>
              <a:t>thème</a:t>
            </a:r>
            <a:r>
              <a:rPr lang="it-IT" dirty="0"/>
              <a:t> et </a:t>
            </a:r>
            <a:r>
              <a:rPr lang="it-IT" dirty="0" err="1"/>
              <a:t>tous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autres</a:t>
            </a:r>
            <a:r>
              <a:rPr lang="it-IT" dirty="0"/>
              <a:t> </a:t>
            </a:r>
            <a:r>
              <a:rPr lang="it-IT" dirty="0" err="1"/>
              <a:t>concepts</a:t>
            </a:r>
            <a:r>
              <a:rPr lang="it-IT" dirty="0"/>
              <a:t> de la </a:t>
            </a:r>
            <a:r>
              <a:rPr lang="it-IT" dirty="0" err="1"/>
              <a:t>théorie</a:t>
            </a:r>
            <a:r>
              <a:rPr lang="it-IT" dirty="0"/>
              <a:t> </a:t>
            </a:r>
            <a:r>
              <a:rPr lang="it-IT" dirty="0" err="1"/>
              <a:t>littéraire</a:t>
            </a:r>
            <a:r>
              <a:rPr lang="it-IT" dirty="0"/>
              <a:t> : </a:t>
            </a:r>
            <a:r>
              <a:rPr lang="it-IT" dirty="0" err="1"/>
              <a:t>narrateur</a:t>
            </a:r>
            <a:r>
              <a:rPr lang="it-IT" dirty="0"/>
              <a:t>, </a:t>
            </a:r>
            <a:r>
              <a:rPr lang="it-IT" dirty="0" err="1"/>
              <a:t>narrataire</a:t>
            </a:r>
            <a:r>
              <a:rPr lang="it-IT" dirty="0"/>
              <a:t>, </a:t>
            </a:r>
            <a:r>
              <a:rPr lang="it-IT" dirty="0" err="1"/>
              <a:t>narrateur</a:t>
            </a:r>
            <a:r>
              <a:rPr lang="it-IT" dirty="0"/>
              <a:t> implicite, </a:t>
            </a:r>
            <a:r>
              <a:rPr lang="it-IT" dirty="0" err="1"/>
              <a:t>focalisation</a:t>
            </a:r>
            <a:r>
              <a:rPr lang="it-IT" dirty="0"/>
              <a:t>, </a:t>
            </a:r>
            <a:r>
              <a:rPr lang="it-IT" dirty="0" err="1"/>
              <a:t>symbole</a:t>
            </a:r>
            <a:r>
              <a:rPr lang="it-IT" dirty="0"/>
              <a:t>, </a:t>
            </a:r>
            <a:r>
              <a:rPr lang="it-IT" dirty="0" err="1"/>
              <a:t>trope</a:t>
            </a:r>
            <a:r>
              <a:rPr lang="it-IT" dirty="0"/>
              <a:t>, </a:t>
            </a:r>
            <a:r>
              <a:rPr lang="it-IT" dirty="0" err="1"/>
              <a:t>allégorie</a:t>
            </a:r>
            <a:r>
              <a:rPr lang="it-IT" dirty="0"/>
              <a:t> </a:t>
            </a:r>
          </a:p>
          <a:p>
            <a:r>
              <a:rPr lang="it-IT" dirty="0" err="1"/>
              <a:t>Ils</a:t>
            </a:r>
            <a:r>
              <a:rPr lang="it-IT" dirty="0"/>
              <a:t> </a:t>
            </a:r>
            <a:r>
              <a:rPr lang="it-IT" dirty="0" err="1"/>
              <a:t>sont</a:t>
            </a:r>
            <a:r>
              <a:rPr lang="it-IT" dirty="0"/>
              <a:t> </a:t>
            </a:r>
            <a:r>
              <a:rPr lang="it-IT" dirty="0" err="1"/>
              <a:t>précis</a:t>
            </a:r>
            <a:r>
              <a:rPr lang="it-IT" dirty="0"/>
              <a:t>,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termes</a:t>
            </a:r>
            <a:r>
              <a:rPr lang="it-IT" dirty="0"/>
              <a:t> </a:t>
            </a:r>
            <a:r>
              <a:rPr lang="it-IT" dirty="0" err="1"/>
              <a:t>techniques</a:t>
            </a:r>
            <a:endParaRPr lang="it-IT" dirty="0"/>
          </a:p>
          <a:p>
            <a:r>
              <a:rPr lang="it-IT" dirty="0" err="1"/>
              <a:t>Outils</a:t>
            </a:r>
            <a:r>
              <a:rPr lang="it-IT" dirty="0"/>
              <a:t> de </a:t>
            </a:r>
            <a:r>
              <a:rPr lang="it-IT" dirty="0" err="1"/>
              <a:t>travail</a:t>
            </a:r>
            <a:r>
              <a:rPr lang="it-IT" dirty="0"/>
              <a:t> </a:t>
            </a:r>
          </a:p>
          <a:p>
            <a:r>
              <a:rPr lang="it-IT" dirty="0" err="1"/>
              <a:t>Nous</a:t>
            </a:r>
            <a:r>
              <a:rPr lang="it-IT" dirty="0"/>
              <a:t> </a:t>
            </a:r>
            <a:r>
              <a:rPr lang="it-IT" dirty="0" err="1"/>
              <a:t>sommes</a:t>
            </a:r>
            <a:r>
              <a:rPr lang="it-IT" dirty="0"/>
              <a:t> </a:t>
            </a:r>
            <a:r>
              <a:rPr lang="it-IT" dirty="0" err="1"/>
              <a:t>libres</a:t>
            </a:r>
            <a:r>
              <a:rPr lang="it-IT" dirty="0"/>
              <a:t> de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utiliser</a:t>
            </a:r>
            <a:r>
              <a:rPr lang="it-IT" dirty="0"/>
              <a:t> </a:t>
            </a:r>
            <a:r>
              <a:rPr lang="it-IT" dirty="0" err="1"/>
              <a:t>ou</a:t>
            </a:r>
            <a:r>
              <a:rPr lang="it-IT" dirty="0"/>
              <a:t> non</a:t>
            </a:r>
          </a:p>
          <a:p>
            <a:r>
              <a:rPr lang="it-IT" dirty="0" err="1"/>
              <a:t>Au</a:t>
            </a:r>
            <a:r>
              <a:rPr lang="it-IT" dirty="0"/>
              <a:t> </a:t>
            </a:r>
            <a:r>
              <a:rPr lang="it-IT" dirty="0" err="1"/>
              <a:t>lieu</a:t>
            </a:r>
            <a:r>
              <a:rPr lang="it-IT" dirty="0"/>
              <a:t> de </a:t>
            </a:r>
            <a:r>
              <a:rPr lang="it-IT" dirty="0" err="1"/>
              <a:t>demander</a:t>
            </a:r>
            <a:r>
              <a:rPr lang="it-IT" dirty="0"/>
              <a:t> ce </a:t>
            </a:r>
            <a:r>
              <a:rPr lang="it-IT" dirty="0" err="1"/>
              <a:t>qu'est</a:t>
            </a:r>
            <a:r>
              <a:rPr lang="it-IT" dirty="0"/>
              <a:t> c’est </a:t>
            </a:r>
            <a:r>
              <a:rPr lang="it-IT" dirty="0" err="1"/>
              <a:t>qu’un</a:t>
            </a:r>
            <a:r>
              <a:rPr lang="it-IT" dirty="0"/>
              <a:t> </a:t>
            </a:r>
            <a:r>
              <a:rPr lang="it-IT" dirty="0" err="1"/>
              <a:t>thème</a:t>
            </a:r>
            <a:r>
              <a:rPr lang="it-IT" dirty="0"/>
              <a:t>, </a:t>
            </a:r>
            <a:r>
              <a:rPr lang="it-IT" dirty="0" err="1"/>
              <a:t>nous</a:t>
            </a:r>
            <a:r>
              <a:rPr lang="it-IT" dirty="0"/>
              <a:t> </a:t>
            </a:r>
            <a:r>
              <a:rPr lang="it-IT" dirty="0" err="1"/>
              <a:t>devrions</a:t>
            </a:r>
            <a:r>
              <a:rPr lang="it-IT" dirty="0"/>
              <a:t> </a:t>
            </a:r>
            <a:r>
              <a:rPr lang="it-IT" dirty="0" err="1"/>
              <a:t>plutôt</a:t>
            </a:r>
            <a:r>
              <a:rPr lang="it-IT" dirty="0"/>
              <a:t> </a:t>
            </a:r>
            <a:r>
              <a:rPr lang="it-IT" dirty="0" err="1"/>
              <a:t>demander</a:t>
            </a:r>
            <a:r>
              <a:rPr lang="it-IT" dirty="0"/>
              <a:t> </a:t>
            </a:r>
            <a:r>
              <a:rPr lang="it-IT" dirty="0" err="1"/>
              <a:t>comment</a:t>
            </a:r>
            <a:r>
              <a:rPr lang="it-IT" dirty="0"/>
              <a:t> </a:t>
            </a:r>
            <a:r>
              <a:rPr lang="it-IT" dirty="0" err="1"/>
              <a:t>faire</a:t>
            </a:r>
            <a:r>
              <a:rPr lang="it-IT" dirty="0"/>
              <a:t> oeuvre de </a:t>
            </a:r>
            <a:r>
              <a:rPr lang="it-IT" dirty="0" err="1"/>
              <a:t>thématisation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569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89504"/>
            <a:ext cx="8229600" cy="5636660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Le </a:t>
            </a:r>
            <a:r>
              <a:rPr lang="it-IT" dirty="0" err="1"/>
              <a:t>thème</a:t>
            </a:r>
            <a:r>
              <a:rPr lang="it-IT" dirty="0"/>
              <a:t> n'est </a:t>
            </a:r>
            <a:r>
              <a:rPr lang="it-IT" dirty="0" err="1"/>
              <a:t>pas</a:t>
            </a:r>
            <a:r>
              <a:rPr lang="it-IT" dirty="0"/>
              <a:t> une </a:t>
            </a:r>
            <a:r>
              <a:rPr lang="it-IT" dirty="0" err="1"/>
              <a:t>donnée</a:t>
            </a:r>
            <a:r>
              <a:rPr lang="it-IT" dirty="0"/>
              <a:t>, mais </a:t>
            </a:r>
            <a:r>
              <a:rPr lang="it-IT" dirty="0" err="1"/>
              <a:t>implique</a:t>
            </a:r>
            <a:r>
              <a:rPr lang="it-IT" dirty="0"/>
              <a:t> une relation </a:t>
            </a:r>
            <a:r>
              <a:rPr lang="it-IT" dirty="0" err="1"/>
              <a:t>interprétative</a:t>
            </a:r>
            <a:r>
              <a:rPr lang="it-IT" dirty="0"/>
              <a:t>.</a:t>
            </a:r>
          </a:p>
          <a:p>
            <a:r>
              <a:rPr lang="it-IT" dirty="0"/>
              <a:t>Il n'est nulle part et se </a:t>
            </a:r>
            <a:r>
              <a:rPr lang="it-IT" dirty="0" err="1"/>
              <a:t>trouve</a:t>
            </a:r>
            <a:r>
              <a:rPr lang="it-IT" dirty="0"/>
              <a:t> en </a:t>
            </a:r>
            <a:r>
              <a:rPr lang="it-IT" dirty="0" err="1"/>
              <a:t>même</a:t>
            </a:r>
            <a:r>
              <a:rPr lang="it-IT" dirty="0"/>
              <a:t> </a:t>
            </a:r>
            <a:r>
              <a:rPr lang="it-IT" dirty="0" err="1"/>
              <a:t>temps</a:t>
            </a:r>
            <a:r>
              <a:rPr lang="it-IT" dirty="0"/>
              <a:t> </a:t>
            </a:r>
            <a:r>
              <a:rPr lang="it-IT" dirty="0" err="1"/>
              <a:t>partout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le texte. </a:t>
            </a:r>
          </a:p>
          <a:p>
            <a:r>
              <a:rPr lang="it-IT" dirty="0"/>
              <a:t>le </a:t>
            </a:r>
            <a:r>
              <a:rPr lang="it-IT" dirty="0" err="1"/>
              <a:t>thème</a:t>
            </a:r>
            <a:r>
              <a:rPr lang="it-IT" dirty="0"/>
              <a:t> est à la fois à l'</a:t>
            </a:r>
            <a:r>
              <a:rPr lang="it-IT" dirty="0" err="1"/>
              <a:t>intérieur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texte et à l'</a:t>
            </a:r>
            <a:r>
              <a:rPr lang="it-IT" dirty="0" err="1"/>
              <a:t>extérieur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texte (à l'</a:t>
            </a:r>
            <a:r>
              <a:rPr lang="it-IT" dirty="0" err="1"/>
              <a:t>intérieur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texte parce </a:t>
            </a:r>
            <a:r>
              <a:rPr lang="it-IT" dirty="0" err="1"/>
              <a:t>qu'il</a:t>
            </a:r>
            <a:r>
              <a:rPr lang="it-IT" dirty="0"/>
              <a:t> </a:t>
            </a:r>
            <a:r>
              <a:rPr lang="it-IT" dirty="0" err="1"/>
              <a:t>permet</a:t>
            </a:r>
            <a:r>
              <a:rPr lang="it-IT" dirty="0"/>
              <a:t> de fonder une </a:t>
            </a:r>
            <a:r>
              <a:rPr lang="it-IT" dirty="0" err="1"/>
              <a:t>interprétation</a:t>
            </a:r>
            <a:r>
              <a:rPr lang="it-IT" dirty="0"/>
              <a:t> / à l'</a:t>
            </a:r>
            <a:r>
              <a:rPr lang="it-IT" dirty="0" err="1"/>
              <a:t>extérieur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texte parce </a:t>
            </a:r>
            <a:r>
              <a:rPr lang="it-IT" dirty="0" err="1"/>
              <a:t>que</a:t>
            </a:r>
            <a:r>
              <a:rPr lang="it-IT" dirty="0"/>
              <a:t> c'est le texte lui-</a:t>
            </a:r>
            <a:r>
              <a:rPr lang="it-IT" dirty="0" err="1"/>
              <a:t>même</a:t>
            </a:r>
            <a:r>
              <a:rPr lang="it-IT" dirty="0"/>
              <a:t> qui </a:t>
            </a:r>
            <a:r>
              <a:rPr lang="it-IT" dirty="0" err="1"/>
              <a:t>demande</a:t>
            </a:r>
            <a:r>
              <a:rPr lang="it-IT" dirty="0"/>
              <a:t> la production d'un </a:t>
            </a:r>
            <a:r>
              <a:rPr lang="it-IT" dirty="0" err="1"/>
              <a:t>sens</a:t>
            </a:r>
            <a:r>
              <a:rPr lang="it-IT" dirty="0"/>
              <a:t>)</a:t>
            </a:r>
          </a:p>
          <a:p>
            <a:r>
              <a:rPr lang="it-IT" dirty="0"/>
              <a:t>c'est une sorte de </a:t>
            </a:r>
            <a:r>
              <a:rPr lang="it-IT" dirty="0" err="1"/>
              <a:t>filtre</a:t>
            </a:r>
            <a:r>
              <a:rPr lang="it-IT" dirty="0"/>
              <a:t> à </a:t>
            </a:r>
            <a:r>
              <a:rPr lang="it-IT" dirty="0" err="1"/>
              <a:t>travers</a:t>
            </a:r>
            <a:r>
              <a:rPr lang="it-IT" dirty="0"/>
              <a:t> </a:t>
            </a:r>
            <a:r>
              <a:rPr lang="it-IT" dirty="0" err="1"/>
              <a:t>lequel</a:t>
            </a:r>
            <a:r>
              <a:rPr lang="it-IT" dirty="0"/>
              <a:t> </a:t>
            </a:r>
            <a:r>
              <a:rPr lang="it-IT" dirty="0" err="1"/>
              <a:t>nous</a:t>
            </a:r>
            <a:r>
              <a:rPr lang="it-IT" dirty="0"/>
              <a:t> </a:t>
            </a:r>
            <a:r>
              <a:rPr lang="it-IT" dirty="0" err="1"/>
              <a:t>voyons</a:t>
            </a:r>
            <a:r>
              <a:rPr lang="it-IT" dirty="0"/>
              <a:t>, </a:t>
            </a:r>
            <a:r>
              <a:rPr lang="it-IT" dirty="0" err="1"/>
              <a:t>ordonnons</a:t>
            </a:r>
            <a:r>
              <a:rPr lang="it-IT" dirty="0"/>
              <a:t> et </a:t>
            </a:r>
            <a:r>
              <a:rPr lang="it-IT" dirty="0" err="1"/>
              <a:t>organisons</a:t>
            </a:r>
            <a:r>
              <a:rPr lang="it-IT" dirty="0"/>
              <a:t> la </a:t>
            </a:r>
            <a:r>
              <a:rPr lang="it-IT" dirty="0" err="1"/>
              <a:t>multiplicité</a:t>
            </a:r>
            <a:r>
              <a:rPr lang="it-IT" dirty="0"/>
              <a:t> de l'</a:t>
            </a:r>
            <a:r>
              <a:rPr lang="it-IT" dirty="0" err="1"/>
              <a:t>œuvre</a:t>
            </a:r>
            <a:r>
              <a:rPr lang="it-IT" dirty="0"/>
              <a:t>. La </a:t>
            </a:r>
            <a:r>
              <a:rPr lang="it-IT" dirty="0" err="1"/>
              <a:t>thématisation</a:t>
            </a:r>
            <a:r>
              <a:rPr lang="it-IT" dirty="0"/>
              <a:t> </a:t>
            </a:r>
            <a:r>
              <a:rPr lang="it-IT" dirty="0" err="1"/>
              <a:t>dépend</a:t>
            </a:r>
            <a:r>
              <a:rPr lang="it-IT" dirty="0"/>
              <a:t> </a:t>
            </a:r>
            <a:r>
              <a:rPr lang="it-IT" dirty="0" err="1"/>
              <a:t>donc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lecteur</a:t>
            </a:r>
            <a:r>
              <a:rPr lang="it-IT" dirty="0"/>
              <a:t> (de la </a:t>
            </a:r>
            <a:r>
              <a:rPr lang="it-IT" dirty="0" err="1"/>
              <a:t>lectrice</a:t>
            </a:r>
            <a:r>
              <a:rPr lang="it-IT" dirty="0"/>
              <a:t>?)</a:t>
            </a:r>
          </a:p>
          <a:p>
            <a:r>
              <a:rPr lang="it-IT" dirty="0"/>
              <a:t>le texte, </a:t>
            </a:r>
            <a:r>
              <a:rPr lang="it-IT" dirty="0" err="1"/>
              <a:t>cependant</a:t>
            </a:r>
            <a:r>
              <a:rPr lang="it-IT" dirty="0"/>
              <a:t>, </a:t>
            </a:r>
            <a:r>
              <a:rPr lang="it-IT" dirty="0" err="1"/>
              <a:t>contrôle</a:t>
            </a:r>
            <a:r>
              <a:rPr lang="it-IT" dirty="0"/>
              <a:t> l'</a:t>
            </a:r>
            <a:r>
              <a:rPr lang="it-IT" dirty="0" err="1"/>
              <a:t>activité</a:t>
            </a:r>
            <a:r>
              <a:rPr lang="it-IT" dirty="0"/>
              <a:t> </a:t>
            </a:r>
            <a:r>
              <a:rPr lang="it-IT" dirty="0" err="1"/>
              <a:t>thématisante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lecteur</a:t>
            </a:r>
            <a:r>
              <a:rPr lang="it-IT" dirty="0"/>
              <a:t> : il est </a:t>
            </a:r>
            <a:r>
              <a:rPr lang="it-IT" dirty="0" err="1"/>
              <a:t>tendancieux</a:t>
            </a:r>
            <a:r>
              <a:rPr lang="it-IT" dirty="0"/>
              <a:t>, il oriente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procédures</a:t>
            </a:r>
            <a:r>
              <a:rPr lang="it-IT" dirty="0"/>
              <a:t> d'</a:t>
            </a:r>
            <a:r>
              <a:rPr lang="it-IT" dirty="0" err="1"/>
              <a:t>interprétation</a:t>
            </a:r>
            <a:r>
              <a:rPr lang="it-IT" dirty="0"/>
              <a:t>, il oriente la </a:t>
            </a:r>
            <a:r>
              <a:rPr lang="it-IT" dirty="0" err="1"/>
              <a:t>thématisation</a:t>
            </a:r>
            <a:r>
              <a:rPr lang="it-IT" dirty="0"/>
              <a:t> à </a:t>
            </a:r>
            <a:r>
              <a:rPr lang="it-IT" dirty="0" err="1"/>
              <a:t>travers</a:t>
            </a:r>
            <a:r>
              <a:rPr lang="it-IT" dirty="0"/>
              <a:t> une </a:t>
            </a:r>
            <a:r>
              <a:rPr lang="it-IT" dirty="0" err="1"/>
              <a:t>série</a:t>
            </a:r>
            <a:r>
              <a:rPr lang="it-IT" dirty="0"/>
              <a:t> d'</a:t>
            </a:r>
            <a:r>
              <a:rPr lang="it-IT" dirty="0" err="1"/>
              <a:t>indices</a:t>
            </a:r>
            <a:r>
              <a:rPr lang="it-IT" dirty="0"/>
              <a:t> </a:t>
            </a:r>
            <a:r>
              <a:rPr lang="it-IT" dirty="0" err="1"/>
              <a:t>sémiologiques</a:t>
            </a:r>
            <a:r>
              <a:rPr lang="it-IT" dirty="0"/>
              <a:t> :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157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91056"/>
            <a:ext cx="8229600" cy="6138629"/>
          </a:xfrm>
        </p:spPr>
        <p:txBody>
          <a:bodyPr>
            <a:normAutofit fontScale="85000" lnSpcReduction="10000"/>
          </a:bodyPr>
          <a:lstStyle/>
          <a:p>
            <a:r>
              <a:rPr lang="it-IT" u="sng" dirty="0" err="1"/>
              <a:t>Quels</a:t>
            </a:r>
            <a:r>
              <a:rPr lang="it-IT" u="sng" dirty="0"/>
              <a:t> </a:t>
            </a:r>
            <a:r>
              <a:rPr lang="it-IT" u="sng" dirty="0" err="1"/>
              <a:t>sont</a:t>
            </a:r>
            <a:r>
              <a:rPr lang="it-IT" u="sng" dirty="0"/>
              <a:t> </a:t>
            </a:r>
            <a:r>
              <a:rPr lang="it-IT" u="sng" dirty="0" err="1"/>
              <a:t>ces</a:t>
            </a:r>
            <a:r>
              <a:rPr lang="it-IT" u="sng" dirty="0"/>
              <a:t> </a:t>
            </a:r>
            <a:r>
              <a:rPr lang="it-IT" u="sng" dirty="0" err="1"/>
              <a:t>indices</a:t>
            </a:r>
            <a:r>
              <a:rPr lang="it-IT" u="sng" dirty="0"/>
              <a:t> ? </a:t>
            </a:r>
          </a:p>
          <a:p>
            <a:r>
              <a:rPr lang="it-IT" dirty="0"/>
              <a:t>1) </a:t>
            </a:r>
            <a:r>
              <a:rPr lang="it-IT" dirty="0" err="1"/>
              <a:t>Interventions</a:t>
            </a:r>
            <a:r>
              <a:rPr lang="it-IT" dirty="0"/>
              <a:t> de l'</a:t>
            </a:r>
            <a:r>
              <a:rPr lang="it-IT" dirty="0" err="1"/>
              <a:t>auteur</a:t>
            </a:r>
            <a:r>
              <a:rPr lang="it-IT" dirty="0"/>
              <a:t>. </a:t>
            </a:r>
            <a:r>
              <a:rPr lang="it-IT" dirty="0" err="1"/>
              <a:t>Prenons</a:t>
            </a:r>
            <a:r>
              <a:rPr lang="it-IT" dirty="0"/>
              <a:t> l'incipit de L’Orlando </a:t>
            </a:r>
            <a:r>
              <a:rPr lang="it-IT" dirty="0" err="1"/>
              <a:t>Furieux</a:t>
            </a:r>
            <a:r>
              <a:rPr lang="it-IT" dirty="0"/>
              <a:t> de Ariosto: "Le donne, i </a:t>
            </a:r>
            <a:r>
              <a:rPr lang="it-IT" dirty="0" err="1"/>
              <a:t>cavallier</a:t>
            </a:r>
            <a:r>
              <a:rPr lang="it-IT" dirty="0"/>
              <a:t>, l'arme, gli amori, / le cortesie, </a:t>
            </a:r>
            <a:r>
              <a:rPr lang="it-IT" dirty="0" err="1"/>
              <a:t>l'audaci</a:t>
            </a:r>
            <a:r>
              <a:rPr lang="it-IT" dirty="0"/>
              <a:t> imprese io canto" (</a:t>
            </a:r>
            <a:r>
              <a:rPr lang="it-IT" dirty="0" err="1"/>
              <a:t>nous</a:t>
            </a:r>
            <a:r>
              <a:rPr lang="it-IT" dirty="0"/>
              <a:t> ne </a:t>
            </a:r>
            <a:r>
              <a:rPr lang="it-IT" dirty="0" err="1"/>
              <a:t>pouvons</a:t>
            </a:r>
            <a:r>
              <a:rPr lang="it-IT" dirty="0"/>
              <a:t> </a:t>
            </a:r>
            <a:r>
              <a:rPr lang="it-IT" dirty="0" err="1"/>
              <a:t>pas</a:t>
            </a:r>
            <a:r>
              <a:rPr lang="it-IT" dirty="0"/>
              <a:t> l'</a:t>
            </a:r>
            <a:r>
              <a:rPr lang="it-IT" dirty="0" err="1"/>
              <a:t>ignorer</a:t>
            </a:r>
            <a:r>
              <a:rPr lang="it-IT" dirty="0"/>
              <a:t>)</a:t>
            </a:r>
          </a:p>
          <a:p>
            <a:r>
              <a:rPr lang="it-IT" dirty="0"/>
              <a:t>2) le </a:t>
            </a:r>
            <a:r>
              <a:rPr lang="it-IT" dirty="0" err="1"/>
              <a:t>titre</a:t>
            </a:r>
            <a:r>
              <a:rPr lang="it-IT" dirty="0"/>
              <a:t> (</a:t>
            </a:r>
            <a:r>
              <a:rPr lang="it-IT" i="1" dirty="0"/>
              <a:t>La </a:t>
            </a:r>
            <a:r>
              <a:rPr lang="it-IT" i="1" dirty="0" err="1"/>
              <a:t>nausée</a:t>
            </a:r>
            <a:r>
              <a:rPr lang="it-IT" i="1" dirty="0"/>
              <a:t> - </a:t>
            </a:r>
            <a:r>
              <a:rPr lang="it-IT" dirty="0"/>
              <a:t>Sartre</a:t>
            </a:r>
            <a:r>
              <a:rPr lang="it-IT" i="1" dirty="0"/>
              <a:t>, </a:t>
            </a:r>
            <a:r>
              <a:rPr lang="it-IT" i="1" dirty="0" err="1"/>
              <a:t>Les</a:t>
            </a:r>
            <a:r>
              <a:rPr lang="it-IT" i="1" dirty="0"/>
              <a:t> </a:t>
            </a:r>
            <a:r>
              <a:rPr lang="it-IT" i="1" dirty="0" err="1"/>
              <a:t>indifférents</a:t>
            </a:r>
            <a:r>
              <a:rPr lang="it-IT" i="1" dirty="0"/>
              <a:t> - </a:t>
            </a:r>
            <a:r>
              <a:rPr lang="it-IT" dirty="0"/>
              <a:t>Moravia</a:t>
            </a:r>
            <a:r>
              <a:rPr lang="it-IT" i="1" dirty="0"/>
              <a:t>, </a:t>
            </a:r>
            <a:r>
              <a:rPr lang="it-IT" i="1" dirty="0" err="1"/>
              <a:t>Vendredi</a:t>
            </a:r>
            <a:r>
              <a:rPr lang="it-IT" i="1" dirty="0"/>
              <a:t> </a:t>
            </a:r>
            <a:r>
              <a:rPr lang="it-IT" i="1" dirty="0" err="1"/>
              <a:t>ou</a:t>
            </a:r>
            <a:r>
              <a:rPr lang="it-IT" i="1" dirty="0"/>
              <a:t> </a:t>
            </a:r>
            <a:r>
              <a:rPr lang="it-IT" i="1" dirty="0" err="1"/>
              <a:t>les</a:t>
            </a:r>
            <a:r>
              <a:rPr lang="it-IT" i="1" dirty="0"/>
              <a:t> </a:t>
            </a:r>
            <a:r>
              <a:rPr lang="it-IT" i="1" dirty="0" err="1"/>
              <a:t>limbes</a:t>
            </a:r>
            <a:r>
              <a:rPr lang="it-IT" i="1" dirty="0"/>
              <a:t> </a:t>
            </a:r>
            <a:r>
              <a:rPr lang="it-IT" i="1" dirty="0" err="1"/>
              <a:t>du</a:t>
            </a:r>
            <a:r>
              <a:rPr lang="it-IT" i="1" dirty="0"/>
              <a:t> </a:t>
            </a:r>
            <a:r>
              <a:rPr lang="it-IT" i="1" dirty="0" err="1"/>
              <a:t>pacifique</a:t>
            </a:r>
            <a:r>
              <a:rPr lang="it-IT" i="1" dirty="0"/>
              <a:t> – </a:t>
            </a:r>
            <a:r>
              <a:rPr lang="it-IT" dirty="0" err="1"/>
              <a:t>Tournier</a:t>
            </a:r>
            <a:r>
              <a:rPr lang="it-IT" i="1" dirty="0"/>
              <a:t> </a:t>
            </a:r>
            <a:r>
              <a:rPr lang="it-IT" dirty="0" err="1"/>
              <a:t>orientent</a:t>
            </a:r>
            <a:r>
              <a:rPr lang="it-IT" dirty="0"/>
              <a:t> </a:t>
            </a:r>
            <a:r>
              <a:rPr lang="it-IT" dirty="0" err="1"/>
              <a:t>immédiatement</a:t>
            </a:r>
            <a:r>
              <a:rPr lang="it-IT" dirty="0"/>
              <a:t> l'</a:t>
            </a:r>
            <a:r>
              <a:rPr lang="it-IT" dirty="0" err="1"/>
              <a:t>opération</a:t>
            </a:r>
            <a:r>
              <a:rPr lang="it-IT" dirty="0"/>
              <a:t> de </a:t>
            </a:r>
            <a:r>
              <a:rPr lang="it-IT" dirty="0" err="1"/>
              <a:t>thématisation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lecteur</a:t>
            </a:r>
            <a:r>
              <a:rPr lang="it-IT" dirty="0"/>
              <a:t> / pour </a:t>
            </a:r>
            <a:r>
              <a:rPr lang="it-IT" dirty="0" err="1"/>
              <a:t>tenir</a:t>
            </a:r>
            <a:r>
              <a:rPr lang="it-IT" dirty="0"/>
              <a:t> </a:t>
            </a:r>
            <a:r>
              <a:rPr lang="it-IT" dirty="0" err="1"/>
              <a:t>compte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fait</a:t>
            </a:r>
            <a:r>
              <a:rPr lang="it-IT" dirty="0"/>
              <a:t> </a:t>
            </a:r>
            <a:r>
              <a:rPr lang="it-IT" dirty="0" err="1"/>
              <a:t>qu'il</a:t>
            </a:r>
            <a:r>
              <a:rPr lang="it-IT" dirty="0"/>
              <a:t> </a:t>
            </a:r>
            <a:r>
              <a:rPr lang="it-IT" dirty="0" err="1"/>
              <a:t>existe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titres</a:t>
            </a:r>
            <a:r>
              <a:rPr lang="it-IT" dirty="0"/>
              <a:t> </a:t>
            </a:r>
            <a:r>
              <a:rPr lang="it-IT" dirty="0" err="1"/>
              <a:t>ironiques</a:t>
            </a:r>
            <a:r>
              <a:rPr lang="it-IT" dirty="0"/>
              <a:t>, </a:t>
            </a:r>
            <a:r>
              <a:rPr lang="it-IT" dirty="0" err="1"/>
              <a:t>délibérément</a:t>
            </a:r>
            <a:r>
              <a:rPr lang="it-IT" dirty="0"/>
              <a:t> </a:t>
            </a:r>
            <a:r>
              <a:rPr lang="it-IT" dirty="0" err="1"/>
              <a:t>trompeurs</a:t>
            </a:r>
            <a:r>
              <a:rPr lang="it-IT" dirty="0"/>
              <a:t>. Nabokov, </a:t>
            </a:r>
            <a:r>
              <a:rPr lang="it-IT" i="1" dirty="0"/>
              <a:t>La </a:t>
            </a:r>
            <a:r>
              <a:rPr lang="it-IT" i="1" dirty="0" err="1"/>
              <a:t>vraie</a:t>
            </a:r>
            <a:r>
              <a:rPr lang="it-IT" i="1" dirty="0"/>
              <a:t> vie de Sebastian Knight</a:t>
            </a:r>
            <a:r>
              <a:rPr lang="it-IT" dirty="0"/>
              <a:t>)</a:t>
            </a:r>
          </a:p>
          <a:p>
            <a:r>
              <a:rPr lang="it-IT" dirty="0"/>
              <a:t>3) l'ensemble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procédures</a:t>
            </a:r>
            <a:r>
              <a:rPr lang="it-IT" dirty="0"/>
              <a:t> d'un texte: l'</a:t>
            </a:r>
            <a:r>
              <a:rPr lang="it-IT" dirty="0" err="1"/>
              <a:t>organisation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rimes</a:t>
            </a:r>
            <a:r>
              <a:rPr lang="it-IT" dirty="0"/>
              <a:t> et </a:t>
            </a:r>
            <a:r>
              <a:rPr lang="it-IT" dirty="0" err="1"/>
              <a:t>leur</a:t>
            </a:r>
            <a:r>
              <a:rPr lang="it-IT" dirty="0"/>
              <a:t> </a:t>
            </a:r>
            <a:r>
              <a:rPr lang="it-IT" dirty="0" err="1"/>
              <a:t>jeu</a:t>
            </a:r>
            <a:r>
              <a:rPr lang="it-IT" dirty="0"/>
              <a:t> de </a:t>
            </a:r>
            <a:r>
              <a:rPr lang="it-IT" dirty="0" err="1"/>
              <a:t>symétries</a:t>
            </a:r>
            <a:r>
              <a:rPr lang="it-IT" dirty="0"/>
              <a:t> et d'</a:t>
            </a:r>
            <a:r>
              <a:rPr lang="it-IT" dirty="0" err="1"/>
              <a:t>asymétries</a:t>
            </a:r>
            <a:r>
              <a:rPr lang="it-IT" dirty="0"/>
              <a:t>, la position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mots</a:t>
            </a:r>
            <a:r>
              <a:rPr lang="it-IT" dirty="0"/>
              <a:t>, etc. </a:t>
            </a:r>
            <a:r>
              <a:rPr lang="it-IT" dirty="0" err="1"/>
              <a:t>sont</a:t>
            </a:r>
            <a:r>
              <a:rPr lang="it-IT" dirty="0"/>
              <a:t> </a:t>
            </a:r>
            <a:r>
              <a:rPr lang="it-IT" dirty="0" err="1"/>
              <a:t>autant</a:t>
            </a:r>
            <a:r>
              <a:rPr lang="it-IT" dirty="0"/>
              <a:t> d'</a:t>
            </a:r>
            <a:r>
              <a:rPr lang="it-IT" dirty="0" err="1"/>
              <a:t>éléments</a:t>
            </a:r>
            <a:r>
              <a:rPr lang="it-IT" dirty="0"/>
              <a:t> qui </a:t>
            </a:r>
            <a:r>
              <a:rPr lang="it-IT" dirty="0" err="1"/>
              <a:t>orientent</a:t>
            </a:r>
            <a:r>
              <a:rPr lang="it-IT" dirty="0"/>
              <a:t> </a:t>
            </a:r>
            <a:r>
              <a:rPr lang="it-IT" dirty="0" err="1"/>
              <a:t>immédiatement</a:t>
            </a:r>
            <a:r>
              <a:rPr lang="it-IT" dirty="0"/>
              <a:t> le </a:t>
            </a:r>
            <a:r>
              <a:rPr lang="it-IT" dirty="0" err="1"/>
              <a:t>sens</a:t>
            </a:r>
            <a:r>
              <a:rPr lang="it-IT" dirty="0"/>
              <a:t> à </a:t>
            </a:r>
            <a:r>
              <a:rPr lang="it-IT" dirty="0" err="1"/>
              <a:t>attribuer</a:t>
            </a:r>
            <a:r>
              <a:rPr lang="it-IT" dirty="0"/>
              <a:t> </a:t>
            </a:r>
            <a:r>
              <a:rPr lang="it-IT" dirty="0" err="1"/>
              <a:t>au</a:t>
            </a:r>
            <a:r>
              <a:rPr lang="it-IT" dirty="0"/>
              <a:t> texte. </a:t>
            </a:r>
          </a:p>
        </p:txBody>
      </p:sp>
    </p:spTree>
    <p:extLst>
      <p:ext uri="{BB962C8B-B14F-4D97-AF65-F5344CB8AC3E}">
        <p14:creationId xmlns:p14="http://schemas.microsoft.com/office/powerpoint/2010/main" val="96458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57205"/>
            <a:ext cx="8229600" cy="6191547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 err="1"/>
              <a:t>quels</a:t>
            </a:r>
            <a:r>
              <a:rPr lang="it-IT" b="1" dirty="0"/>
              <a:t> </a:t>
            </a:r>
            <a:r>
              <a:rPr lang="it-IT" b="1" dirty="0" err="1"/>
              <a:t>sont</a:t>
            </a:r>
            <a:r>
              <a:rPr lang="it-IT" b="1" dirty="0"/>
              <a:t> </a:t>
            </a:r>
            <a:r>
              <a:rPr lang="it-IT" b="1" dirty="0" err="1"/>
              <a:t>les</a:t>
            </a:r>
            <a:r>
              <a:rPr lang="it-IT" b="1" dirty="0"/>
              <a:t> </a:t>
            </a:r>
            <a:r>
              <a:rPr lang="it-IT" b="1" dirty="0" err="1"/>
              <a:t>critères</a:t>
            </a:r>
            <a:r>
              <a:rPr lang="it-IT" b="1" dirty="0"/>
              <a:t> </a:t>
            </a:r>
            <a:r>
              <a:rPr lang="it-IT" b="1" dirty="0" err="1"/>
              <a:t>permettant</a:t>
            </a:r>
            <a:r>
              <a:rPr lang="it-IT" b="1" dirty="0"/>
              <a:t> de distinguer une bonne et une </a:t>
            </a:r>
            <a:r>
              <a:rPr lang="it-IT" b="1" dirty="0" err="1"/>
              <a:t>mauvaise</a:t>
            </a:r>
            <a:r>
              <a:rPr lang="it-IT" b="1" dirty="0"/>
              <a:t> </a:t>
            </a:r>
            <a:r>
              <a:rPr lang="it-IT" b="1" dirty="0" err="1"/>
              <a:t>thématisation</a:t>
            </a:r>
            <a:r>
              <a:rPr lang="it-IT" b="1" dirty="0"/>
              <a:t> ?</a:t>
            </a:r>
          </a:p>
          <a:p>
            <a:r>
              <a:rPr lang="it-IT" b="1" dirty="0"/>
              <a:t> </a:t>
            </a:r>
            <a:r>
              <a:rPr lang="it-IT" dirty="0"/>
              <a:t>"</a:t>
            </a:r>
            <a:r>
              <a:rPr lang="it-IT" dirty="0" err="1"/>
              <a:t>Nous</a:t>
            </a:r>
            <a:r>
              <a:rPr lang="it-IT" dirty="0"/>
              <a:t> </a:t>
            </a:r>
            <a:r>
              <a:rPr lang="it-IT" dirty="0" err="1"/>
              <a:t>devons</a:t>
            </a:r>
            <a:r>
              <a:rPr lang="it-IT" dirty="0"/>
              <a:t> </a:t>
            </a:r>
            <a:r>
              <a:rPr lang="it-IT" dirty="0" err="1"/>
              <a:t>nous</a:t>
            </a:r>
            <a:r>
              <a:rPr lang="it-IT" dirty="0"/>
              <a:t> </a:t>
            </a:r>
            <a:r>
              <a:rPr lang="it-IT" dirty="0" err="1"/>
              <a:t>demander</a:t>
            </a:r>
            <a:r>
              <a:rPr lang="it-IT" dirty="0"/>
              <a:t> quelle </a:t>
            </a:r>
            <a:r>
              <a:rPr lang="it-IT" dirty="0" err="1"/>
              <a:t>portion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texte </a:t>
            </a:r>
            <a:r>
              <a:rPr lang="it-IT" dirty="0" err="1"/>
              <a:t>notre</a:t>
            </a:r>
            <a:r>
              <a:rPr lang="it-IT" dirty="0"/>
              <a:t> </a:t>
            </a:r>
            <a:r>
              <a:rPr lang="it-IT" dirty="0" err="1"/>
              <a:t>thématisation</a:t>
            </a:r>
            <a:r>
              <a:rPr lang="it-IT" dirty="0"/>
              <a:t> est </a:t>
            </a:r>
            <a:r>
              <a:rPr lang="it-IT" dirty="0" err="1"/>
              <a:t>capable</a:t>
            </a:r>
            <a:r>
              <a:rPr lang="it-IT" dirty="0"/>
              <a:t> d'assumer, c'est-à-dire </a:t>
            </a:r>
            <a:r>
              <a:rPr lang="it-IT" dirty="0" err="1"/>
              <a:t>combien</a:t>
            </a:r>
            <a:r>
              <a:rPr lang="it-IT" dirty="0"/>
              <a:t> d'</a:t>
            </a:r>
            <a:r>
              <a:rPr lang="it-IT" dirty="0" err="1"/>
              <a:t>éléments</a:t>
            </a:r>
            <a:r>
              <a:rPr lang="it-IT" dirty="0"/>
              <a:t> de l'</a:t>
            </a:r>
            <a:r>
              <a:rPr lang="it-IT" dirty="0" err="1"/>
              <a:t>œuvre</a:t>
            </a:r>
            <a:r>
              <a:rPr lang="it-IT" dirty="0"/>
              <a:t>, n'</a:t>
            </a:r>
            <a:r>
              <a:rPr lang="it-IT" dirty="0" err="1"/>
              <a:t>appartenant</a:t>
            </a:r>
            <a:r>
              <a:rPr lang="it-IT" dirty="0"/>
              <a:t> </a:t>
            </a:r>
            <a:r>
              <a:rPr lang="it-IT" dirty="0" err="1"/>
              <a:t>pas</a:t>
            </a:r>
            <a:r>
              <a:rPr lang="it-IT" dirty="0"/>
              <a:t> </a:t>
            </a:r>
            <a:r>
              <a:rPr lang="it-IT" dirty="0" err="1"/>
              <a:t>seulement</a:t>
            </a:r>
            <a:r>
              <a:rPr lang="it-IT" dirty="0"/>
              <a:t> à la </a:t>
            </a:r>
            <a:r>
              <a:rPr lang="it-IT" dirty="0" err="1"/>
              <a:t>sphère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contenu</a:t>
            </a:r>
            <a:r>
              <a:rPr lang="it-IT" dirty="0"/>
              <a:t>, ce </a:t>
            </a:r>
            <a:r>
              <a:rPr lang="it-IT" dirty="0" err="1"/>
              <a:t>thème</a:t>
            </a:r>
            <a:r>
              <a:rPr lang="it-IT" dirty="0"/>
              <a:t> </a:t>
            </a:r>
            <a:r>
              <a:rPr lang="it-IT" dirty="0" err="1"/>
              <a:t>particulier</a:t>
            </a:r>
            <a:r>
              <a:rPr lang="it-IT" dirty="0"/>
              <a:t> est </a:t>
            </a:r>
            <a:r>
              <a:rPr lang="it-IT" dirty="0" err="1"/>
              <a:t>capable</a:t>
            </a:r>
            <a:r>
              <a:rPr lang="it-IT" dirty="0"/>
              <a:t> de </a:t>
            </a:r>
            <a:r>
              <a:rPr lang="it-IT" dirty="0" err="1"/>
              <a:t>resémantisation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fait</a:t>
            </a:r>
            <a:r>
              <a:rPr lang="it-IT" dirty="0"/>
              <a:t> </a:t>
            </a:r>
            <a:r>
              <a:rPr lang="it-IT" dirty="0" err="1"/>
              <a:t>qu'il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organise</a:t>
            </a:r>
            <a:r>
              <a:rPr lang="it-IT" dirty="0"/>
              <a:t> en un ensemble </a:t>
            </a:r>
            <a:r>
              <a:rPr lang="it-IT" dirty="0" err="1"/>
              <a:t>cohérent</a:t>
            </a:r>
            <a:r>
              <a:rPr lang="it-IT" dirty="0"/>
              <a:t>, en </a:t>
            </a:r>
            <a:r>
              <a:rPr lang="it-IT" dirty="0" err="1"/>
              <a:t>assignant</a:t>
            </a:r>
            <a:r>
              <a:rPr lang="it-IT" dirty="0"/>
              <a:t> à </a:t>
            </a:r>
            <a:r>
              <a:rPr lang="it-IT" dirty="0" err="1"/>
              <a:t>chacun</a:t>
            </a:r>
            <a:r>
              <a:rPr lang="it-IT" dirty="0"/>
              <a:t> sa </a:t>
            </a:r>
            <a:r>
              <a:rPr lang="it-IT" dirty="0" err="1"/>
              <a:t>place</a:t>
            </a:r>
            <a:r>
              <a:rPr lang="it-IT" dirty="0"/>
              <a:t> </a:t>
            </a:r>
            <a:r>
              <a:rPr lang="it-IT" dirty="0" err="1"/>
              <a:t>propre</a:t>
            </a:r>
            <a:r>
              <a:rPr lang="it-IT" dirty="0"/>
              <a:t>". </a:t>
            </a:r>
          </a:p>
          <a:p>
            <a:r>
              <a:rPr lang="it-IT" dirty="0"/>
              <a:t>"sa </a:t>
            </a:r>
            <a:r>
              <a:rPr lang="it-IT" dirty="0" err="1"/>
              <a:t>capacité</a:t>
            </a:r>
            <a:r>
              <a:rPr lang="it-IT" dirty="0"/>
              <a:t> à </a:t>
            </a:r>
            <a:r>
              <a:rPr lang="it-IT" dirty="0" err="1"/>
              <a:t>articuler</a:t>
            </a:r>
            <a:r>
              <a:rPr lang="it-IT" dirty="0"/>
              <a:t> le plus </a:t>
            </a:r>
            <a:r>
              <a:rPr lang="it-IT" dirty="0" err="1"/>
              <a:t>grand</a:t>
            </a:r>
            <a:r>
              <a:rPr lang="it-IT" dirty="0"/>
              <a:t> </a:t>
            </a:r>
            <a:r>
              <a:rPr lang="it-IT" dirty="0" err="1"/>
              <a:t>nombre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 d'</a:t>
            </a:r>
            <a:r>
              <a:rPr lang="it-IT" dirty="0" err="1"/>
              <a:t>éléments</a:t>
            </a:r>
            <a:r>
              <a:rPr lang="it-IT" dirty="0"/>
              <a:t> qui </a:t>
            </a:r>
            <a:r>
              <a:rPr lang="it-IT" dirty="0" err="1"/>
              <a:t>sont</a:t>
            </a:r>
            <a:r>
              <a:rPr lang="it-IT" dirty="0"/>
              <a:t> </a:t>
            </a:r>
            <a:r>
              <a:rPr lang="it-IT" dirty="0" err="1"/>
              <a:t>donnés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le texte </a:t>
            </a:r>
            <a:r>
              <a:rPr lang="it-IT" dirty="0" err="1"/>
              <a:t>avec</a:t>
            </a:r>
            <a:r>
              <a:rPr lang="it-IT" dirty="0"/>
              <a:t> le plus large </a:t>
            </a:r>
            <a:r>
              <a:rPr lang="it-IT" dirty="0" err="1"/>
              <a:t>éventail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 de </a:t>
            </a:r>
            <a:r>
              <a:rPr lang="it-IT" dirty="0" err="1"/>
              <a:t>préoccupations</a:t>
            </a:r>
            <a:r>
              <a:rPr lang="it-IT" dirty="0"/>
              <a:t> </a:t>
            </a:r>
            <a:r>
              <a:rPr lang="it-IT" dirty="0" err="1"/>
              <a:t>actuelles</a:t>
            </a:r>
            <a:r>
              <a:rPr lang="it-IT" dirty="0"/>
              <a:t> de l'</a:t>
            </a:r>
            <a:r>
              <a:rPr lang="it-IT" dirty="0" err="1"/>
              <a:t>interprète</a:t>
            </a:r>
            <a:r>
              <a:rPr lang="it-IT" dirty="0"/>
              <a:t>".</a:t>
            </a:r>
          </a:p>
          <a:p>
            <a:r>
              <a:rPr lang="it-IT" dirty="0"/>
              <a:t>un </a:t>
            </a:r>
            <a:r>
              <a:rPr lang="it-IT" dirty="0" err="1"/>
              <a:t>certain</a:t>
            </a:r>
            <a:r>
              <a:rPr lang="it-IT" dirty="0"/>
              <a:t> </a:t>
            </a:r>
            <a:r>
              <a:rPr lang="it-IT" dirty="0" err="1"/>
              <a:t>degré</a:t>
            </a:r>
            <a:r>
              <a:rPr lang="it-IT" dirty="0"/>
              <a:t> de </a:t>
            </a:r>
            <a:r>
              <a:rPr lang="it-IT" dirty="0" err="1"/>
              <a:t>violence</a:t>
            </a:r>
            <a:r>
              <a:rPr lang="it-IT" dirty="0"/>
              <a:t> </a:t>
            </a:r>
            <a:r>
              <a:rPr lang="it-IT" dirty="0" err="1"/>
              <a:t>interprétative</a:t>
            </a:r>
            <a:r>
              <a:rPr lang="it-IT" dirty="0"/>
              <a:t> est </a:t>
            </a:r>
            <a:r>
              <a:rPr lang="it-IT" dirty="0" err="1"/>
              <a:t>inévitable</a:t>
            </a:r>
            <a:r>
              <a:rPr lang="it-IT" dirty="0"/>
              <a:t> ; une </a:t>
            </a:r>
            <a:r>
              <a:rPr lang="it-IT" dirty="0" err="1"/>
              <a:t>mauvaise</a:t>
            </a:r>
            <a:r>
              <a:rPr lang="it-IT" dirty="0"/>
              <a:t> </a:t>
            </a:r>
            <a:r>
              <a:rPr lang="it-IT" dirty="0" err="1"/>
              <a:t>compréhension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texte </a:t>
            </a:r>
            <a:r>
              <a:rPr lang="it-IT" dirty="0" err="1"/>
              <a:t>peut</a:t>
            </a:r>
            <a:r>
              <a:rPr lang="it-IT" dirty="0"/>
              <a:t> </a:t>
            </a:r>
            <a:r>
              <a:rPr lang="it-IT" dirty="0" err="1"/>
              <a:t>être</a:t>
            </a:r>
            <a:r>
              <a:rPr lang="it-IT" dirty="0"/>
              <a:t> vitale (</a:t>
            </a:r>
            <a:r>
              <a:rPr lang="it-IT" i="1" dirty="0" err="1"/>
              <a:t>éloge</a:t>
            </a:r>
            <a:r>
              <a:rPr lang="it-IT" i="1" dirty="0"/>
              <a:t> </a:t>
            </a:r>
            <a:r>
              <a:rPr lang="it-IT" i="1" dirty="0" err="1"/>
              <a:t>du</a:t>
            </a:r>
            <a:r>
              <a:rPr lang="it-IT" i="1" dirty="0"/>
              <a:t> </a:t>
            </a:r>
            <a:r>
              <a:rPr lang="it-IT" i="1" dirty="0" err="1"/>
              <a:t>mauvais</a:t>
            </a:r>
            <a:r>
              <a:rPr lang="it-IT" i="1" dirty="0"/>
              <a:t> </a:t>
            </a:r>
            <a:r>
              <a:rPr lang="it-IT" i="1" dirty="0" err="1"/>
              <a:t>lecteur</a:t>
            </a:r>
            <a:r>
              <a:rPr lang="it-IT" i="1" dirty="0"/>
              <a:t> </a:t>
            </a:r>
            <a:r>
              <a:rPr lang="it-IT" dirty="0"/>
              <a:t>– </a:t>
            </a:r>
            <a:r>
              <a:rPr lang="it-IT" dirty="0" err="1"/>
              <a:t>Maxime</a:t>
            </a:r>
            <a:r>
              <a:rPr lang="it-IT" dirty="0"/>
              <a:t> </a:t>
            </a:r>
            <a:r>
              <a:rPr lang="it-IT" dirty="0" err="1"/>
              <a:t>Decout</a:t>
            </a:r>
            <a:r>
              <a:rPr lang="it-IT" dirty="0"/>
              <a:t>, </a:t>
            </a:r>
            <a:r>
              <a:rPr lang="it-IT" dirty="0" err="1"/>
              <a:t>Minuit</a:t>
            </a:r>
            <a:r>
              <a:rPr lang="it-IT" dirty="0"/>
              <a:t>, 2021)  </a:t>
            </a:r>
          </a:p>
          <a:p>
            <a:r>
              <a:rPr lang="it-IT" dirty="0"/>
              <a:t>La </a:t>
            </a:r>
            <a:r>
              <a:rPr lang="it-IT" dirty="0" err="1"/>
              <a:t>thématisation</a:t>
            </a:r>
            <a:r>
              <a:rPr lang="it-IT" dirty="0"/>
              <a:t> </a:t>
            </a:r>
            <a:r>
              <a:rPr lang="it-IT" dirty="0" err="1"/>
              <a:t>comme</a:t>
            </a:r>
            <a:r>
              <a:rPr lang="it-IT" dirty="0"/>
              <a:t> </a:t>
            </a:r>
            <a:r>
              <a:rPr lang="it-IT" dirty="0" err="1"/>
              <a:t>éclairage</a:t>
            </a:r>
            <a:r>
              <a:rPr lang="it-IT" dirty="0"/>
              <a:t> </a:t>
            </a:r>
            <a:r>
              <a:rPr lang="it-IT" dirty="0" err="1"/>
              <a:t>mutuel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texte et de l'</a:t>
            </a:r>
            <a:r>
              <a:rPr lang="it-IT" dirty="0" err="1"/>
              <a:t>interprète</a:t>
            </a:r>
            <a:r>
              <a:rPr lang="it-IT" dirty="0"/>
              <a:t> (</a:t>
            </a:r>
            <a:r>
              <a:rPr lang="it-IT" dirty="0" err="1"/>
              <a:t>du</a:t>
            </a:r>
            <a:r>
              <a:rPr lang="it-IT" dirty="0"/>
              <a:t> texte à l'</a:t>
            </a:r>
            <a:r>
              <a:rPr lang="it-IT" dirty="0" err="1"/>
              <a:t>interprète</a:t>
            </a:r>
            <a:r>
              <a:rPr lang="it-IT" dirty="0"/>
              <a:t>, de l'</a:t>
            </a:r>
            <a:r>
              <a:rPr lang="it-IT" dirty="0" err="1"/>
              <a:t>interprète</a:t>
            </a:r>
            <a:r>
              <a:rPr lang="it-IT" dirty="0"/>
              <a:t> </a:t>
            </a:r>
            <a:r>
              <a:rPr lang="it-IT" dirty="0" err="1"/>
              <a:t>au</a:t>
            </a:r>
            <a:r>
              <a:rPr lang="it-IT" dirty="0"/>
              <a:t> texte). </a:t>
            </a:r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17547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51366"/>
            <a:ext cx="8229600" cy="5874797"/>
          </a:xfrm>
        </p:spPr>
        <p:txBody>
          <a:bodyPr>
            <a:normAutofit fontScale="70000" lnSpcReduction="20000"/>
          </a:bodyPr>
          <a:lstStyle/>
          <a:p>
            <a:r>
              <a:rPr lang="it-IT" dirty="0" err="1"/>
              <a:t>Malgré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indices</a:t>
            </a:r>
            <a:r>
              <a:rPr lang="it-IT" dirty="0"/>
              <a:t> </a:t>
            </a:r>
            <a:r>
              <a:rPr lang="it-IT" dirty="0" err="1"/>
              <a:t>contenus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le texte, </a:t>
            </a:r>
            <a:r>
              <a:rPr lang="it-IT" dirty="0" err="1"/>
              <a:t>rien</a:t>
            </a:r>
            <a:r>
              <a:rPr lang="it-IT" dirty="0"/>
              <a:t> ni </a:t>
            </a:r>
            <a:r>
              <a:rPr lang="it-IT" dirty="0" err="1"/>
              <a:t>personne</a:t>
            </a:r>
            <a:r>
              <a:rPr lang="it-IT" dirty="0"/>
              <a:t> ne </a:t>
            </a:r>
            <a:r>
              <a:rPr lang="it-IT" dirty="0" err="1"/>
              <a:t>nous</a:t>
            </a:r>
            <a:r>
              <a:rPr lang="it-IT" dirty="0"/>
              <a:t> </a:t>
            </a:r>
            <a:r>
              <a:rPr lang="it-IT" dirty="0" err="1"/>
              <a:t>dit</a:t>
            </a:r>
            <a:r>
              <a:rPr lang="it-IT" dirty="0"/>
              <a:t> </a:t>
            </a:r>
            <a:r>
              <a:rPr lang="it-IT" dirty="0" err="1"/>
              <a:t>comment</a:t>
            </a:r>
            <a:r>
              <a:rPr lang="it-IT" dirty="0"/>
              <a:t> </a:t>
            </a:r>
            <a:r>
              <a:rPr lang="it-IT" dirty="0" err="1"/>
              <a:t>attribuer</a:t>
            </a:r>
            <a:r>
              <a:rPr lang="it-IT" dirty="0"/>
              <a:t> un </a:t>
            </a:r>
            <a:r>
              <a:rPr lang="it-IT" dirty="0" err="1"/>
              <a:t>sens</a:t>
            </a:r>
            <a:r>
              <a:rPr lang="it-IT" dirty="0"/>
              <a:t> </a:t>
            </a:r>
            <a:r>
              <a:rPr lang="it-IT" dirty="0" err="1"/>
              <a:t>au</a:t>
            </a:r>
            <a:r>
              <a:rPr lang="it-IT" dirty="0"/>
              <a:t> texte : c'est le </a:t>
            </a:r>
            <a:r>
              <a:rPr lang="it-IT" dirty="0" err="1"/>
              <a:t>lecteur</a:t>
            </a:r>
            <a:r>
              <a:rPr lang="it-IT" dirty="0"/>
              <a:t> qui le </a:t>
            </a:r>
            <a:r>
              <a:rPr lang="it-IT" dirty="0" err="1"/>
              <a:t>fait</a:t>
            </a:r>
            <a:endParaRPr lang="it-IT" dirty="0"/>
          </a:p>
          <a:p>
            <a:r>
              <a:rPr lang="it-IT" dirty="0" err="1"/>
              <a:t>déplacement</a:t>
            </a:r>
            <a:r>
              <a:rPr lang="it-IT" dirty="0"/>
              <a:t> de </a:t>
            </a:r>
            <a:r>
              <a:rPr lang="it-IT" dirty="0" err="1"/>
              <a:t>l'accent</a:t>
            </a:r>
            <a:r>
              <a:rPr lang="it-IT" dirty="0"/>
              <a:t> </a:t>
            </a:r>
            <a:r>
              <a:rPr lang="it-IT" dirty="0" err="1"/>
              <a:t>sur</a:t>
            </a:r>
            <a:r>
              <a:rPr lang="it-IT" dirty="0"/>
              <a:t> le </a:t>
            </a:r>
            <a:r>
              <a:rPr lang="it-IT" dirty="0" err="1"/>
              <a:t>processus</a:t>
            </a:r>
            <a:r>
              <a:rPr lang="it-IT" dirty="0"/>
              <a:t> de </a:t>
            </a:r>
            <a:r>
              <a:rPr lang="it-IT" dirty="0" err="1"/>
              <a:t>thématisation</a:t>
            </a:r>
            <a:r>
              <a:rPr lang="it-IT" dirty="0"/>
              <a:t> = </a:t>
            </a:r>
            <a:r>
              <a:rPr lang="it-IT" dirty="0" err="1"/>
              <a:t>besoin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lecteur</a:t>
            </a:r>
            <a:r>
              <a:rPr lang="it-IT" dirty="0"/>
              <a:t> de </a:t>
            </a:r>
            <a:r>
              <a:rPr lang="it-IT" dirty="0" err="1"/>
              <a:t>proposer</a:t>
            </a:r>
            <a:r>
              <a:rPr lang="it-IT" dirty="0"/>
              <a:t> un </a:t>
            </a:r>
            <a:r>
              <a:rPr lang="it-IT" dirty="0" err="1"/>
              <a:t>thème</a:t>
            </a:r>
            <a:r>
              <a:rPr lang="it-IT" dirty="0"/>
              <a:t> = </a:t>
            </a:r>
            <a:r>
              <a:rPr lang="it-IT" dirty="0" err="1"/>
              <a:t>aspiration</a:t>
            </a:r>
            <a:r>
              <a:rPr lang="it-IT" dirty="0"/>
              <a:t> à la </a:t>
            </a:r>
            <a:r>
              <a:rPr lang="it-IT" dirty="0" err="1"/>
              <a:t>cohérence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le </a:t>
            </a:r>
            <a:r>
              <a:rPr lang="it-IT" dirty="0" err="1"/>
              <a:t>lecteur</a:t>
            </a:r>
            <a:r>
              <a:rPr lang="it-IT" dirty="0"/>
              <a:t> </a:t>
            </a:r>
            <a:r>
              <a:rPr lang="it-IT" dirty="0" err="1"/>
              <a:t>projette</a:t>
            </a:r>
            <a:r>
              <a:rPr lang="it-IT" dirty="0"/>
              <a:t> </a:t>
            </a:r>
            <a:r>
              <a:rPr lang="it-IT" dirty="0" err="1"/>
              <a:t>sur</a:t>
            </a:r>
            <a:r>
              <a:rPr lang="it-IT" dirty="0"/>
              <a:t> le texte </a:t>
            </a:r>
          </a:p>
          <a:p>
            <a:r>
              <a:rPr lang="it-IT" dirty="0"/>
              <a:t>l'</a:t>
            </a:r>
            <a:r>
              <a:rPr lang="it-IT" dirty="0" err="1"/>
              <a:t>hypothèse</a:t>
            </a:r>
            <a:r>
              <a:rPr lang="it-IT" dirty="0"/>
              <a:t> d'un centre </a:t>
            </a:r>
            <a:r>
              <a:rPr lang="it-IT" dirty="0" err="1"/>
              <a:t>rayonnant</a:t>
            </a:r>
            <a:r>
              <a:rPr lang="it-IT" dirty="0"/>
              <a:t> </a:t>
            </a:r>
            <a:r>
              <a:rPr lang="it-IT" dirty="0" err="1"/>
              <a:t>ou</a:t>
            </a:r>
            <a:r>
              <a:rPr lang="it-IT" dirty="0"/>
              <a:t> d'un </a:t>
            </a:r>
            <a:r>
              <a:rPr lang="it-IT" dirty="0" err="1"/>
              <a:t>catalyseur</a:t>
            </a:r>
            <a:r>
              <a:rPr lang="it-IT" dirty="0"/>
              <a:t> de </a:t>
            </a:r>
            <a:r>
              <a:rPr lang="it-IT" dirty="0" err="1"/>
              <a:t>significations</a:t>
            </a:r>
            <a:r>
              <a:rPr lang="it-IT" dirty="0"/>
              <a:t>. Le </a:t>
            </a:r>
            <a:r>
              <a:rPr lang="it-IT" dirty="0" err="1"/>
              <a:t>thème</a:t>
            </a:r>
            <a:r>
              <a:rPr lang="it-IT" dirty="0"/>
              <a:t> n'est </a:t>
            </a:r>
            <a:r>
              <a:rPr lang="it-IT" dirty="0" err="1"/>
              <a:t>pas</a:t>
            </a:r>
            <a:r>
              <a:rPr lang="it-IT" dirty="0"/>
              <a:t> le centre mais est </a:t>
            </a:r>
            <a:r>
              <a:rPr lang="it-IT" dirty="0" err="1"/>
              <a:t>placé</a:t>
            </a:r>
            <a:r>
              <a:rPr lang="it-IT" dirty="0"/>
              <a:t> </a:t>
            </a:r>
            <a:r>
              <a:rPr lang="it-IT" dirty="0" err="1"/>
              <a:t>au</a:t>
            </a:r>
            <a:r>
              <a:rPr lang="it-IT" dirty="0"/>
              <a:t> centre par le </a:t>
            </a:r>
            <a:r>
              <a:rPr lang="it-IT" dirty="0" err="1"/>
              <a:t>lecteur</a:t>
            </a:r>
            <a:endParaRPr lang="it-IT" dirty="0"/>
          </a:p>
          <a:p>
            <a:r>
              <a:rPr lang="it-IT" dirty="0" err="1"/>
              <a:t>nous</a:t>
            </a:r>
            <a:r>
              <a:rPr lang="it-IT" dirty="0"/>
              <a:t> ne </a:t>
            </a:r>
            <a:r>
              <a:rPr lang="it-IT" dirty="0" err="1"/>
              <a:t>devons</a:t>
            </a:r>
            <a:r>
              <a:rPr lang="it-IT" dirty="0"/>
              <a:t> </a:t>
            </a:r>
            <a:r>
              <a:rPr lang="it-IT" dirty="0" err="1"/>
              <a:t>pas</a:t>
            </a:r>
            <a:r>
              <a:rPr lang="it-IT" dirty="0"/>
              <a:t> </a:t>
            </a:r>
            <a:r>
              <a:rPr lang="it-IT" dirty="0" err="1"/>
              <a:t>avoir</a:t>
            </a:r>
            <a:r>
              <a:rPr lang="it-IT" dirty="0"/>
              <a:t> l'</a:t>
            </a:r>
            <a:r>
              <a:rPr lang="it-IT" dirty="0" err="1"/>
              <a:t>ambition</a:t>
            </a:r>
            <a:r>
              <a:rPr lang="it-IT" dirty="0"/>
              <a:t> d'</a:t>
            </a:r>
            <a:r>
              <a:rPr lang="it-IT" dirty="0" err="1"/>
              <a:t>établir</a:t>
            </a:r>
            <a:r>
              <a:rPr lang="it-IT" dirty="0"/>
              <a:t> une fois pour </a:t>
            </a:r>
            <a:r>
              <a:rPr lang="it-IT" dirty="0" err="1"/>
              <a:t>toutes</a:t>
            </a:r>
            <a:r>
              <a:rPr lang="it-IT" dirty="0"/>
              <a:t> quel est le </a:t>
            </a:r>
            <a:r>
              <a:rPr lang="it-IT" dirty="0" err="1"/>
              <a:t>thème</a:t>
            </a:r>
            <a:r>
              <a:rPr lang="it-IT" dirty="0"/>
              <a:t>, le centre </a:t>
            </a:r>
            <a:r>
              <a:rPr lang="it-IT" dirty="0" err="1"/>
              <a:t>du</a:t>
            </a:r>
            <a:r>
              <a:rPr lang="it-IT" dirty="0"/>
              <a:t> texte, </a:t>
            </a:r>
            <a:r>
              <a:rPr lang="it-IT" dirty="0" err="1"/>
              <a:t>nous</a:t>
            </a:r>
            <a:r>
              <a:rPr lang="it-IT" dirty="0"/>
              <a:t> en </a:t>
            </a:r>
            <a:r>
              <a:rPr lang="it-IT" dirty="0" err="1"/>
              <a:t>construisons</a:t>
            </a:r>
            <a:r>
              <a:rPr lang="it-IT" dirty="0"/>
              <a:t> un </a:t>
            </a:r>
            <a:r>
              <a:rPr lang="it-IT" dirty="0" err="1"/>
              <a:t>différent</a:t>
            </a:r>
            <a:r>
              <a:rPr lang="it-IT" dirty="0"/>
              <a:t> à </a:t>
            </a:r>
            <a:r>
              <a:rPr lang="it-IT" dirty="0" err="1"/>
              <a:t>chaque</a:t>
            </a:r>
            <a:r>
              <a:rPr lang="it-IT" dirty="0"/>
              <a:t> fois en </a:t>
            </a:r>
            <a:r>
              <a:rPr lang="it-IT" dirty="0" err="1"/>
              <a:t>fonction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possibilités</a:t>
            </a:r>
            <a:r>
              <a:rPr lang="it-IT" dirty="0"/>
              <a:t> </a:t>
            </a:r>
            <a:r>
              <a:rPr lang="it-IT" dirty="0" err="1"/>
              <a:t>offertes</a:t>
            </a:r>
            <a:r>
              <a:rPr lang="it-IT" dirty="0"/>
              <a:t> par le texte et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contexte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lecteur</a:t>
            </a:r>
            <a:endParaRPr lang="it-IT" dirty="0"/>
          </a:p>
          <a:p>
            <a:r>
              <a:rPr lang="it-IT" dirty="0"/>
              <a:t>De </a:t>
            </a:r>
            <a:r>
              <a:rPr lang="it-IT" dirty="0" err="1"/>
              <a:t>nombreux</a:t>
            </a:r>
            <a:r>
              <a:rPr lang="it-IT" dirty="0"/>
              <a:t> </a:t>
            </a:r>
            <a:r>
              <a:rPr lang="it-IT" dirty="0" err="1"/>
              <a:t>thèmes</a:t>
            </a:r>
            <a:r>
              <a:rPr lang="it-IT" dirty="0"/>
              <a:t> </a:t>
            </a:r>
            <a:r>
              <a:rPr lang="it-IT" dirty="0" err="1"/>
              <a:t>coexistent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le texte, mais la </a:t>
            </a:r>
            <a:r>
              <a:rPr lang="it-IT" dirty="0" err="1"/>
              <a:t>lecture</a:t>
            </a:r>
            <a:r>
              <a:rPr lang="it-IT" dirty="0"/>
              <a:t> ne </a:t>
            </a:r>
            <a:r>
              <a:rPr lang="it-IT" dirty="0" err="1"/>
              <a:t>peut</a:t>
            </a:r>
            <a:r>
              <a:rPr lang="it-IT" dirty="0"/>
              <a:t> </a:t>
            </a:r>
            <a:r>
              <a:rPr lang="it-IT" dirty="0" err="1"/>
              <a:t>actualiser</a:t>
            </a:r>
            <a:r>
              <a:rPr lang="it-IT" dirty="0"/>
              <a:t> </a:t>
            </a:r>
            <a:r>
              <a:rPr lang="it-IT" dirty="0" err="1"/>
              <a:t>qu'un</a:t>
            </a:r>
            <a:r>
              <a:rPr lang="it-IT" dirty="0"/>
              <a:t> </a:t>
            </a:r>
            <a:r>
              <a:rPr lang="it-IT" dirty="0" err="1"/>
              <a:t>seul</a:t>
            </a:r>
            <a:r>
              <a:rPr lang="it-IT" dirty="0"/>
              <a:t> d'</a:t>
            </a:r>
            <a:r>
              <a:rPr lang="it-IT" dirty="0" err="1"/>
              <a:t>entre</a:t>
            </a:r>
            <a:r>
              <a:rPr lang="it-IT" dirty="0"/>
              <a:t> </a:t>
            </a:r>
            <a:r>
              <a:rPr lang="it-IT" dirty="0" err="1"/>
              <a:t>eux</a:t>
            </a:r>
            <a:r>
              <a:rPr lang="it-IT" dirty="0"/>
              <a:t> à la fois : </a:t>
            </a:r>
            <a:r>
              <a:rPr lang="it-IT" dirty="0" err="1"/>
              <a:t>thématiser</a:t>
            </a:r>
            <a:r>
              <a:rPr lang="it-IT" dirty="0"/>
              <a:t> </a:t>
            </a:r>
            <a:r>
              <a:rPr lang="it-IT" dirty="0" err="1"/>
              <a:t>signifie</a:t>
            </a:r>
            <a:r>
              <a:rPr lang="it-IT" dirty="0"/>
              <a:t> en </a:t>
            </a:r>
            <a:r>
              <a:rPr lang="it-IT" dirty="0" err="1"/>
              <a:t>sélectionner</a:t>
            </a:r>
            <a:r>
              <a:rPr lang="it-IT" dirty="0"/>
              <a:t> un </a:t>
            </a:r>
            <a:r>
              <a:rPr lang="it-IT" dirty="0" err="1"/>
              <a:t>possible</a:t>
            </a:r>
            <a:r>
              <a:rPr lang="it-IT" dirty="0"/>
              <a:t>, </a:t>
            </a:r>
            <a:r>
              <a:rPr lang="it-IT" dirty="0" err="1"/>
              <a:t>organiser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traits </a:t>
            </a:r>
            <a:r>
              <a:rPr lang="it-IT" dirty="0" err="1"/>
              <a:t>que</a:t>
            </a:r>
            <a:r>
              <a:rPr lang="it-IT" dirty="0"/>
              <a:t> l'</a:t>
            </a:r>
            <a:r>
              <a:rPr lang="it-IT" dirty="0" err="1"/>
              <a:t>œuvre</a:t>
            </a:r>
            <a:r>
              <a:rPr lang="it-IT" dirty="0"/>
              <a:t> </a:t>
            </a:r>
            <a:r>
              <a:rPr lang="it-IT" dirty="0" err="1"/>
              <a:t>nous</a:t>
            </a:r>
            <a:r>
              <a:rPr lang="it-IT" dirty="0"/>
              <a:t> offre, en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distinguant</a:t>
            </a:r>
            <a:r>
              <a:rPr lang="it-IT" dirty="0"/>
              <a:t> en </a:t>
            </a:r>
            <a:r>
              <a:rPr lang="it-IT" dirty="0" err="1"/>
              <a:t>central</a:t>
            </a:r>
            <a:r>
              <a:rPr lang="it-IT" dirty="0"/>
              <a:t> et en </a:t>
            </a:r>
            <a:r>
              <a:rPr lang="it-IT" dirty="0" err="1"/>
              <a:t>périphérique</a:t>
            </a:r>
            <a:r>
              <a:rPr lang="it-IT" dirty="0"/>
              <a:t>, en figure et en </a:t>
            </a:r>
            <a:r>
              <a:rPr lang="it-IT" dirty="0" err="1"/>
              <a:t>arrière-plan</a:t>
            </a:r>
            <a:r>
              <a:rPr lang="it-IT" dirty="0"/>
              <a:t>, </a:t>
            </a:r>
            <a:r>
              <a:rPr lang="it-IT" dirty="0" err="1"/>
              <a:t>avec</a:t>
            </a:r>
            <a:r>
              <a:rPr lang="it-IT" dirty="0"/>
              <a:t> la </a:t>
            </a:r>
            <a:r>
              <a:rPr lang="it-IT" dirty="0" err="1"/>
              <a:t>conscience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une nouvelle </a:t>
            </a:r>
            <a:r>
              <a:rPr lang="it-IT" dirty="0" err="1"/>
              <a:t>lecture</a:t>
            </a:r>
            <a:r>
              <a:rPr lang="it-IT" dirty="0"/>
              <a:t>, figure et </a:t>
            </a:r>
            <a:r>
              <a:rPr lang="it-IT" dirty="0" err="1"/>
              <a:t>arrière-plan</a:t>
            </a:r>
            <a:r>
              <a:rPr lang="it-IT" dirty="0"/>
              <a:t> </a:t>
            </a:r>
            <a:r>
              <a:rPr lang="it-IT" dirty="0" err="1"/>
              <a:t>peuvent</a:t>
            </a:r>
            <a:r>
              <a:rPr lang="it-IT" dirty="0"/>
              <a:t> à </a:t>
            </a:r>
            <a:r>
              <a:rPr lang="it-IT" dirty="0" err="1"/>
              <a:t>nouveau</a:t>
            </a:r>
            <a:r>
              <a:rPr lang="it-IT" dirty="0"/>
              <a:t> </a:t>
            </a:r>
            <a:r>
              <a:rPr lang="it-IT" dirty="0" err="1"/>
              <a:t>changer</a:t>
            </a:r>
            <a:r>
              <a:rPr lang="it-IT" dirty="0"/>
              <a:t> de </a:t>
            </a:r>
            <a:r>
              <a:rPr lang="it-IT" dirty="0" err="1"/>
              <a:t>place</a:t>
            </a:r>
            <a:r>
              <a:rPr lang="it-IT" dirty="0"/>
              <a:t>. </a:t>
            </a:r>
          </a:p>
          <a:p>
            <a:r>
              <a:rPr lang="it-IT" dirty="0"/>
              <a:t>Par </a:t>
            </a:r>
            <a:r>
              <a:rPr lang="it-IT" dirty="0" err="1"/>
              <a:t>exemple</a:t>
            </a:r>
            <a:r>
              <a:rPr lang="it-IT" dirty="0"/>
              <a:t>, un </a:t>
            </a:r>
            <a:r>
              <a:rPr lang="it-IT" dirty="0" err="1"/>
              <a:t>détail</a:t>
            </a:r>
            <a:r>
              <a:rPr lang="it-IT" dirty="0"/>
              <a:t> </a:t>
            </a:r>
            <a:r>
              <a:rPr lang="it-IT" dirty="0" err="1"/>
              <a:t>révélateur</a:t>
            </a:r>
            <a:r>
              <a:rPr lang="it-IT" dirty="0"/>
              <a:t> qui </a:t>
            </a:r>
            <a:r>
              <a:rPr lang="it-IT" dirty="0" err="1"/>
              <a:t>peut</a:t>
            </a:r>
            <a:r>
              <a:rPr lang="it-IT" dirty="0"/>
              <a:t> </a:t>
            </a:r>
            <a:r>
              <a:rPr lang="it-IT" dirty="0" err="1"/>
              <a:t>être</a:t>
            </a:r>
            <a:r>
              <a:rPr lang="it-IT" dirty="0"/>
              <a:t> </a:t>
            </a:r>
            <a:r>
              <a:rPr lang="it-IT" dirty="0" err="1"/>
              <a:t>thématisé</a:t>
            </a:r>
            <a:r>
              <a:rPr lang="it-IT" dirty="0"/>
              <a:t> </a:t>
            </a:r>
            <a:r>
              <a:rPr lang="it-IT" b="1" dirty="0"/>
              <a:t>- Huckleberry </a:t>
            </a:r>
            <a:r>
              <a:rPr lang="it-IT" b="1" dirty="0" err="1"/>
              <a:t>Finn</a:t>
            </a:r>
            <a:r>
              <a:rPr lang="it-IT" b="1" dirty="0"/>
              <a:t> de Mark Twain (texte à lire)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707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43050"/>
            <a:ext cx="8229600" cy="5383114"/>
          </a:xfrm>
        </p:spPr>
        <p:txBody>
          <a:bodyPr>
            <a:normAutofit fontScale="92500" lnSpcReduction="10000"/>
          </a:bodyPr>
          <a:lstStyle/>
          <a:p>
            <a:r>
              <a:rPr lang="it-IT" dirty="0" err="1"/>
              <a:t>Qu'est</a:t>
            </a:r>
            <a:r>
              <a:rPr lang="it-IT" dirty="0"/>
              <a:t>-ce qui a </a:t>
            </a:r>
            <a:r>
              <a:rPr lang="it-IT" dirty="0" err="1"/>
              <a:t>favorisé</a:t>
            </a:r>
            <a:r>
              <a:rPr lang="it-IT" dirty="0"/>
              <a:t> le </a:t>
            </a:r>
            <a:r>
              <a:rPr lang="it-IT" dirty="0" err="1"/>
              <a:t>succès</a:t>
            </a:r>
            <a:r>
              <a:rPr lang="it-IT" dirty="0"/>
              <a:t> </a:t>
            </a:r>
            <a:r>
              <a:rPr lang="it-IT" dirty="0" err="1"/>
              <a:t>actuel</a:t>
            </a:r>
            <a:r>
              <a:rPr lang="it-IT" dirty="0"/>
              <a:t> de la </a:t>
            </a:r>
            <a:r>
              <a:rPr lang="it-IT" dirty="0" err="1"/>
              <a:t>critique</a:t>
            </a:r>
            <a:r>
              <a:rPr lang="it-IT" dirty="0"/>
              <a:t> </a:t>
            </a:r>
            <a:r>
              <a:rPr lang="it-IT" dirty="0" err="1"/>
              <a:t>thématique</a:t>
            </a:r>
            <a:r>
              <a:rPr lang="it-IT" dirty="0"/>
              <a:t> ? </a:t>
            </a:r>
          </a:p>
          <a:p>
            <a:r>
              <a:rPr lang="it-IT" dirty="0"/>
              <a:t>Un </a:t>
            </a:r>
            <a:r>
              <a:rPr lang="it-IT" dirty="0" err="1"/>
              <a:t>changement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la </a:t>
            </a:r>
            <a:r>
              <a:rPr lang="it-IT" dirty="0" err="1"/>
              <a:t>critique</a:t>
            </a:r>
            <a:r>
              <a:rPr lang="it-IT" dirty="0"/>
              <a:t> </a:t>
            </a:r>
            <a:r>
              <a:rPr lang="it-IT" dirty="0" err="1"/>
              <a:t>politiquement</a:t>
            </a:r>
            <a:r>
              <a:rPr lang="it-IT" dirty="0"/>
              <a:t> </a:t>
            </a:r>
            <a:r>
              <a:rPr lang="it-IT" dirty="0" err="1"/>
              <a:t>engagée</a:t>
            </a:r>
            <a:r>
              <a:rPr lang="it-IT" dirty="0"/>
              <a:t> qui </a:t>
            </a:r>
            <a:r>
              <a:rPr lang="it-IT" dirty="0" err="1"/>
              <a:t>domine</a:t>
            </a:r>
            <a:r>
              <a:rPr lang="it-IT" dirty="0"/>
              <a:t> la culture anglo-</a:t>
            </a:r>
            <a:r>
              <a:rPr lang="it-IT" dirty="0" err="1"/>
              <a:t>américaine</a:t>
            </a:r>
            <a:r>
              <a:rPr lang="it-IT" dirty="0"/>
              <a:t> </a:t>
            </a:r>
            <a:r>
              <a:rPr lang="it-IT" dirty="0" err="1"/>
              <a:t>aujourd'hui</a:t>
            </a:r>
            <a:r>
              <a:rPr lang="it-IT" dirty="0"/>
              <a:t> et se </a:t>
            </a:r>
            <a:r>
              <a:rPr lang="it-IT" dirty="0" err="1"/>
              <a:t>concentre</a:t>
            </a:r>
            <a:r>
              <a:rPr lang="it-IT" dirty="0"/>
              <a:t> </a:t>
            </a:r>
            <a:r>
              <a:rPr lang="it-IT" dirty="0" err="1"/>
              <a:t>sur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questions</a:t>
            </a:r>
            <a:r>
              <a:rPr lang="it-IT" dirty="0"/>
              <a:t> </a:t>
            </a:r>
            <a:r>
              <a:rPr lang="it-IT" dirty="0" err="1"/>
              <a:t>telles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le </a:t>
            </a:r>
            <a:r>
              <a:rPr lang="it-IT" dirty="0" err="1"/>
              <a:t>genre</a:t>
            </a:r>
            <a:r>
              <a:rPr lang="it-IT" dirty="0"/>
              <a:t> </a:t>
            </a:r>
            <a:r>
              <a:rPr lang="it-IT" dirty="0" err="1"/>
              <a:t>sexuel</a:t>
            </a:r>
            <a:r>
              <a:rPr lang="it-IT" dirty="0"/>
              <a:t> </a:t>
            </a:r>
            <a:r>
              <a:rPr lang="it-IT" dirty="0" err="1"/>
              <a:t>ou</a:t>
            </a:r>
            <a:r>
              <a:rPr lang="it-IT" dirty="0"/>
              <a:t> l'</a:t>
            </a:r>
            <a:r>
              <a:rPr lang="it-IT" dirty="0" err="1"/>
              <a:t>identité</a:t>
            </a:r>
            <a:r>
              <a:rPr lang="it-IT" dirty="0"/>
              <a:t> </a:t>
            </a:r>
            <a:r>
              <a:rPr lang="it-IT" dirty="0" err="1"/>
              <a:t>ethnique</a:t>
            </a:r>
            <a:r>
              <a:rPr lang="it-IT" dirty="0"/>
              <a:t> :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études</a:t>
            </a:r>
            <a:r>
              <a:rPr lang="it-IT" dirty="0"/>
              <a:t> </a:t>
            </a:r>
            <a:r>
              <a:rPr lang="it-IT" dirty="0" err="1"/>
              <a:t>sur</a:t>
            </a:r>
            <a:r>
              <a:rPr lang="it-IT" dirty="0"/>
              <a:t> le </a:t>
            </a:r>
            <a:r>
              <a:rPr lang="it-IT" dirty="0" err="1"/>
              <a:t>genre</a:t>
            </a:r>
            <a:r>
              <a:rPr lang="it-IT" dirty="0"/>
              <a:t>, </a:t>
            </a:r>
            <a:r>
              <a:rPr lang="it-IT" dirty="0" err="1"/>
              <a:t>queer</a:t>
            </a:r>
            <a:r>
              <a:rPr lang="it-IT" dirty="0"/>
              <a:t> </a:t>
            </a:r>
            <a:r>
              <a:rPr lang="it-IT" dirty="0" err="1"/>
              <a:t>studies</a:t>
            </a:r>
            <a:r>
              <a:rPr lang="it-IT" dirty="0"/>
              <a:t>,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études</a:t>
            </a:r>
            <a:r>
              <a:rPr lang="it-IT" dirty="0"/>
              <a:t> </a:t>
            </a:r>
            <a:r>
              <a:rPr lang="it-IT" dirty="0" err="1"/>
              <a:t>postcoloniales</a:t>
            </a:r>
            <a:r>
              <a:rPr lang="it-IT" dirty="0"/>
              <a:t>,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études</a:t>
            </a:r>
            <a:r>
              <a:rPr lang="it-IT" dirty="0"/>
              <a:t> afro-</a:t>
            </a:r>
            <a:r>
              <a:rPr lang="it-IT" dirty="0" err="1"/>
              <a:t>américaines</a:t>
            </a:r>
            <a:r>
              <a:rPr lang="it-IT" dirty="0"/>
              <a:t>,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études</a:t>
            </a:r>
            <a:r>
              <a:rPr lang="it-IT" dirty="0"/>
              <a:t> </a:t>
            </a:r>
            <a:r>
              <a:rPr lang="it-IT" dirty="0" err="1"/>
              <a:t>écocritiques</a:t>
            </a:r>
            <a:r>
              <a:rPr lang="it-IT" dirty="0"/>
              <a:t> se </a:t>
            </a:r>
            <a:r>
              <a:rPr lang="it-IT" dirty="0" err="1"/>
              <a:t>concentrent</a:t>
            </a:r>
            <a:r>
              <a:rPr lang="it-IT" dirty="0"/>
              <a:t> </a:t>
            </a:r>
            <a:r>
              <a:rPr lang="it-IT" dirty="0" err="1"/>
              <a:t>toutes</a:t>
            </a:r>
            <a:r>
              <a:rPr lang="it-IT" dirty="0"/>
              <a:t> </a:t>
            </a:r>
            <a:r>
              <a:rPr lang="it-IT" dirty="0" err="1"/>
              <a:t>sur</a:t>
            </a:r>
            <a:r>
              <a:rPr lang="it-IT" dirty="0"/>
              <a:t> ce 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textes</a:t>
            </a:r>
            <a:r>
              <a:rPr lang="it-IT" dirty="0"/>
              <a:t> </a:t>
            </a:r>
            <a:r>
              <a:rPr lang="it-IT" dirty="0" err="1"/>
              <a:t>nous</a:t>
            </a:r>
            <a:r>
              <a:rPr lang="it-IT" dirty="0"/>
              <a:t> </a:t>
            </a:r>
            <a:r>
              <a:rPr lang="it-IT" dirty="0" err="1"/>
              <a:t>disent</a:t>
            </a:r>
            <a:r>
              <a:rPr lang="it-IT" dirty="0"/>
              <a:t> et </a:t>
            </a:r>
            <a:r>
              <a:rPr lang="it-IT" dirty="0" err="1"/>
              <a:t>sur</a:t>
            </a:r>
            <a:r>
              <a:rPr lang="it-IT" dirty="0"/>
              <a:t> la façon dont </a:t>
            </a:r>
            <a:r>
              <a:rPr lang="it-IT" dirty="0" err="1"/>
              <a:t>ils</a:t>
            </a:r>
            <a:r>
              <a:rPr lang="it-IT" dirty="0"/>
              <a:t> </a:t>
            </a:r>
            <a:r>
              <a:rPr lang="it-IT" dirty="0" err="1"/>
              <a:t>construisent</a:t>
            </a:r>
            <a:r>
              <a:rPr lang="it-IT" dirty="0"/>
              <a:t> </a:t>
            </a:r>
            <a:r>
              <a:rPr lang="it-IT" dirty="0" err="1"/>
              <a:t>ou</a:t>
            </a:r>
            <a:r>
              <a:rPr lang="it-IT" dirty="0"/>
              <a:t> </a:t>
            </a:r>
            <a:r>
              <a:rPr lang="it-IT" dirty="0" err="1"/>
              <a:t>déconstruisent</a:t>
            </a:r>
            <a:r>
              <a:rPr lang="it-IT" dirty="0"/>
              <a:t> </a:t>
            </a:r>
            <a:r>
              <a:rPr lang="it-IT" dirty="0" err="1"/>
              <a:t>différentes</a:t>
            </a:r>
            <a:r>
              <a:rPr lang="it-IT" dirty="0"/>
              <a:t> </a:t>
            </a:r>
            <a:r>
              <a:rPr lang="it-IT" dirty="0" err="1"/>
              <a:t>formes</a:t>
            </a:r>
            <a:r>
              <a:rPr lang="it-IT" dirty="0"/>
              <a:t> d'</a:t>
            </a:r>
            <a:r>
              <a:rPr lang="it-IT" dirty="0" err="1"/>
              <a:t>identité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741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i="1" u="sng" dirty="0"/>
              <a:t>La </a:t>
            </a:r>
            <a:r>
              <a:rPr lang="it-IT" i="1" u="sng" dirty="0" err="1"/>
              <a:t>définition</a:t>
            </a:r>
            <a:r>
              <a:rPr lang="it-IT" i="1" u="sng" dirty="0"/>
              <a:t> </a:t>
            </a:r>
            <a:r>
              <a:rPr lang="it-IT" i="1" u="sng" dirty="0" err="1"/>
              <a:t>complexe</a:t>
            </a:r>
            <a:r>
              <a:rPr lang="it-IT" i="1" u="sng" dirty="0"/>
              <a:t> </a:t>
            </a:r>
            <a:r>
              <a:rPr lang="it-IT" i="1" u="sng" dirty="0" err="1"/>
              <a:t>du</a:t>
            </a:r>
            <a:r>
              <a:rPr lang="it-IT" i="1" u="sng" dirty="0"/>
              <a:t> </a:t>
            </a:r>
            <a:r>
              <a:rPr lang="it-IT" i="1" u="sng" dirty="0" err="1"/>
              <a:t>thème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Une </a:t>
            </a:r>
            <a:r>
              <a:rPr lang="it-IT" dirty="0" err="1"/>
              <a:t>notion</a:t>
            </a:r>
            <a:r>
              <a:rPr lang="it-IT" dirty="0"/>
              <a:t> intuitive pour le </a:t>
            </a:r>
            <a:r>
              <a:rPr lang="it-IT" dirty="0" err="1"/>
              <a:t>lecteur</a:t>
            </a:r>
            <a:r>
              <a:rPr lang="it-IT" dirty="0"/>
              <a:t>, difficile pour la </a:t>
            </a:r>
            <a:r>
              <a:rPr lang="it-IT" dirty="0" err="1"/>
              <a:t>théorie</a:t>
            </a:r>
            <a:r>
              <a:rPr lang="it-IT" dirty="0"/>
              <a:t> </a:t>
            </a:r>
            <a:r>
              <a:rPr lang="it-IT" dirty="0" err="1"/>
              <a:t>littéraire</a:t>
            </a:r>
            <a:endParaRPr lang="it-IT" dirty="0"/>
          </a:p>
          <a:p>
            <a:r>
              <a:rPr lang="it-IT" dirty="0" err="1"/>
              <a:t>Nous</a:t>
            </a:r>
            <a:r>
              <a:rPr lang="it-IT" dirty="0"/>
              <a:t> ne </a:t>
            </a:r>
            <a:r>
              <a:rPr lang="it-IT" dirty="0" err="1"/>
              <a:t>pouvons</a:t>
            </a:r>
            <a:r>
              <a:rPr lang="it-IT" dirty="0"/>
              <a:t> </a:t>
            </a:r>
            <a:r>
              <a:rPr lang="it-IT" dirty="0" err="1"/>
              <a:t>pas</a:t>
            </a:r>
            <a:r>
              <a:rPr lang="it-IT" dirty="0"/>
              <a:t> </a:t>
            </a:r>
            <a:r>
              <a:rPr lang="it-IT" dirty="0" err="1"/>
              <a:t>renoncer</a:t>
            </a:r>
            <a:r>
              <a:rPr lang="it-IT" dirty="0"/>
              <a:t> à la </a:t>
            </a:r>
            <a:r>
              <a:rPr lang="it-IT" dirty="0" err="1"/>
              <a:t>notion</a:t>
            </a:r>
            <a:r>
              <a:rPr lang="it-IT" dirty="0"/>
              <a:t> de "</a:t>
            </a:r>
            <a:r>
              <a:rPr lang="it-IT" dirty="0" err="1"/>
              <a:t>thème</a:t>
            </a:r>
            <a:r>
              <a:rPr lang="it-IT" dirty="0"/>
              <a:t>". </a:t>
            </a:r>
            <a:r>
              <a:rPr lang="it-IT" dirty="0" err="1"/>
              <a:t>Même</a:t>
            </a:r>
            <a:r>
              <a:rPr lang="it-IT" dirty="0"/>
              <a:t> la </a:t>
            </a:r>
            <a:r>
              <a:rPr lang="it-IT" dirty="0" err="1"/>
              <a:t>critique</a:t>
            </a:r>
            <a:r>
              <a:rPr lang="it-IT" dirty="0"/>
              <a:t> la plus </a:t>
            </a:r>
            <a:r>
              <a:rPr lang="it-IT" dirty="0" err="1"/>
              <a:t>rigoureusement</a:t>
            </a:r>
            <a:r>
              <a:rPr lang="it-IT" dirty="0"/>
              <a:t> formaliste, se </a:t>
            </a:r>
            <a:r>
              <a:rPr lang="it-IT" dirty="0" err="1"/>
              <a:t>voit</a:t>
            </a:r>
            <a:r>
              <a:rPr lang="it-IT" dirty="0"/>
              <a:t> </a:t>
            </a:r>
            <a:r>
              <a:rPr lang="it-IT" dirty="0" err="1"/>
              <a:t>obligée</a:t>
            </a:r>
            <a:r>
              <a:rPr lang="it-IT" dirty="0"/>
              <a:t> de </a:t>
            </a:r>
            <a:r>
              <a:rPr lang="it-IT" dirty="0" err="1"/>
              <a:t>faire</a:t>
            </a:r>
            <a:r>
              <a:rPr lang="it-IT" dirty="0"/>
              <a:t> une sorte d'</a:t>
            </a:r>
            <a:r>
              <a:rPr lang="it-IT" dirty="0" err="1"/>
              <a:t>investissement</a:t>
            </a:r>
            <a:r>
              <a:rPr lang="it-IT" dirty="0"/>
              <a:t> </a:t>
            </a:r>
            <a:r>
              <a:rPr lang="it-IT" dirty="0" err="1"/>
              <a:t>thématique</a:t>
            </a:r>
            <a:r>
              <a:rPr lang="it-IT" dirty="0"/>
              <a:t> (un pari </a:t>
            </a:r>
            <a:r>
              <a:rPr lang="it-IT" dirty="0" err="1"/>
              <a:t>sur</a:t>
            </a:r>
            <a:r>
              <a:rPr lang="it-IT" dirty="0"/>
              <a:t> le </a:t>
            </a:r>
            <a:r>
              <a:rPr lang="it-IT" dirty="0" err="1"/>
              <a:t>sens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texte)</a:t>
            </a:r>
          </a:p>
        </p:txBody>
      </p:sp>
    </p:spTree>
    <p:extLst>
      <p:ext uri="{BB962C8B-B14F-4D97-AF65-F5344CB8AC3E}">
        <p14:creationId xmlns:p14="http://schemas.microsoft.com/office/powerpoint/2010/main" val="147919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dirty="0" err="1"/>
              <a:t>Problème</a:t>
            </a:r>
            <a:r>
              <a:rPr lang="it-IT" dirty="0"/>
              <a:t> : </a:t>
            </a:r>
            <a:r>
              <a:rPr lang="it-IT" dirty="0" err="1"/>
              <a:t>Comment</a:t>
            </a:r>
            <a:r>
              <a:rPr lang="it-IT" dirty="0"/>
              <a:t> </a:t>
            </a:r>
            <a:r>
              <a:rPr lang="it-IT" dirty="0" err="1"/>
              <a:t>fonctionne</a:t>
            </a:r>
            <a:r>
              <a:rPr lang="it-IT" dirty="0"/>
              <a:t> la </a:t>
            </a:r>
            <a:r>
              <a:rPr lang="it-IT" dirty="0" err="1"/>
              <a:t>thématisation</a:t>
            </a:r>
            <a:r>
              <a:rPr lang="it-IT" dirty="0"/>
              <a:t> 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Question</a:t>
            </a:r>
            <a:r>
              <a:rPr lang="it-IT" dirty="0"/>
              <a:t> </a:t>
            </a:r>
            <a:r>
              <a:rPr lang="it-IT" dirty="0" err="1"/>
              <a:t>fatidique</a:t>
            </a:r>
            <a:r>
              <a:rPr lang="it-IT" dirty="0"/>
              <a:t> de </a:t>
            </a:r>
            <a:r>
              <a:rPr lang="it-IT" dirty="0" err="1"/>
              <a:t>notre</a:t>
            </a:r>
            <a:r>
              <a:rPr lang="it-IT" dirty="0"/>
              <a:t> maitresse d'</a:t>
            </a:r>
            <a:r>
              <a:rPr lang="it-IT" dirty="0" err="1"/>
              <a:t>école</a:t>
            </a:r>
            <a:r>
              <a:rPr lang="it-IT" dirty="0"/>
              <a:t> </a:t>
            </a:r>
            <a:r>
              <a:rPr lang="it-IT" dirty="0" err="1"/>
              <a:t>primaire</a:t>
            </a:r>
            <a:r>
              <a:rPr lang="it-IT" dirty="0"/>
              <a:t> : de </a:t>
            </a:r>
            <a:r>
              <a:rPr lang="it-IT" dirty="0" err="1"/>
              <a:t>quoi</a:t>
            </a:r>
            <a:r>
              <a:rPr lang="it-IT" dirty="0"/>
              <a:t> </a:t>
            </a:r>
            <a:r>
              <a:rPr lang="it-IT" dirty="0" err="1"/>
              <a:t>parle</a:t>
            </a:r>
            <a:r>
              <a:rPr lang="it-IT" dirty="0"/>
              <a:t> ce </a:t>
            </a:r>
            <a:r>
              <a:rPr lang="it-IT" dirty="0" err="1"/>
              <a:t>roman</a:t>
            </a:r>
            <a:r>
              <a:rPr lang="it-IT" dirty="0"/>
              <a:t> ? </a:t>
            </a:r>
          </a:p>
          <a:p>
            <a:r>
              <a:rPr lang="it-IT" dirty="0"/>
              <a:t>? ???</a:t>
            </a:r>
          </a:p>
          <a:p>
            <a:r>
              <a:rPr lang="it-IT" dirty="0"/>
              <a:t>Quel est le </a:t>
            </a:r>
            <a:r>
              <a:rPr lang="it-IT" dirty="0" err="1"/>
              <a:t>sujet</a:t>
            </a:r>
            <a:r>
              <a:rPr lang="it-IT" dirty="0"/>
              <a:t> ? </a:t>
            </a:r>
            <a:r>
              <a:rPr lang="it-IT" dirty="0" err="1"/>
              <a:t>Alors</a:t>
            </a:r>
            <a:r>
              <a:rPr lang="it-IT" dirty="0"/>
              <a:t>, </a:t>
            </a:r>
            <a:r>
              <a:rPr lang="it-IT" dirty="0" err="1"/>
              <a:t>pourquoi</a:t>
            </a:r>
            <a:r>
              <a:rPr lang="it-IT" dirty="0"/>
              <a:t> un </a:t>
            </a:r>
            <a:r>
              <a:rPr lang="it-IT" dirty="0" err="1"/>
              <a:t>résumé</a:t>
            </a:r>
            <a:r>
              <a:rPr lang="it-IT" dirty="0"/>
              <a:t> ne </a:t>
            </a:r>
            <a:r>
              <a:rPr lang="it-IT" dirty="0" err="1"/>
              <a:t>serait</a:t>
            </a:r>
            <a:r>
              <a:rPr lang="it-IT" dirty="0"/>
              <a:t>-il </a:t>
            </a:r>
            <a:r>
              <a:rPr lang="it-IT" dirty="0" err="1"/>
              <a:t>suffisant</a:t>
            </a:r>
            <a:r>
              <a:rPr lang="it-IT" dirty="0"/>
              <a:t> ? </a:t>
            </a:r>
          </a:p>
          <a:p>
            <a:r>
              <a:rPr lang="it-IT" dirty="0"/>
              <a:t>Quelle est le </a:t>
            </a:r>
            <a:r>
              <a:rPr lang="it-IT" dirty="0" err="1"/>
              <a:t>sens</a:t>
            </a:r>
            <a:r>
              <a:rPr lang="it-IT"/>
              <a:t> de </a:t>
            </a:r>
            <a:r>
              <a:rPr lang="it-IT" dirty="0"/>
              <a:t>ce terme ? </a:t>
            </a:r>
            <a:r>
              <a:rPr lang="it-IT" dirty="0" err="1"/>
              <a:t>Lien</a:t>
            </a:r>
            <a:r>
              <a:rPr lang="it-IT" dirty="0"/>
              <a:t> </a:t>
            </a:r>
            <a:r>
              <a:rPr lang="it-IT" dirty="0" err="1"/>
              <a:t>entre</a:t>
            </a:r>
            <a:r>
              <a:rPr lang="it-IT" dirty="0"/>
              <a:t> le </a:t>
            </a:r>
            <a:r>
              <a:rPr lang="it-IT" dirty="0" err="1"/>
              <a:t>sujet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texte et sa </a:t>
            </a:r>
            <a:r>
              <a:rPr lang="it-IT" dirty="0" err="1"/>
              <a:t>signification</a:t>
            </a:r>
            <a:endParaRPr lang="it-IT" dirty="0"/>
          </a:p>
          <a:p>
            <a:r>
              <a:rPr lang="it-IT" dirty="0" err="1"/>
              <a:t>Qu'en</a:t>
            </a:r>
            <a:r>
              <a:rPr lang="it-IT" dirty="0"/>
              <a:t> est-il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aspects</a:t>
            </a:r>
            <a:r>
              <a:rPr lang="it-IT" dirty="0"/>
              <a:t> </a:t>
            </a:r>
            <a:r>
              <a:rPr lang="it-IT" dirty="0" err="1"/>
              <a:t>formels</a:t>
            </a:r>
            <a:r>
              <a:rPr lang="it-IT" dirty="0"/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19680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34970"/>
            <a:ext cx="8229600" cy="5491194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err="1"/>
              <a:t>Thématisation</a:t>
            </a:r>
            <a:r>
              <a:rPr lang="it-IT" dirty="0"/>
              <a:t> = </a:t>
            </a:r>
            <a:r>
              <a:rPr lang="it-IT" dirty="0" err="1"/>
              <a:t>processus</a:t>
            </a:r>
            <a:r>
              <a:rPr lang="it-IT" dirty="0"/>
              <a:t> </a:t>
            </a:r>
            <a:r>
              <a:rPr lang="it-IT" dirty="0" err="1"/>
              <a:t>herméneutique</a:t>
            </a:r>
            <a:r>
              <a:rPr lang="it-IT" dirty="0"/>
              <a:t> par </a:t>
            </a:r>
            <a:r>
              <a:rPr lang="it-IT" dirty="0" err="1"/>
              <a:t>lequel</a:t>
            </a:r>
            <a:r>
              <a:rPr lang="it-IT" dirty="0"/>
              <a:t> le </a:t>
            </a:r>
            <a:r>
              <a:rPr lang="it-IT" dirty="0" err="1"/>
              <a:t>critique</a:t>
            </a:r>
            <a:r>
              <a:rPr lang="it-IT" dirty="0"/>
              <a:t> </a:t>
            </a:r>
            <a:r>
              <a:rPr lang="it-IT" dirty="0" err="1"/>
              <a:t>identifie</a:t>
            </a:r>
            <a:r>
              <a:rPr lang="it-IT" dirty="0"/>
              <a:t> le </a:t>
            </a:r>
            <a:r>
              <a:rPr lang="it-IT" dirty="0" err="1"/>
              <a:t>cadre</a:t>
            </a:r>
            <a:r>
              <a:rPr lang="it-IT" dirty="0"/>
              <a:t> </a:t>
            </a:r>
            <a:r>
              <a:rPr lang="it-IT" dirty="0" err="1"/>
              <a:t>conceptuel</a:t>
            </a:r>
            <a:r>
              <a:rPr lang="it-IT" dirty="0"/>
              <a:t> de </a:t>
            </a:r>
            <a:r>
              <a:rPr lang="it-IT" dirty="0" err="1"/>
              <a:t>référence</a:t>
            </a:r>
            <a:r>
              <a:rPr lang="it-IT" dirty="0"/>
              <a:t> (le </a:t>
            </a:r>
            <a:r>
              <a:rPr lang="it-IT" dirty="0" err="1"/>
              <a:t>thème</a:t>
            </a:r>
            <a:r>
              <a:rPr lang="it-IT" dirty="0"/>
              <a:t>) et </a:t>
            </a:r>
            <a:r>
              <a:rPr lang="it-IT" dirty="0" err="1"/>
              <a:t>analyse</a:t>
            </a:r>
            <a:r>
              <a:rPr lang="it-IT" dirty="0"/>
              <a:t> par </a:t>
            </a:r>
            <a:r>
              <a:rPr lang="it-IT" dirty="0" err="1"/>
              <a:t>conséquent</a:t>
            </a:r>
            <a:r>
              <a:rPr lang="it-IT" dirty="0"/>
              <a:t> à la fois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éléments</a:t>
            </a:r>
            <a:r>
              <a:rPr lang="it-IT" dirty="0"/>
              <a:t> </a:t>
            </a:r>
            <a:r>
              <a:rPr lang="it-IT" dirty="0" err="1"/>
              <a:t>structurels</a:t>
            </a:r>
            <a:r>
              <a:rPr lang="it-IT" dirty="0"/>
              <a:t>, </a:t>
            </a:r>
            <a:r>
              <a:rPr lang="it-IT" dirty="0" err="1"/>
              <a:t>formels</a:t>
            </a:r>
            <a:r>
              <a:rPr lang="it-IT" dirty="0"/>
              <a:t>, </a:t>
            </a:r>
            <a:r>
              <a:rPr lang="it-IT" dirty="0" err="1"/>
              <a:t>sémantiques</a:t>
            </a:r>
            <a:r>
              <a:rPr lang="it-IT" dirty="0"/>
              <a:t> </a:t>
            </a:r>
            <a:r>
              <a:rPr lang="it-IT" u="sng" dirty="0"/>
              <a:t>d'un </a:t>
            </a:r>
            <a:r>
              <a:rPr lang="it-IT" u="sng" dirty="0" err="1"/>
              <a:t>seul</a:t>
            </a:r>
            <a:r>
              <a:rPr lang="it-IT" u="sng" dirty="0"/>
              <a:t> texte </a:t>
            </a:r>
            <a:r>
              <a:rPr lang="it-IT" dirty="0"/>
              <a:t>(</a:t>
            </a:r>
            <a:r>
              <a:rPr lang="it-IT" dirty="0" err="1"/>
              <a:t>niveau</a:t>
            </a:r>
            <a:r>
              <a:rPr lang="it-IT" dirty="0"/>
              <a:t> </a:t>
            </a:r>
            <a:r>
              <a:rPr lang="it-IT" dirty="0" err="1"/>
              <a:t>intratextuel</a:t>
            </a:r>
            <a:r>
              <a:rPr lang="it-IT" dirty="0"/>
              <a:t>), et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récurrences</a:t>
            </a:r>
            <a:r>
              <a:rPr lang="it-IT" dirty="0"/>
              <a:t> et </a:t>
            </a:r>
            <a:r>
              <a:rPr lang="it-IT" dirty="0" err="1"/>
              <a:t>constantes</a:t>
            </a:r>
            <a:r>
              <a:rPr lang="it-IT" dirty="0"/>
              <a:t> d'un </a:t>
            </a:r>
            <a:r>
              <a:rPr lang="it-IT" u="sng" dirty="0" err="1"/>
              <a:t>groupe</a:t>
            </a:r>
            <a:r>
              <a:rPr lang="it-IT" u="sng" dirty="0"/>
              <a:t> de </a:t>
            </a:r>
            <a:r>
              <a:rPr lang="it-IT" u="sng" dirty="0" err="1"/>
              <a:t>textes</a:t>
            </a:r>
            <a:r>
              <a:rPr lang="it-IT" u="sng" dirty="0"/>
              <a:t> </a:t>
            </a:r>
            <a:r>
              <a:rPr lang="it-IT" dirty="0"/>
              <a:t>(</a:t>
            </a:r>
            <a:r>
              <a:rPr lang="it-IT" dirty="0" err="1"/>
              <a:t>niveau</a:t>
            </a:r>
            <a:r>
              <a:rPr lang="it-IT" dirty="0"/>
              <a:t> </a:t>
            </a:r>
            <a:r>
              <a:rPr lang="it-IT" dirty="0" err="1"/>
              <a:t>intertextuel</a:t>
            </a:r>
            <a:r>
              <a:rPr lang="it-IT" dirty="0"/>
              <a:t>). </a:t>
            </a:r>
          </a:p>
          <a:p>
            <a:r>
              <a:rPr lang="it-IT" dirty="0"/>
              <a:t>= </a:t>
            </a:r>
            <a:r>
              <a:rPr lang="it-IT" dirty="0" err="1"/>
              <a:t>processus</a:t>
            </a:r>
            <a:r>
              <a:rPr lang="it-IT" dirty="0"/>
              <a:t> par </a:t>
            </a:r>
            <a:r>
              <a:rPr lang="it-IT" dirty="0" err="1"/>
              <a:t>lequel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lecteurs</a:t>
            </a:r>
            <a:r>
              <a:rPr lang="it-IT" dirty="0"/>
              <a:t> </a:t>
            </a:r>
            <a:r>
              <a:rPr lang="it-IT" dirty="0" err="1"/>
              <a:t>organisent</a:t>
            </a:r>
            <a:r>
              <a:rPr lang="it-IT" dirty="0"/>
              <a:t> </a:t>
            </a:r>
            <a:r>
              <a:rPr lang="it-IT" dirty="0" err="1"/>
              <a:t>leur</a:t>
            </a:r>
            <a:r>
              <a:rPr lang="it-IT" dirty="0"/>
              <a:t> </a:t>
            </a:r>
            <a:r>
              <a:rPr lang="it-IT" dirty="0" err="1"/>
              <a:t>réception</a:t>
            </a:r>
            <a:r>
              <a:rPr lang="it-IT" dirty="0"/>
              <a:t> </a:t>
            </a:r>
            <a:r>
              <a:rPr lang="it-IT" dirty="0" err="1"/>
              <a:t>personnelle</a:t>
            </a:r>
            <a:r>
              <a:rPr lang="it-IT" dirty="0"/>
              <a:t>, en </a:t>
            </a:r>
            <a:r>
              <a:rPr lang="it-IT" dirty="0" err="1"/>
              <a:t>mettant</a:t>
            </a:r>
            <a:r>
              <a:rPr lang="it-IT" dirty="0"/>
              <a:t> en </a:t>
            </a:r>
            <a:r>
              <a:rPr lang="it-IT" dirty="0" err="1"/>
              <a:t>évidence</a:t>
            </a:r>
            <a:r>
              <a:rPr lang="it-IT" dirty="0"/>
              <a:t> et en </a:t>
            </a:r>
            <a:r>
              <a:rPr lang="it-IT" dirty="0" err="1"/>
              <a:t>privilégiant</a:t>
            </a:r>
            <a:r>
              <a:rPr lang="it-IT" dirty="0"/>
              <a:t> </a:t>
            </a:r>
            <a:r>
              <a:rPr lang="it-IT" dirty="0" err="1"/>
              <a:t>différents</a:t>
            </a:r>
            <a:r>
              <a:rPr lang="it-IT" dirty="0"/>
              <a:t> </a:t>
            </a:r>
            <a:r>
              <a:rPr lang="it-IT" dirty="0" err="1"/>
              <a:t>noyaux</a:t>
            </a:r>
            <a:r>
              <a:rPr lang="it-IT" dirty="0"/>
              <a:t> </a:t>
            </a:r>
            <a:r>
              <a:rPr lang="it-IT" dirty="0" err="1"/>
              <a:t>thématiques</a:t>
            </a:r>
            <a:r>
              <a:rPr lang="it-IT" dirty="0"/>
              <a:t> en </a:t>
            </a:r>
            <a:r>
              <a:rPr lang="it-IT" dirty="0" err="1"/>
              <a:t>fonction</a:t>
            </a:r>
            <a:r>
              <a:rPr lang="it-IT" dirty="0"/>
              <a:t> de </a:t>
            </a:r>
            <a:r>
              <a:rPr lang="it-IT" dirty="0" err="1"/>
              <a:t>leur</a:t>
            </a:r>
            <a:r>
              <a:rPr lang="it-IT" dirty="0"/>
              <a:t> </a:t>
            </a:r>
            <a:r>
              <a:rPr lang="it-IT" u="sng" dirty="0" err="1"/>
              <a:t>contexte</a:t>
            </a:r>
            <a:r>
              <a:rPr lang="it-IT" u="sng" dirty="0"/>
              <a:t> </a:t>
            </a:r>
            <a:r>
              <a:rPr lang="it-IT" u="sng" dirty="0" err="1"/>
              <a:t>historique</a:t>
            </a:r>
            <a:r>
              <a:rPr lang="it-IT" u="sng" dirty="0"/>
              <a:t>, </a:t>
            </a:r>
            <a:r>
              <a:rPr lang="it-IT" u="sng" dirty="0" err="1"/>
              <a:t>culturel</a:t>
            </a:r>
            <a:r>
              <a:rPr lang="it-IT" u="sng" dirty="0"/>
              <a:t> </a:t>
            </a:r>
            <a:r>
              <a:rPr lang="it-IT" dirty="0"/>
              <a:t>et de </a:t>
            </a:r>
            <a:r>
              <a:rPr lang="it-IT" u="sng" dirty="0" err="1"/>
              <a:t>leur</a:t>
            </a:r>
            <a:r>
              <a:rPr lang="it-IT" u="sng" dirty="0"/>
              <a:t> </a:t>
            </a:r>
            <a:r>
              <a:rPr lang="it-IT" u="sng" dirty="0" err="1"/>
              <a:t>expérience</a:t>
            </a:r>
            <a:r>
              <a:rPr lang="it-IT" u="sng" dirty="0"/>
              <a:t> </a:t>
            </a:r>
            <a:r>
              <a:rPr lang="it-IT" u="sng" dirty="0" err="1"/>
              <a:t>personnelle</a:t>
            </a:r>
            <a:r>
              <a:rPr lang="it-IT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803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61990"/>
            <a:ext cx="8229600" cy="6092996"/>
          </a:xfrm>
        </p:spPr>
        <p:txBody>
          <a:bodyPr>
            <a:normAutofit fontScale="77500" lnSpcReduction="20000"/>
          </a:bodyPr>
          <a:lstStyle/>
          <a:p>
            <a:r>
              <a:rPr lang="it-IT" dirty="0" err="1"/>
              <a:t>Lien</a:t>
            </a:r>
            <a:r>
              <a:rPr lang="it-IT" dirty="0"/>
              <a:t> </a:t>
            </a:r>
            <a:r>
              <a:rPr lang="it-IT" dirty="0" err="1"/>
              <a:t>vers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problèmes</a:t>
            </a:r>
            <a:r>
              <a:rPr lang="it-IT" dirty="0"/>
              <a:t> </a:t>
            </a:r>
            <a:r>
              <a:rPr lang="it-IT" dirty="0" err="1"/>
              <a:t>abordés</a:t>
            </a:r>
            <a:r>
              <a:rPr lang="it-IT" dirty="0"/>
              <a:t> par "</a:t>
            </a:r>
            <a:r>
              <a:rPr lang="it-IT" dirty="0" err="1"/>
              <a:t>reader</a:t>
            </a:r>
            <a:r>
              <a:rPr lang="it-IT" dirty="0"/>
              <a:t> </a:t>
            </a:r>
            <a:r>
              <a:rPr lang="it-IT" dirty="0" err="1"/>
              <a:t>response</a:t>
            </a:r>
            <a:r>
              <a:rPr lang="it-IT" dirty="0"/>
              <a:t> </a:t>
            </a:r>
            <a:r>
              <a:rPr lang="it-IT" dirty="0" err="1"/>
              <a:t>criticism</a:t>
            </a:r>
            <a:r>
              <a:rPr lang="it-IT" dirty="0"/>
              <a:t>". </a:t>
            </a:r>
          </a:p>
          <a:p>
            <a:r>
              <a:rPr lang="it-IT" dirty="0"/>
              <a:t>Eco a </a:t>
            </a:r>
            <a:r>
              <a:rPr lang="it-IT" dirty="0" err="1"/>
              <a:t>demandé</a:t>
            </a:r>
            <a:r>
              <a:rPr lang="it-IT" dirty="0"/>
              <a:t> "y a-t-il une </a:t>
            </a:r>
            <a:r>
              <a:rPr lang="it-IT" dirty="0" err="1"/>
              <a:t>différence</a:t>
            </a:r>
            <a:r>
              <a:rPr lang="it-IT" dirty="0"/>
              <a:t> </a:t>
            </a:r>
            <a:r>
              <a:rPr lang="it-IT" dirty="0" err="1"/>
              <a:t>entre</a:t>
            </a:r>
            <a:r>
              <a:rPr lang="it-IT" dirty="0"/>
              <a:t> une bonne et une </a:t>
            </a:r>
            <a:r>
              <a:rPr lang="it-IT" dirty="0" err="1"/>
              <a:t>mauvaise</a:t>
            </a:r>
            <a:r>
              <a:rPr lang="it-IT" dirty="0"/>
              <a:t> </a:t>
            </a:r>
            <a:r>
              <a:rPr lang="it-IT" dirty="0" err="1"/>
              <a:t>interprétation</a:t>
            </a:r>
            <a:r>
              <a:rPr lang="it-IT" dirty="0"/>
              <a:t> ?</a:t>
            </a:r>
          </a:p>
          <a:p>
            <a:r>
              <a:rPr lang="it-IT" dirty="0" err="1"/>
              <a:t>Nous</a:t>
            </a:r>
            <a:r>
              <a:rPr lang="it-IT" dirty="0"/>
              <a:t> </a:t>
            </a:r>
            <a:r>
              <a:rPr lang="it-IT" dirty="0" err="1"/>
              <a:t>nous</a:t>
            </a:r>
            <a:r>
              <a:rPr lang="it-IT" dirty="0"/>
              <a:t> </a:t>
            </a:r>
            <a:r>
              <a:rPr lang="it-IT" dirty="0" err="1"/>
              <a:t>demanderons</a:t>
            </a:r>
            <a:r>
              <a:rPr lang="it-IT" dirty="0"/>
              <a:t> "y a-t-il une </a:t>
            </a:r>
            <a:r>
              <a:rPr lang="it-IT" dirty="0" err="1"/>
              <a:t>différence</a:t>
            </a:r>
            <a:r>
              <a:rPr lang="it-IT" dirty="0"/>
              <a:t> </a:t>
            </a:r>
            <a:r>
              <a:rPr lang="it-IT" dirty="0" err="1"/>
              <a:t>entre</a:t>
            </a:r>
            <a:r>
              <a:rPr lang="it-IT" dirty="0"/>
              <a:t> une bonne et une </a:t>
            </a:r>
            <a:r>
              <a:rPr lang="it-IT" dirty="0" err="1"/>
              <a:t>mauvaise</a:t>
            </a:r>
            <a:r>
              <a:rPr lang="it-IT" dirty="0"/>
              <a:t> </a:t>
            </a:r>
            <a:r>
              <a:rPr lang="it-IT" dirty="0" err="1"/>
              <a:t>thématisation</a:t>
            </a:r>
            <a:r>
              <a:rPr lang="it-IT" dirty="0"/>
              <a:t> ? "</a:t>
            </a:r>
            <a:r>
              <a:rPr lang="it-IT" dirty="0" err="1"/>
              <a:t>Quels</a:t>
            </a:r>
            <a:r>
              <a:rPr lang="it-IT" dirty="0"/>
              <a:t> </a:t>
            </a:r>
            <a:r>
              <a:rPr lang="it-IT" dirty="0" err="1"/>
              <a:t>sont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critères</a:t>
            </a:r>
            <a:r>
              <a:rPr lang="it-IT" dirty="0"/>
              <a:t> </a:t>
            </a:r>
            <a:r>
              <a:rPr lang="it-IT" dirty="0" err="1"/>
              <a:t>permettant</a:t>
            </a:r>
            <a:r>
              <a:rPr lang="it-IT" dirty="0"/>
              <a:t> de le </a:t>
            </a:r>
            <a:r>
              <a:rPr lang="it-IT" dirty="0" err="1"/>
              <a:t>déterminer</a:t>
            </a:r>
            <a:r>
              <a:rPr lang="it-IT" dirty="0"/>
              <a:t> ?</a:t>
            </a:r>
          </a:p>
          <a:p>
            <a:r>
              <a:rPr lang="it-IT" dirty="0" err="1"/>
              <a:t>Ou</a:t>
            </a:r>
            <a:r>
              <a:rPr lang="it-IT" dirty="0"/>
              <a:t> </a:t>
            </a:r>
            <a:r>
              <a:rPr lang="it-IT" dirty="0" err="1"/>
              <a:t>devons-nous</a:t>
            </a:r>
            <a:r>
              <a:rPr lang="it-IT" dirty="0"/>
              <a:t> </a:t>
            </a:r>
            <a:r>
              <a:rPr lang="it-IT" dirty="0" err="1"/>
              <a:t>accepter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toutes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thématisations</a:t>
            </a:r>
            <a:r>
              <a:rPr lang="it-IT" dirty="0"/>
              <a:t>, en </a:t>
            </a:r>
            <a:r>
              <a:rPr lang="it-IT" dirty="0" err="1"/>
              <a:t>tant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produit</a:t>
            </a:r>
            <a:r>
              <a:rPr lang="it-IT" dirty="0"/>
              <a:t> d'un </a:t>
            </a:r>
            <a:r>
              <a:rPr lang="it-IT" dirty="0" err="1"/>
              <a:t>individu</a:t>
            </a:r>
            <a:r>
              <a:rPr lang="it-IT" dirty="0"/>
              <a:t> à un moment </a:t>
            </a:r>
            <a:r>
              <a:rPr lang="it-IT" dirty="0" err="1"/>
              <a:t>culturel</a:t>
            </a:r>
            <a:r>
              <a:rPr lang="it-IT" dirty="0"/>
              <a:t> </a:t>
            </a:r>
            <a:r>
              <a:rPr lang="it-IT" dirty="0" err="1"/>
              <a:t>donné</a:t>
            </a:r>
            <a:r>
              <a:rPr lang="it-IT" dirty="0"/>
              <a:t>, </a:t>
            </a:r>
            <a:r>
              <a:rPr lang="it-IT" dirty="0" err="1"/>
              <a:t>doivent</a:t>
            </a:r>
            <a:r>
              <a:rPr lang="it-IT" dirty="0"/>
              <a:t> </a:t>
            </a:r>
            <a:r>
              <a:rPr lang="it-IT" dirty="0" err="1"/>
              <a:t>être</a:t>
            </a:r>
            <a:r>
              <a:rPr lang="it-IT" dirty="0"/>
              <a:t> </a:t>
            </a:r>
            <a:r>
              <a:rPr lang="it-IT" dirty="0" err="1"/>
              <a:t>considérées</a:t>
            </a:r>
            <a:r>
              <a:rPr lang="it-IT" dirty="0"/>
              <a:t> </a:t>
            </a:r>
            <a:r>
              <a:rPr lang="it-IT" dirty="0" err="1"/>
              <a:t>comme</a:t>
            </a:r>
            <a:r>
              <a:rPr lang="it-IT" dirty="0"/>
              <a:t> </a:t>
            </a:r>
            <a:r>
              <a:rPr lang="it-IT" dirty="0" err="1"/>
              <a:t>légitimes</a:t>
            </a:r>
            <a:r>
              <a:rPr lang="it-IT" dirty="0"/>
              <a:t> ?</a:t>
            </a:r>
          </a:p>
          <a:p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thématisations</a:t>
            </a:r>
            <a:r>
              <a:rPr lang="it-IT" dirty="0"/>
              <a:t> d'un texte </a:t>
            </a:r>
            <a:r>
              <a:rPr lang="it-IT" dirty="0" err="1"/>
              <a:t>sont-elles</a:t>
            </a:r>
            <a:r>
              <a:rPr lang="it-IT" dirty="0"/>
              <a:t> </a:t>
            </a:r>
            <a:r>
              <a:rPr lang="it-IT" dirty="0" err="1"/>
              <a:t>limitées</a:t>
            </a:r>
            <a:r>
              <a:rPr lang="it-IT" dirty="0"/>
              <a:t> </a:t>
            </a:r>
            <a:r>
              <a:rPr lang="it-IT" dirty="0" err="1"/>
              <a:t>ou</a:t>
            </a:r>
            <a:r>
              <a:rPr lang="it-IT" dirty="0"/>
              <a:t> </a:t>
            </a:r>
            <a:r>
              <a:rPr lang="it-IT" dirty="0" err="1"/>
              <a:t>infinies</a:t>
            </a:r>
            <a:r>
              <a:rPr lang="it-IT" dirty="0"/>
              <a:t> ? </a:t>
            </a:r>
          </a:p>
          <a:p>
            <a:r>
              <a:rPr lang="it-IT" dirty="0" err="1"/>
              <a:t>Anticipons</a:t>
            </a:r>
            <a:r>
              <a:rPr lang="it-IT" dirty="0"/>
              <a:t> la </a:t>
            </a:r>
            <a:r>
              <a:rPr lang="it-IT" dirty="0" err="1"/>
              <a:t>réponse</a:t>
            </a:r>
            <a:r>
              <a:rPr lang="it-IT" dirty="0"/>
              <a:t> :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œuvres</a:t>
            </a:r>
            <a:r>
              <a:rPr lang="it-IT" dirty="0"/>
              <a:t> </a:t>
            </a:r>
            <a:r>
              <a:rPr lang="it-IT" dirty="0" err="1"/>
              <a:t>littéraires</a:t>
            </a:r>
            <a:r>
              <a:rPr lang="it-IT" dirty="0"/>
              <a:t> </a:t>
            </a:r>
            <a:r>
              <a:rPr lang="it-IT" dirty="0" err="1"/>
              <a:t>offrent</a:t>
            </a:r>
            <a:r>
              <a:rPr lang="it-IT" dirty="0"/>
              <a:t> de </a:t>
            </a:r>
            <a:r>
              <a:rPr lang="it-IT" dirty="0" err="1"/>
              <a:t>nombreuses</a:t>
            </a:r>
            <a:r>
              <a:rPr lang="it-IT" dirty="0"/>
              <a:t> </a:t>
            </a:r>
            <a:r>
              <a:rPr lang="it-IT" dirty="0" err="1"/>
              <a:t>possibilités</a:t>
            </a:r>
            <a:r>
              <a:rPr lang="it-IT" dirty="0"/>
              <a:t> de </a:t>
            </a:r>
            <a:r>
              <a:rPr lang="it-IT" dirty="0" err="1"/>
              <a:t>thématisation</a:t>
            </a:r>
            <a:r>
              <a:rPr lang="it-IT" dirty="0"/>
              <a:t> (et </a:t>
            </a:r>
            <a:r>
              <a:rPr lang="it-IT" dirty="0" err="1"/>
              <a:t>chaque</a:t>
            </a:r>
            <a:r>
              <a:rPr lang="it-IT" dirty="0"/>
              <a:t> époque et </a:t>
            </a:r>
            <a:r>
              <a:rPr lang="it-IT" dirty="0" err="1"/>
              <a:t>chaque</a:t>
            </a:r>
            <a:r>
              <a:rPr lang="it-IT" dirty="0"/>
              <a:t> culture y </a:t>
            </a:r>
            <a:r>
              <a:rPr lang="it-IT" dirty="0" err="1"/>
              <a:t>ajoutera</a:t>
            </a:r>
            <a:r>
              <a:rPr lang="it-IT" dirty="0"/>
              <a:t> la </a:t>
            </a:r>
            <a:r>
              <a:rPr lang="it-IT" dirty="0" err="1"/>
              <a:t>sienne</a:t>
            </a:r>
            <a:r>
              <a:rPr lang="it-IT" dirty="0"/>
              <a:t>), mais </a:t>
            </a:r>
            <a:r>
              <a:rPr lang="it-IT" dirty="0" err="1"/>
              <a:t>elles</a:t>
            </a:r>
            <a:r>
              <a:rPr lang="it-IT" dirty="0"/>
              <a:t> ne </a:t>
            </a:r>
            <a:r>
              <a:rPr lang="it-IT" dirty="0" err="1"/>
              <a:t>sont</a:t>
            </a:r>
            <a:r>
              <a:rPr lang="it-IT" dirty="0"/>
              <a:t> </a:t>
            </a:r>
            <a:r>
              <a:rPr lang="it-IT" dirty="0" err="1"/>
              <a:t>pas</a:t>
            </a:r>
            <a:r>
              <a:rPr lang="it-IT" dirty="0"/>
              <a:t> </a:t>
            </a:r>
            <a:r>
              <a:rPr lang="it-IT" dirty="0" err="1"/>
              <a:t>infinies</a:t>
            </a:r>
            <a:r>
              <a:rPr lang="it-IT" dirty="0"/>
              <a:t>. </a:t>
            </a:r>
          </a:p>
          <a:p>
            <a:r>
              <a:rPr lang="it-IT" dirty="0" err="1"/>
              <a:t>Certaines</a:t>
            </a:r>
            <a:r>
              <a:rPr lang="it-IT" dirty="0"/>
              <a:t> </a:t>
            </a:r>
            <a:r>
              <a:rPr lang="it-IT" dirty="0" err="1"/>
              <a:t>thématisations</a:t>
            </a:r>
            <a:r>
              <a:rPr lang="it-IT" dirty="0"/>
              <a:t> </a:t>
            </a:r>
            <a:r>
              <a:rPr lang="it-IT" dirty="0" err="1"/>
              <a:t>sont</a:t>
            </a:r>
            <a:r>
              <a:rPr lang="it-IT" dirty="0"/>
              <a:t> plus </a:t>
            </a:r>
            <a:r>
              <a:rPr lang="it-IT" dirty="0" err="1"/>
              <a:t>fructueuses</a:t>
            </a:r>
            <a:r>
              <a:rPr lang="it-IT" dirty="0"/>
              <a:t> et plus </a:t>
            </a:r>
            <a:r>
              <a:rPr lang="it-IT" dirty="0" err="1"/>
              <a:t>productives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d'</a:t>
            </a:r>
            <a:r>
              <a:rPr lang="it-IT" dirty="0" err="1"/>
              <a:t>autres</a:t>
            </a:r>
            <a:r>
              <a:rPr 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3565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4267</Words>
  <Application>Microsoft Macintosh PowerPoint</Application>
  <PresentationFormat>Presentazione su schermo (4:3)</PresentationFormat>
  <Paragraphs>180</Paragraphs>
  <Slides>44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47" baseType="lpstr">
      <vt:lpstr>Arial</vt:lpstr>
      <vt:lpstr>Calibri</vt:lpstr>
      <vt:lpstr>Tema di Office</vt:lpstr>
      <vt:lpstr>5-La critique thématique</vt:lpstr>
      <vt:lpstr> le retour de la critique thématique </vt:lpstr>
      <vt:lpstr>Presentazione standard di PowerPoint</vt:lpstr>
      <vt:lpstr>Presentazione standard di PowerPoint</vt:lpstr>
      <vt:lpstr>Presentazione standard di PowerPoint</vt:lpstr>
      <vt:lpstr>La définition complexe du thème</vt:lpstr>
      <vt:lpstr>Problème : Comment fonctionne la thématisation ?</vt:lpstr>
      <vt:lpstr>Presentazione standard di PowerPoint</vt:lpstr>
      <vt:lpstr>Presentazione standard di PowerPoint</vt:lpstr>
      <vt:lpstr>Définir le thème</vt:lpstr>
      <vt:lpstr>Définition du "thème" dans les dictionnaires </vt:lpstr>
      <vt:lpstr>Presentazione standard di PowerPoint</vt:lpstr>
      <vt:lpstr>Que déduisons-nous de cette première définition ?</vt:lpstr>
      <vt:lpstr>Presentazione standard di PowerPoint</vt:lpstr>
      <vt:lpstr>Presentazione standard di PowerPoint</vt:lpstr>
      <vt:lpstr>Question:</vt:lpstr>
      <vt:lpstr>Pour approfondir l’analyse</vt:lpstr>
      <vt:lpstr>Presentazione standard di PowerPoint</vt:lpstr>
      <vt:lpstr>Presentazione standard di PowerPoint</vt:lpstr>
      <vt:lpstr>Presentazione standard di PowerPoint</vt:lpstr>
      <vt:lpstr>L’auteur et le thème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Thème / Texte  Motifs, topoi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Selon Propp</vt:lpstr>
      <vt:lpstr>Presentazione standard di PowerPoint</vt:lpstr>
      <vt:lpstr>Questions, problèmes: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Thème/ lecteur la lecture comme thématisation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5-La critica tematica</dc:title>
  <dc:creator>Chiara Mengozzi</dc:creator>
  <cp:lastModifiedBy>Mengozzi, Chiara</cp:lastModifiedBy>
  <cp:revision>168</cp:revision>
  <dcterms:created xsi:type="dcterms:W3CDTF">2017-11-01T08:29:01Z</dcterms:created>
  <dcterms:modified xsi:type="dcterms:W3CDTF">2021-03-19T12:02:51Z</dcterms:modified>
</cp:coreProperties>
</file>