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6"/>
  </p:notesMasterIdLst>
  <p:sldIdLst>
    <p:sldId id="256" r:id="rId2"/>
    <p:sldId id="258" r:id="rId3"/>
    <p:sldId id="356" r:id="rId4"/>
    <p:sldId id="357" r:id="rId5"/>
    <p:sldId id="359" r:id="rId6"/>
    <p:sldId id="360" r:id="rId7"/>
    <p:sldId id="361" r:id="rId8"/>
    <p:sldId id="259" r:id="rId9"/>
    <p:sldId id="362" r:id="rId10"/>
    <p:sldId id="363" r:id="rId11"/>
    <p:sldId id="313" r:id="rId12"/>
    <p:sldId id="364" r:id="rId13"/>
    <p:sldId id="365" r:id="rId14"/>
    <p:sldId id="366" r:id="rId15"/>
    <p:sldId id="337" r:id="rId16"/>
    <p:sldId id="367" r:id="rId17"/>
    <p:sldId id="368" r:id="rId18"/>
    <p:sldId id="305" r:id="rId19"/>
    <p:sldId id="369" r:id="rId20"/>
    <p:sldId id="370" r:id="rId21"/>
    <p:sldId id="371" r:id="rId22"/>
    <p:sldId id="339" r:id="rId23"/>
    <p:sldId id="372" r:id="rId24"/>
    <p:sldId id="373" r:id="rId25"/>
    <p:sldId id="374" r:id="rId26"/>
    <p:sldId id="341" r:id="rId27"/>
    <p:sldId id="375" r:id="rId28"/>
    <p:sldId id="376" r:id="rId29"/>
    <p:sldId id="343" r:id="rId30"/>
    <p:sldId id="377" r:id="rId31"/>
    <p:sldId id="378" r:id="rId32"/>
    <p:sldId id="379" r:id="rId33"/>
    <p:sldId id="380" r:id="rId34"/>
    <p:sldId id="345" r:id="rId35"/>
    <p:sldId id="381" r:id="rId36"/>
    <p:sldId id="382" r:id="rId37"/>
    <p:sldId id="383" r:id="rId38"/>
    <p:sldId id="384" r:id="rId39"/>
    <p:sldId id="346" r:id="rId40"/>
    <p:sldId id="385" r:id="rId41"/>
    <p:sldId id="386" r:id="rId42"/>
    <p:sldId id="387" r:id="rId43"/>
    <p:sldId id="348" r:id="rId44"/>
    <p:sldId id="388" r:id="rId45"/>
    <p:sldId id="389" r:id="rId46"/>
    <p:sldId id="390" r:id="rId47"/>
    <p:sldId id="391" r:id="rId48"/>
    <p:sldId id="349" r:id="rId49"/>
    <p:sldId id="392" r:id="rId50"/>
    <p:sldId id="393" r:id="rId51"/>
    <p:sldId id="394" r:id="rId52"/>
    <p:sldId id="350" r:id="rId53"/>
    <p:sldId id="354" r:id="rId54"/>
    <p:sldId id="296" r:id="rId55"/>
    <p:sldId id="355" r:id="rId56"/>
    <p:sldId id="395" r:id="rId57"/>
    <p:sldId id="396" r:id="rId58"/>
    <p:sldId id="397" r:id="rId59"/>
    <p:sldId id="398" r:id="rId60"/>
    <p:sldId id="399" r:id="rId61"/>
    <p:sldId id="400" r:id="rId62"/>
    <p:sldId id="401" r:id="rId63"/>
    <p:sldId id="402" r:id="rId64"/>
    <p:sldId id="403" r:id="rId65"/>
  </p:sldIdLst>
  <p:sldSz cx="12192000" cy="6858000"/>
  <p:notesSz cx="6858000" cy="9144000"/>
  <p:defaultTextStyle>
    <a:defPPr>
      <a:defRPr lang="de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31"/>
    <p:restoredTop sz="94619"/>
  </p:normalViewPr>
  <p:slideViewPr>
    <p:cSldViewPr snapToGrid="0" snapToObjects="1">
      <p:cViewPr varScale="1">
        <p:scale>
          <a:sx n="109" d="100"/>
          <a:sy n="109" d="100"/>
        </p:scale>
        <p:origin x="568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Z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65432-E79C-C747-82ED-5D65CD6734B5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Z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Z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F36C66-0E79-A54A-9782-7D95F1AEE549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592960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7">
            <a:extLst>
              <a:ext uri="{FF2B5EF4-FFF2-40B4-BE49-F238E27FC236}">
                <a16:creationId xmlns:a16="http://schemas.microsoft.com/office/drawing/2014/main" id="{286BE6D4-82D5-B649-AD61-064C6048301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1B6364-467C-2B47-85FF-E9BB7D626D7B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15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48008738-AC1B-8D42-8E9F-1158E2B5B3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485C96FE-A0C0-CD41-AD5E-9736DC13A5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61024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24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4427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25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65244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7333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46138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28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87411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29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873428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30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190353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22518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8636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7077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7">
            <a:extLst>
              <a:ext uri="{FF2B5EF4-FFF2-40B4-BE49-F238E27FC236}">
                <a16:creationId xmlns:a16="http://schemas.microsoft.com/office/drawing/2014/main" id="{286BE6D4-82D5-B649-AD61-064C6048301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1B6364-467C-2B47-85FF-E9BB7D626D7B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48008738-AC1B-8D42-8E9F-1158E2B5B3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485C96FE-A0C0-CD41-AD5E-9736DC13A5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240938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34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954118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35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50230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532115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051943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38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976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39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310242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40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2938401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34023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8437606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63553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7">
            <a:extLst>
              <a:ext uri="{FF2B5EF4-FFF2-40B4-BE49-F238E27FC236}">
                <a16:creationId xmlns:a16="http://schemas.microsoft.com/office/drawing/2014/main" id="{286BE6D4-82D5-B649-AD61-064C6048301B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C1B6364-467C-2B47-85FF-E9BB7D626D7B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24579" name="Text Box 1">
            <a:extLst>
              <a:ext uri="{FF2B5EF4-FFF2-40B4-BE49-F238E27FC236}">
                <a16:creationId xmlns:a16="http://schemas.microsoft.com/office/drawing/2014/main" id="{48008738-AC1B-8D42-8E9F-1158E2B5B3A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485C96FE-A0C0-CD41-AD5E-9736DC13A5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319903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44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12260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45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8894313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231988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87396659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48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245388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49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3128761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50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913344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918877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187635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7013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18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55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77871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56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091666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57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36825814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58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819093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59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03567331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60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953410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61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872169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62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917161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63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731095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64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52716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19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95081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20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211250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21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76904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22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42400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7">
            <a:extLst>
              <a:ext uri="{FF2B5EF4-FFF2-40B4-BE49-F238E27FC236}">
                <a16:creationId xmlns:a16="http://schemas.microsoft.com/office/drawing/2014/main" id="{8AB7AD83-B2AB-5144-9C28-3914DFEE427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E21B8527-7B0E-6B47-88EF-E85216F172DC}" type="slidenum">
              <a:rPr lang="de-CH" altLang="de-CZ" sz="140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23</a:t>
            </a:fld>
            <a:endParaRPr lang="de-CH" altLang="de-CZ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57347" name="Text Box 1">
            <a:extLst>
              <a:ext uri="{FF2B5EF4-FFF2-40B4-BE49-F238E27FC236}">
                <a16:creationId xmlns:a16="http://schemas.microsoft.com/office/drawing/2014/main" id="{F53713B0-F3E3-4447-A8C7-AFE2E6BB4C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075" y="812800"/>
            <a:ext cx="7113588" cy="400208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Text Box 2">
            <a:extLst>
              <a:ext uri="{FF2B5EF4-FFF2-40B4-BE49-F238E27FC236}">
                <a16:creationId xmlns:a16="http://schemas.microsoft.com/office/drawing/2014/main" id="{05690A20-7C2A-0748-82AD-CD49BF3D5C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2025" cy="480536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4084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A0A98B-58B9-8E42-BC6A-3A9CCF1417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41F5B8E-7B95-AB42-AE22-F9C18BA19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95A861-5F70-714F-826A-50397FD4D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9AB1C42-E821-4F48-9999-E9BFF00CF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984909C-9A75-AD42-81E4-EBE05837DD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1875130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FAD5B37-3AC5-7646-838D-B681A35DA2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D296545-0DC6-5C48-8D7D-A52BC42456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8857CD9-0B2D-334F-BB42-5B6816C9F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7DAD3D7-7AAA-564F-B838-DFB8B6F0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F2720DD-1A9F-4543-B090-257BC6E113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844797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916BBBD-6EC9-C842-8383-BF04A99DA6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B8796921-1F64-8A4F-B94E-ECDE60B4F5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DFE6F32-52B6-C749-A4C8-B2D208FD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DCBC56-414C-7F40-92A2-52F0A4E96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BAF14D-5026-1046-BA79-D8B907634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1539843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4000DF0-1A1E-1341-8B8D-EB3A95E2E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C4D704E-3D36-E743-84AC-13E843FA5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5B35760-F89E-BF48-A75E-9266FC622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6DA693-1705-4641-BF10-1F9692AEB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2661119-D7F9-F44E-8537-AF5779714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31649108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51EACB3-D071-BA4B-B7F2-2DF6B27D9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FD88DE6-0D88-BE49-9345-E372260D7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101B8D1-6D39-EA44-B0B8-9BC44D4A0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85BDCD3-A1E1-D049-9D5C-85D993BED6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87BFC5-080D-A74B-8152-4E7728EA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1344700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B6941A-0A6F-824A-861C-3B0186037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A6D8FF-0300-DE40-BE53-55FF3B8BD7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52103EF-66F6-F944-98A0-8E779722C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F551E8-AD9F-1F47-9F30-812BA4E6D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AB54461-850A-3740-8514-D3147CDAB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DD3ADC-CD98-6043-8F5D-51FB944C2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4559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569B18-7BEE-CE4B-8D8F-0D4B6C233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F0C22B0-30EB-8241-A6EE-014DAFE53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B73704-9C44-1B41-B257-4B0063FF1A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B9B86F5-DBEF-B046-9525-C420F7B58E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9B0DDBF8-2800-3E47-A9B2-A62DE99EA3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1403C669-CB9B-F34E-87F5-BEC119DE7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35E66BD1-B4E8-6748-99F1-E825A73A6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35D0550-8037-4B4E-B891-6EEED4803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01188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F16DA0-A1E4-764B-B01A-196E0DF5F0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EEF19F8-8E13-8F49-BF45-B9978AC9D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F433E2DA-6835-6C45-B074-FB7FD24AD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0769CDC-D403-CD47-8CB1-3CA23E19B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140443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68AABDC-4D0B-A149-A950-68A4CFC19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DF7A5CED-469A-EF4C-8617-79D0EFC09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34C9C43-F3F7-C347-BF93-2CE26BE8F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1615353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A57727F-B89A-284B-9684-A642BD39AC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7471023-F094-624B-AB1C-56AF867144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BF49BC09-B75A-B64B-A7A5-C63EAFA7A3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1D6CAC0-CB8F-684D-8DE1-F30DEA7B0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6B4D11C-91E5-D840-A34C-A0663C67A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74AC100-5922-514B-B2A8-AB50C94CE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3229191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3538BF-5F11-FB44-922A-BC9CBF390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2E26C06-7655-1F4D-9A01-C1FB067F13C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Z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09BEC2-BC0D-9D4C-A66B-86C25C225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E52ABA-665E-3B48-92D8-338CEAFE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975C401-3FE3-F146-8091-36F46F9B6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Z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2E16EEB-2D09-B648-9765-DBE69C080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2928699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B8A6AB70-42D0-DD44-95EA-B31F11D6B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Z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FC6ADBC-B894-B044-B3D2-F771B53E75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Z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2B6C56-8E84-6840-B568-C9DE2196AF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44DF4-5D1E-5942-A77F-9BE4AD2B8A72}" type="datetimeFigureOut">
              <a:rPr lang="de-CZ" smtClean="0"/>
              <a:t>24.10.2024</a:t>
            </a:fld>
            <a:endParaRPr lang="de-CZ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B0DD01-9E1B-4247-83C8-834397B050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Z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55200B0-D699-AA41-8E32-C0648576DA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663E35-1D3E-B448-8581-995BDC669293}" type="slidenum">
              <a:rPr lang="de-CZ" smtClean="0"/>
              <a:t>‹Nr.›</a:t>
            </a:fld>
            <a:endParaRPr lang="de-CZ"/>
          </a:p>
        </p:txBody>
      </p:sp>
    </p:spTree>
    <p:extLst>
      <p:ext uri="{BB962C8B-B14F-4D97-AF65-F5344CB8AC3E}">
        <p14:creationId xmlns:p14="http://schemas.microsoft.com/office/powerpoint/2010/main" val="3235109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ykWvxn2WdnQ" TargetMode="Externa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14F77B-6DD2-2C47-ADA1-C7858EFD6C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Современный русский язык</a:t>
            </a:r>
            <a:endParaRPr lang="de-CZ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1C56CED-BFD0-2E44-89F1-BA077E3F71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Markus </a:t>
            </a:r>
            <a:r>
              <a:rPr lang="cs-CZ" dirty="0" err="1"/>
              <a:t>Giger</a:t>
            </a:r>
            <a:endParaRPr lang="de-CZ" dirty="0"/>
          </a:p>
        </p:txBody>
      </p:sp>
    </p:spTree>
    <p:extLst>
      <p:ext uri="{BB962C8B-B14F-4D97-AF65-F5344CB8AC3E}">
        <p14:creationId xmlns:p14="http://schemas.microsoft.com/office/powerpoint/2010/main" val="25630058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733" y="437091"/>
            <a:ext cx="10515600" cy="6110465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Оппозиция глухих и звонких согласных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их нейтрализация является стабильной. Кроме того она очень сильно похожа на соответствующую оппозицию в чешском языке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Фонетическая ассимиляция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затрагивает следующие фонемы:</a:t>
            </a:r>
          </a:p>
          <a:p>
            <a:r>
              <a:rPr lang="cs-CZ" dirty="0">
                <a:latin typeface="Times New Roman"/>
                <a:cs typeface="Times New Roman"/>
              </a:rPr>
              <a:t>/b b, d d, g v v, z z, </a:t>
            </a:r>
            <a:r>
              <a:rPr lang="cs-CZ" dirty="0" err="1">
                <a:latin typeface="Times New Roman"/>
                <a:cs typeface="Times New Roman"/>
              </a:rPr>
              <a:t>ž</a:t>
            </a:r>
            <a:r>
              <a:rPr lang="cs-CZ" dirty="0">
                <a:latin typeface="Times New Roman"/>
                <a:cs typeface="Times New Roman"/>
              </a:rPr>
              <a:t> p p, t t, k f f, s s, </a:t>
            </a:r>
            <a:r>
              <a:rPr lang="cs-CZ" dirty="0" err="1">
                <a:latin typeface="Times New Roman"/>
                <a:cs typeface="Times New Roman"/>
              </a:rPr>
              <a:t>š</a:t>
            </a:r>
            <a:r>
              <a:rPr lang="cs-CZ" dirty="0">
                <a:latin typeface="Times New Roman"/>
                <a:cs typeface="Times New Roman"/>
              </a:rPr>
              <a:t> c </a:t>
            </a:r>
            <a:r>
              <a:rPr lang="cs-CZ" dirty="0" err="1">
                <a:latin typeface="Times New Roman"/>
                <a:cs typeface="Times New Roman"/>
              </a:rPr>
              <a:t>č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cs typeface="Times New Roman"/>
              </a:rPr>
              <a:t>x</a:t>
            </a:r>
            <a:r>
              <a:rPr lang="cs-CZ" dirty="0">
                <a:latin typeface="Times New Roman"/>
                <a:cs typeface="Times New Roman"/>
              </a:rPr>
              <a:t>/.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 есть шумные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Ассимиляция не затрагивает следующие фонемы:</a:t>
            </a:r>
          </a:p>
          <a:p>
            <a:r>
              <a:rPr lang="cs-CZ" dirty="0">
                <a:latin typeface="Times New Roman"/>
                <a:cs typeface="Times New Roman"/>
              </a:rPr>
              <a:t>/m m, n n, l l, </a:t>
            </a:r>
            <a:r>
              <a:rPr lang="cs-CZ" dirty="0" err="1">
                <a:latin typeface="Times New Roman"/>
                <a:cs typeface="Times New Roman"/>
              </a:rPr>
              <a:t>r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cs typeface="Times New Roman"/>
              </a:rPr>
              <a:t>r</a:t>
            </a:r>
            <a:r>
              <a:rPr lang="cs-CZ" dirty="0">
                <a:latin typeface="Times New Roman"/>
                <a:cs typeface="Times New Roman"/>
              </a:rPr>
              <a:t>, j/</a:t>
            </a:r>
            <a:endParaRPr lang="ru-RU" dirty="0">
              <a:latin typeface="Times New Roman"/>
              <a:cs typeface="Times New Roman"/>
            </a:endParaRPr>
          </a:p>
          <a:p>
            <a:r>
              <a:rPr lang="ru-RU" dirty="0">
                <a:latin typeface="Times New Roman"/>
                <a:cs typeface="Times New Roman"/>
              </a:rPr>
              <a:t>Они – сонорны</a:t>
            </a:r>
            <a:r>
              <a:rPr lang="cs-CZ" dirty="0">
                <a:latin typeface="Times New Roman"/>
                <a:cs typeface="Times New Roman"/>
              </a:rPr>
              <a:t>e.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992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733" y="437091"/>
            <a:ext cx="10515600" cy="6110465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Фонологическая нейтрализация </a:t>
            </a:r>
            <a:r>
              <a:rPr lang="ru-RU" dirty="0">
                <a:latin typeface="Times New Roman"/>
                <a:cs typeface="Times New Roman"/>
              </a:rPr>
              <a:t>касается следующих пар:</a:t>
            </a:r>
          </a:p>
          <a:p>
            <a:r>
              <a:rPr lang="cs-CZ" dirty="0">
                <a:latin typeface="Times New Roman"/>
                <a:cs typeface="Times New Roman"/>
              </a:rPr>
              <a:t>/b/ /p/ – /b,/ /p,/ – /d/ /t/ – /d,/ /t,/ – /g/ /k/ – /v/ /f/ – /v,/ - /f,/ – </a:t>
            </a:r>
            <a:br>
              <a:rPr lang="cs-CZ" dirty="0">
                <a:latin typeface="Times New Roman"/>
                <a:cs typeface="Times New Roman"/>
              </a:rPr>
            </a:br>
            <a:r>
              <a:rPr lang="cs-CZ" dirty="0">
                <a:latin typeface="Times New Roman"/>
                <a:cs typeface="Times New Roman"/>
              </a:rPr>
              <a:t>/z/ /s/ – /z,/ /s,/ – /</a:t>
            </a:r>
            <a:r>
              <a:rPr lang="cs-CZ" dirty="0" err="1">
                <a:latin typeface="Times New Roman"/>
                <a:cs typeface="Times New Roman"/>
              </a:rPr>
              <a:t>š</a:t>
            </a:r>
            <a:r>
              <a:rPr lang="cs-CZ" dirty="0">
                <a:latin typeface="Times New Roman"/>
                <a:cs typeface="Times New Roman"/>
              </a:rPr>
              <a:t>/ /</a:t>
            </a:r>
            <a:r>
              <a:rPr lang="cs-CZ" dirty="0" err="1">
                <a:latin typeface="Times New Roman"/>
                <a:cs typeface="Times New Roman"/>
              </a:rPr>
              <a:t>ž</a:t>
            </a:r>
            <a:r>
              <a:rPr lang="cs-CZ" dirty="0">
                <a:latin typeface="Times New Roman"/>
                <a:cs typeface="Times New Roman"/>
              </a:rPr>
              <a:t>/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08481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733" y="437091"/>
            <a:ext cx="10515600" cy="6110465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Фонологическая нейтрализация </a:t>
            </a:r>
            <a:r>
              <a:rPr lang="ru-RU" dirty="0">
                <a:latin typeface="Times New Roman"/>
                <a:cs typeface="Times New Roman"/>
              </a:rPr>
              <a:t>касается следующих пар:</a:t>
            </a:r>
          </a:p>
          <a:p>
            <a:r>
              <a:rPr lang="cs-CZ" dirty="0">
                <a:latin typeface="Times New Roman"/>
                <a:cs typeface="Times New Roman"/>
              </a:rPr>
              <a:t>/b/ /p/ – /b,/ /p,/ – /d/ /t/ – /d,/ /t,/ – /g/ /k/ – /v/ /f/ – /v,/ - /f,/ – </a:t>
            </a:r>
            <a:br>
              <a:rPr lang="cs-CZ" dirty="0">
                <a:latin typeface="Times New Roman"/>
                <a:cs typeface="Times New Roman"/>
              </a:rPr>
            </a:br>
            <a:r>
              <a:rPr lang="cs-CZ" dirty="0">
                <a:latin typeface="Times New Roman"/>
                <a:cs typeface="Times New Roman"/>
              </a:rPr>
              <a:t>/z/ /s/ – /z,/ /s,/ – /</a:t>
            </a:r>
            <a:r>
              <a:rPr lang="cs-CZ" dirty="0" err="1">
                <a:latin typeface="Times New Roman"/>
                <a:cs typeface="Times New Roman"/>
              </a:rPr>
              <a:t>š</a:t>
            </a:r>
            <a:r>
              <a:rPr lang="cs-CZ" dirty="0">
                <a:latin typeface="Times New Roman"/>
                <a:cs typeface="Times New Roman"/>
              </a:rPr>
              <a:t>/ /</a:t>
            </a:r>
            <a:r>
              <a:rPr lang="cs-CZ" dirty="0" err="1">
                <a:latin typeface="Times New Roman"/>
                <a:cs typeface="Times New Roman"/>
              </a:rPr>
              <a:t>ž</a:t>
            </a:r>
            <a:r>
              <a:rPr lang="cs-CZ" dirty="0">
                <a:latin typeface="Times New Roman"/>
                <a:cs typeface="Times New Roman"/>
              </a:rPr>
              <a:t>/</a:t>
            </a:r>
            <a:endParaRPr lang="ru-RU" dirty="0">
              <a:latin typeface="Times New Roman"/>
              <a:cs typeface="Times New Roman"/>
            </a:endParaRPr>
          </a:p>
          <a:p>
            <a:r>
              <a:rPr lang="ru-RU" dirty="0">
                <a:latin typeface="Times New Roman"/>
                <a:cs typeface="Times New Roman"/>
              </a:rPr>
              <a:t>В случае фонем </a:t>
            </a:r>
            <a:r>
              <a:rPr lang="cs-CZ" dirty="0">
                <a:latin typeface="Times New Roman"/>
                <a:cs typeface="Times New Roman"/>
              </a:rPr>
              <a:t>/c </a:t>
            </a:r>
            <a:r>
              <a:rPr lang="cs-CZ" dirty="0" err="1">
                <a:latin typeface="Times New Roman"/>
                <a:cs typeface="Times New Roman"/>
              </a:rPr>
              <a:t>č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cs typeface="Times New Roman"/>
              </a:rPr>
              <a:t>x</a:t>
            </a:r>
            <a:r>
              <a:rPr lang="cs-CZ" dirty="0">
                <a:latin typeface="Times New Roman"/>
                <a:cs typeface="Times New Roman"/>
              </a:rPr>
              <a:t>/</a:t>
            </a:r>
            <a:r>
              <a:rPr lang="ru-RU" dirty="0">
                <a:latin typeface="Times New Roman"/>
                <a:cs typeface="Times New Roman"/>
              </a:rPr>
              <a:t> фонетическая ассимиляция </a:t>
            </a:r>
            <a:r>
              <a:rPr lang="ru-RU" dirty="0" err="1">
                <a:latin typeface="Times New Roman"/>
                <a:cs typeface="Times New Roman"/>
              </a:rPr>
              <a:t>фонологически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иррелевантная</a:t>
            </a:r>
            <a:r>
              <a:rPr lang="ru-RU" dirty="0">
                <a:latin typeface="Times New Roman"/>
                <a:cs typeface="Times New Roman"/>
              </a:rPr>
              <a:t>, потому что они не парные по звонкости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58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733" y="437091"/>
            <a:ext cx="10515600" cy="6110465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Фонологическая нейтрализация </a:t>
            </a:r>
            <a:r>
              <a:rPr lang="ru-RU" dirty="0">
                <a:latin typeface="Times New Roman"/>
                <a:cs typeface="Times New Roman"/>
              </a:rPr>
              <a:t>касается следующих пар:</a:t>
            </a:r>
          </a:p>
          <a:p>
            <a:r>
              <a:rPr lang="cs-CZ" dirty="0">
                <a:latin typeface="Times New Roman"/>
                <a:cs typeface="Times New Roman"/>
              </a:rPr>
              <a:t>/b/ /p/ – /b,/ /p,/ – /d/ /t/ – /d,/ /t,/ – /g/ /k/ – /v/ /f/ – /v,/ - /f,/ – </a:t>
            </a:r>
            <a:br>
              <a:rPr lang="cs-CZ" dirty="0">
                <a:latin typeface="Times New Roman"/>
                <a:cs typeface="Times New Roman"/>
              </a:rPr>
            </a:br>
            <a:r>
              <a:rPr lang="cs-CZ" dirty="0">
                <a:latin typeface="Times New Roman"/>
                <a:cs typeface="Times New Roman"/>
              </a:rPr>
              <a:t>/z/ /s/ – /z,/ /s,/ – /</a:t>
            </a:r>
            <a:r>
              <a:rPr lang="cs-CZ" dirty="0" err="1">
                <a:latin typeface="Times New Roman"/>
                <a:cs typeface="Times New Roman"/>
              </a:rPr>
              <a:t>š</a:t>
            </a:r>
            <a:r>
              <a:rPr lang="cs-CZ" dirty="0">
                <a:latin typeface="Times New Roman"/>
                <a:cs typeface="Times New Roman"/>
              </a:rPr>
              <a:t>/ /</a:t>
            </a:r>
            <a:r>
              <a:rPr lang="cs-CZ" dirty="0" err="1">
                <a:latin typeface="Times New Roman"/>
                <a:cs typeface="Times New Roman"/>
              </a:rPr>
              <a:t>ž</a:t>
            </a:r>
            <a:r>
              <a:rPr lang="cs-CZ" dirty="0">
                <a:latin typeface="Times New Roman"/>
                <a:cs typeface="Times New Roman"/>
              </a:rPr>
              <a:t>/</a:t>
            </a:r>
            <a:endParaRPr lang="ru-RU" dirty="0">
              <a:latin typeface="Times New Roman"/>
              <a:cs typeface="Times New Roman"/>
            </a:endParaRPr>
          </a:p>
          <a:p>
            <a:r>
              <a:rPr lang="ru-RU" dirty="0">
                <a:latin typeface="Times New Roman"/>
                <a:cs typeface="Times New Roman"/>
              </a:rPr>
              <a:t>В случае фонем </a:t>
            </a:r>
            <a:r>
              <a:rPr lang="cs-CZ" dirty="0">
                <a:latin typeface="Times New Roman"/>
                <a:cs typeface="Times New Roman"/>
              </a:rPr>
              <a:t>/c </a:t>
            </a:r>
            <a:r>
              <a:rPr lang="cs-CZ" dirty="0" err="1">
                <a:latin typeface="Times New Roman"/>
                <a:cs typeface="Times New Roman"/>
              </a:rPr>
              <a:t>č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cs typeface="Times New Roman"/>
              </a:rPr>
              <a:t>x</a:t>
            </a:r>
            <a:r>
              <a:rPr lang="cs-CZ" dirty="0">
                <a:latin typeface="Times New Roman"/>
                <a:cs typeface="Times New Roman"/>
              </a:rPr>
              <a:t>/</a:t>
            </a:r>
            <a:r>
              <a:rPr lang="ru-RU" dirty="0">
                <a:latin typeface="Times New Roman"/>
                <a:cs typeface="Times New Roman"/>
              </a:rPr>
              <a:t> фонетическая ассимиляция </a:t>
            </a:r>
            <a:r>
              <a:rPr lang="ru-RU" dirty="0" err="1">
                <a:latin typeface="Times New Roman"/>
                <a:cs typeface="Times New Roman"/>
              </a:rPr>
              <a:t>фонологически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иррелевантная</a:t>
            </a:r>
            <a:r>
              <a:rPr lang="ru-RU" dirty="0">
                <a:latin typeface="Times New Roman"/>
                <a:cs typeface="Times New Roman"/>
              </a:rPr>
              <a:t>, потому что они не парные по звонкости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связано с тем, что гласные [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dz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dʐ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которые несомненно существуют в русском языке – не считаются фонемами, они не выступают самостоятельно</a:t>
            </a:r>
          </a:p>
        </p:txBody>
      </p:sp>
    </p:spTree>
    <p:extLst>
      <p:ext uri="{BB962C8B-B14F-4D97-AF65-F5344CB8AC3E}">
        <p14:creationId xmlns:p14="http://schemas.microsoft.com/office/powerpoint/2010/main" val="1747302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733" y="437091"/>
            <a:ext cx="10515600" cy="6110465"/>
          </a:xfrm>
        </p:spPr>
        <p:txBody>
          <a:bodyPr>
            <a:normAutofit/>
          </a:bodyPr>
          <a:lstStyle/>
          <a:p>
            <a:r>
              <a:rPr lang="ru-RU" b="1" dirty="0">
                <a:latin typeface="Times New Roman"/>
                <a:cs typeface="Times New Roman"/>
              </a:rPr>
              <a:t>Фонологическая нейтрализация </a:t>
            </a:r>
            <a:r>
              <a:rPr lang="ru-RU" dirty="0">
                <a:latin typeface="Times New Roman"/>
                <a:cs typeface="Times New Roman"/>
              </a:rPr>
              <a:t>касается следующих пар:</a:t>
            </a:r>
          </a:p>
          <a:p>
            <a:r>
              <a:rPr lang="cs-CZ" dirty="0">
                <a:latin typeface="Times New Roman"/>
                <a:cs typeface="Times New Roman"/>
              </a:rPr>
              <a:t>/b/ /p/ – /b,/ /p,/ – /d/ /t/ – /d,/ /t,/ – /g/ /k/ – /v/ /f/ – /v,/ - /f,/ – </a:t>
            </a:r>
            <a:br>
              <a:rPr lang="cs-CZ" dirty="0">
                <a:latin typeface="Times New Roman"/>
                <a:cs typeface="Times New Roman"/>
              </a:rPr>
            </a:br>
            <a:r>
              <a:rPr lang="cs-CZ" dirty="0">
                <a:latin typeface="Times New Roman"/>
                <a:cs typeface="Times New Roman"/>
              </a:rPr>
              <a:t>/z/ /s/ – /z,/ /s,/ – /</a:t>
            </a:r>
            <a:r>
              <a:rPr lang="cs-CZ" dirty="0" err="1">
                <a:latin typeface="Times New Roman"/>
                <a:cs typeface="Times New Roman"/>
              </a:rPr>
              <a:t>š</a:t>
            </a:r>
            <a:r>
              <a:rPr lang="cs-CZ" dirty="0">
                <a:latin typeface="Times New Roman"/>
                <a:cs typeface="Times New Roman"/>
              </a:rPr>
              <a:t>/ /</a:t>
            </a:r>
            <a:r>
              <a:rPr lang="cs-CZ" dirty="0" err="1">
                <a:latin typeface="Times New Roman"/>
                <a:cs typeface="Times New Roman"/>
              </a:rPr>
              <a:t>ž</a:t>
            </a:r>
            <a:r>
              <a:rPr lang="cs-CZ" dirty="0">
                <a:latin typeface="Times New Roman"/>
                <a:cs typeface="Times New Roman"/>
              </a:rPr>
              <a:t>/</a:t>
            </a:r>
            <a:endParaRPr lang="ru-RU" dirty="0">
              <a:latin typeface="Times New Roman"/>
              <a:cs typeface="Times New Roman"/>
            </a:endParaRPr>
          </a:p>
          <a:p>
            <a:r>
              <a:rPr lang="ru-RU" dirty="0">
                <a:latin typeface="Times New Roman"/>
                <a:cs typeface="Times New Roman"/>
              </a:rPr>
              <a:t>В случае фонем </a:t>
            </a:r>
            <a:r>
              <a:rPr lang="cs-CZ" dirty="0">
                <a:latin typeface="Times New Roman"/>
                <a:cs typeface="Times New Roman"/>
              </a:rPr>
              <a:t>/c </a:t>
            </a:r>
            <a:r>
              <a:rPr lang="cs-CZ" dirty="0" err="1">
                <a:latin typeface="Times New Roman"/>
                <a:cs typeface="Times New Roman"/>
              </a:rPr>
              <a:t>č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cs typeface="Times New Roman"/>
              </a:rPr>
              <a:t>x</a:t>
            </a:r>
            <a:r>
              <a:rPr lang="cs-CZ" dirty="0">
                <a:latin typeface="Times New Roman"/>
                <a:cs typeface="Times New Roman"/>
              </a:rPr>
              <a:t>/</a:t>
            </a:r>
            <a:r>
              <a:rPr lang="ru-RU" dirty="0">
                <a:latin typeface="Times New Roman"/>
                <a:cs typeface="Times New Roman"/>
              </a:rPr>
              <a:t> фонетическая ассимиляция </a:t>
            </a:r>
            <a:r>
              <a:rPr lang="ru-RU" dirty="0" err="1">
                <a:latin typeface="Times New Roman"/>
                <a:cs typeface="Times New Roman"/>
              </a:rPr>
              <a:t>фонологически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иррелевантная</a:t>
            </a:r>
            <a:r>
              <a:rPr lang="ru-RU" dirty="0">
                <a:latin typeface="Times New Roman"/>
                <a:cs typeface="Times New Roman"/>
              </a:rPr>
              <a:t>, потому что они не парные по звонкости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связано с тем, что гласные [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dz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dʐ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γ]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которые несомненно существуют в русском языке – не считаются фонемами, они не выступают самостоятельно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встречаются – по крайней мере, в незаимствованных словах – только как продукт ассимиляции /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c/, /</a:t>
            </a:r>
            <a:r>
              <a:rPr lang="de-DE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č</a:t>
            </a:r>
            <a:r>
              <a:rPr lang="de-DE" dirty="0">
                <a:latin typeface="Times New Roman" panose="02020603050405020304" pitchFamily="18" charset="0"/>
                <a:cs typeface="Times New Roman" panose="02020603050405020304" pitchFamily="18" charset="0"/>
              </a:rPr>
              <a:t>/, /x/,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т.е. как позиционный аллофон</a:t>
            </a:r>
          </a:p>
        </p:txBody>
      </p:sp>
    </p:spTree>
    <p:extLst>
      <p:ext uri="{BB962C8B-B14F-4D97-AF65-F5344CB8AC3E}">
        <p14:creationId xmlns:p14="http://schemas.microsoft.com/office/powerpoint/2010/main" val="2407203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E23BF088-B86A-C542-B229-E91C24DB93E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Нейтрализация происходит в конце фонологического слова (перед паузой):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дуб</a:t>
            </a:r>
            <a:r>
              <a:rPr lang="cs-CZ" sz="2800" dirty="0">
                <a:latin typeface="Times New Roman"/>
                <a:cs typeface="Times New Roman"/>
              </a:rPr>
              <a:t>} [dup] {</a:t>
            </a:r>
            <a:r>
              <a:rPr lang="cs-CZ" sz="2800" dirty="0" err="1">
                <a:latin typeface="Times New Roman"/>
                <a:cs typeface="Times New Roman"/>
              </a:rPr>
              <a:t>кровь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krofʲ</a:t>
            </a:r>
            <a:r>
              <a:rPr lang="cs-CZ" sz="2800" dirty="0">
                <a:latin typeface="Times New Roman"/>
                <a:cs typeface="Times New Roman"/>
              </a:rPr>
              <a:t>];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друг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другa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drug'drugə</a:t>
            </a:r>
            <a:r>
              <a:rPr lang="cs-CZ" sz="2800" dirty="0">
                <a:latin typeface="Times New Roman"/>
                <a:cs typeface="Times New Roman"/>
              </a:rPr>
              <a:t>]; {</a:t>
            </a:r>
            <a:r>
              <a:rPr lang="cs-CZ" sz="2800" dirty="0" err="1">
                <a:latin typeface="Times New Roman"/>
                <a:cs typeface="Times New Roman"/>
              </a:rPr>
              <a:t>сквозь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огонь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skvosʲ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ʌ'gonʲ</a:t>
            </a:r>
            <a:r>
              <a:rPr lang="cs-CZ" sz="2800" dirty="0">
                <a:latin typeface="Times New Roman"/>
                <a:cs typeface="Times New Roman"/>
              </a:rPr>
              <a:t>];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из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окна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de-CH" sz="2800" dirty="0" err="1">
                <a:latin typeface="Times New Roman"/>
                <a:cs typeface="Times New Roman"/>
              </a:rPr>
              <a:t>ɪ</a:t>
            </a:r>
            <a:r>
              <a:rPr lang="cs-CZ" sz="2800" dirty="0" err="1">
                <a:latin typeface="Times New Roman"/>
                <a:cs typeface="Times New Roman"/>
              </a:rPr>
              <a:t>zʌ'kna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47214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E23BF088-B86A-C542-B229-E91C24DB93E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3692" y="188660"/>
            <a:ext cx="11424739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Нейтрализация происходит в конце фонологического слова (перед паузой):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дуб</a:t>
            </a:r>
            <a:r>
              <a:rPr lang="cs-CZ" sz="2800" dirty="0">
                <a:latin typeface="Times New Roman"/>
                <a:cs typeface="Times New Roman"/>
              </a:rPr>
              <a:t>} [dup] {</a:t>
            </a:r>
            <a:r>
              <a:rPr lang="cs-CZ" sz="2800" dirty="0" err="1">
                <a:latin typeface="Times New Roman"/>
                <a:cs typeface="Times New Roman"/>
              </a:rPr>
              <a:t>кровь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krofʲ</a:t>
            </a:r>
            <a:r>
              <a:rPr lang="cs-CZ" sz="2800" dirty="0">
                <a:latin typeface="Times New Roman"/>
                <a:cs typeface="Times New Roman"/>
              </a:rPr>
              <a:t>];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друг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другa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drug'drugə</a:t>
            </a:r>
            <a:r>
              <a:rPr lang="cs-CZ" sz="2800" dirty="0">
                <a:latin typeface="Times New Roman"/>
                <a:cs typeface="Times New Roman"/>
              </a:rPr>
              <a:t>]; {</a:t>
            </a:r>
            <a:r>
              <a:rPr lang="cs-CZ" sz="2800" dirty="0" err="1">
                <a:latin typeface="Times New Roman"/>
                <a:cs typeface="Times New Roman"/>
              </a:rPr>
              <a:t>сквозь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огонь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skvosʲ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ʌ'gonʲ</a:t>
            </a:r>
            <a:r>
              <a:rPr lang="cs-CZ" sz="2800" dirty="0">
                <a:latin typeface="Times New Roman"/>
                <a:cs typeface="Times New Roman"/>
              </a:rPr>
              <a:t>];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из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окна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de-CH" sz="2800" dirty="0" err="1">
                <a:latin typeface="Times New Roman"/>
                <a:cs typeface="Times New Roman"/>
              </a:rPr>
              <a:t>ɪ</a:t>
            </a:r>
            <a:r>
              <a:rPr lang="cs-CZ" sz="2800" dirty="0" err="1">
                <a:latin typeface="Times New Roman"/>
                <a:cs typeface="Times New Roman"/>
              </a:rPr>
              <a:t>zʌ'kna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Кроме того, нейтрализация происходит перед следующим звонким и глухим шумным: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а</a:t>
            </a:r>
            <a:r>
              <a:rPr lang="cs-CZ" sz="2800" dirty="0">
                <a:latin typeface="Times New Roman"/>
                <a:cs typeface="Times New Roman"/>
              </a:rPr>
              <a:t>) </a:t>
            </a:r>
            <a:r>
              <a:rPr lang="ru-RU" sz="2800" dirty="0">
                <a:latin typeface="Times New Roman"/>
                <a:cs typeface="Times New Roman"/>
              </a:rPr>
              <a:t>звонкий</a:t>
            </a:r>
            <a:r>
              <a:rPr lang="cs-CZ" sz="2800" dirty="0">
                <a:latin typeface="Times New Roman"/>
                <a:cs typeface="Times New Roman"/>
              </a:rPr>
              <a:t> &gt; </a:t>
            </a:r>
            <a:r>
              <a:rPr lang="ru-RU" sz="2800" dirty="0">
                <a:latin typeface="Times New Roman"/>
                <a:cs typeface="Times New Roman"/>
              </a:rPr>
              <a:t>глухой</a:t>
            </a:r>
            <a:r>
              <a:rPr lang="cs-CZ" sz="2800" dirty="0">
                <a:latin typeface="Times New Roman"/>
                <a:cs typeface="Times New Roman"/>
              </a:rPr>
              <a:t>: {</a:t>
            </a:r>
            <a:r>
              <a:rPr lang="cs-CZ" sz="2800" dirty="0" err="1">
                <a:latin typeface="Times New Roman"/>
                <a:cs typeface="Times New Roman"/>
              </a:rPr>
              <a:t>водка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votkə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книжка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knʲi</a:t>
            </a:r>
            <a:r>
              <a:rPr lang="de-CH" sz="2800" dirty="0" err="1">
                <a:latin typeface="Times New Roman"/>
                <a:cs typeface="Times New Roman"/>
              </a:rPr>
              <a:t>ʂ</a:t>
            </a:r>
            <a:r>
              <a:rPr lang="cs-CZ" sz="2800" dirty="0" err="1">
                <a:latin typeface="Times New Roman"/>
                <a:cs typeface="Times New Roman"/>
              </a:rPr>
              <a:t>kə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овца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ʌ'fʦa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под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столом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pətstʌ</a:t>
            </a:r>
            <a:r>
              <a:rPr lang="cs-CZ" sz="2800" dirty="0">
                <a:latin typeface="Times New Roman"/>
                <a:cs typeface="Times New Roman"/>
              </a:rPr>
              <a:t>'</a:t>
            </a:r>
            <a:r>
              <a:rPr lang="de-CH" sz="2800" dirty="0" err="1">
                <a:latin typeface="Times New Roman"/>
                <a:cs typeface="Times New Roman"/>
              </a:rPr>
              <a:t>ɫ</a:t>
            </a:r>
            <a:r>
              <a:rPr lang="cs-CZ" sz="2800" dirty="0" err="1">
                <a:latin typeface="Times New Roman"/>
                <a:cs typeface="Times New Roman"/>
              </a:rPr>
              <a:t>om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подход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pʌt'xot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endParaRPr lang="de-DE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б</a:t>
            </a:r>
            <a:r>
              <a:rPr lang="cs-CZ" sz="2800" dirty="0">
                <a:latin typeface="Times New Roman"/>
                <a:cs typeface="Times New Roman"/>
              </a:rPr>
              <a:t>) </a:t>
            </a:r>
            <a:r>
              <a:rPr lang="ru-RU" sz="2800" dirty="0">
                <a:latin typeface="Times New Roman"/>
                <a:cs typeface="Times New Roman"/>
              </a:rPr>
              <a:t>глухой</a:t>
            </a:r>
            <a:r>
              <a:rPr lang="cs-CZ" sz="2800" dirty="0">
                <a:latin typeface="Times New Roman"/>
                <a:cs typeface="Times New Roman"/>
              </a:rPr>
              <a:t> &gt; </a:t>
            </a:r>
            <a:r>
              <a:rPr lang="ru-RU" sz="2800" dirty="0">
                <a:latin typeface="Times New Roman"/>
                <a:cs typeface="Times New Roman"/>
              </a:rPr>
              <a:t>звонкий</a:t>
            </a:r>
            <a:r>
              <a:rPr lang="cs-CZ" sz="2800" dirty="0">
                <a:latin typeface="Times New Roman"/>
                <a:cs typeface="Times New Roman"/>
              </a:rPr>
              <a:t>: {</a:t>
            </a:r>
            <a:r>
              <a:rPr lang="cs-CZ" sz="2800" dirty="0" err="1">
                <a:latin typeface="Times New Roman"/>
                <a:cs typeface="Times New Roman"/>
              </a:rPr>
              <a:t>отдых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odd</a:t>
            </a:r>
            <a:r>
              <a:rPr lang="de-CH" sz="2800" dirty="0">
                <a:latin typeface="Times New Roman"/>
                <a:cs typeface="Times New Roman"/>
              </a:rPr>
              <a:t>ᵻ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просьба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prozʲbə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также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tag</a:t>
            </a:r>
            <a:r>
              <a:rPr lang="de-CH" sz="2800" dirty="0" err="1">
                <a:latin typeface="Times New Roman"/>
                <a:cs typeface="Times New Roman"/>
              </a:rPr>
              <a:t>ʐ</a:t>
            </a:r>
            <a:r>
              <a:rPr lang="cs-CZ" sz="2800" dirty="0" err="1">
                <a:latin typeface="Times New Roman"/>
                <a:cs typeface="Times New Roman"/>
              </a:rPr>
              <a:t>ə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с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братом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zbratəm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cs-CZ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220897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E23BF088-B86A-C542-B229-E91C24DB93E6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413692" y="188660"/>
            <a:ext cx="11424739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Нейтрализация происходит в конце фонологического слова (перед паузой):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дуб</a:t>
            </a:r>
            <a:r>
              <a:rPr lang="cs-CZ" sz="2800" dirty="0">
                <a:latin typeface="Times New Roman"/>
                <a:cs typeface="Times New Roman"/>
              </a:rPr>
              <a:t>} [dup] {</a:t>
            </a:r>
            <a:r>
              <a:rPr lang="cs-CZ" sz="2800" dirty="0" err="1">
                <a:latin typeface="Times New Roman"/>
                <a:cs typeface="Times New Roman"/>
              </a:rPr>
              <a:t>кровь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krofʲ</a:t>
            </a:r>
            <a:r>
              <a:rPr lang="cs-CZ" sz="2800" dirty="0">
                <a:latin typeface="Times New Roman"/>
                <a:cs typeface="Times New Roman"/>
              </a:rPr>
              <a:t>];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друг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другa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drug'drugə</a:t>
            </a:r>
            <a:r>
              <a:rPr lang="cs-CZ" sz="2800" dirty="0">
                <a:latin typeface="Times New Roman"/>
                <a:cs typeface="Times New Roman"/>
              </a:rPr>
              <a:t>]; {</a:t>
            </a:r>
            <a:r>
              <a:rPr lang="cs-CZ" sz="2800" dirty="0" err="1">
                <a:latin typeface="Times New Roman"/>
                <a:cs typeface="Times New Roman"/>
              </a:rPr>
              <a:t>сквозь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огонь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skvosʲ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ʌ'gonʲ</a:t>
            </a:r>
            <a:r>
              <a:rPr lang="cs-CZ" sz="2800" dirty="0">
                <a:latin typeface="Times New Roman"/>
                <a:cs typeface="Times New Roman"/>
              </a:rPr>
              <a:t>];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из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окна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de-CH" sz="2800" dirty="0" err="1">
                <a:latin typeface="Times New Roman"/>
                <a:cs typeface="Times New Roman"/>
              </a:rPr>
              <a:t>ɪ</a:t>
            </a:r>
            <a:r>
              <a:rPr lang="cs-CZ" sz="2800" dirty="0" err="1">
                <a:latin typeface="Times New Roman"/>
                <a:cs typeface="Times New Roman"/>
              </a:rPr>
              <a:t>zʌ'kna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</a:rPr>
              <a:t>Кроме того, нейтрализация происходит перед следующим звонким и глухим шумным: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а</a:t>
            </a:r>
            <a:r>
              <a:rPr lang="cs-CZ" sz="2800" dirty="0">
                <a:latin typeface="Times New Roman"/>
                <a:cs typeface="Times New Roman"/>
              </a:rPr>
              <a:t>) </a:t>
            </a:r>
            <a:r>
              <a:rPr lang="ru-RU" sz="2800" dirty="0">
                <a:latin typeface="Times New Roman"/>
                <a:cs typeface="Times New Roman"/>
              </a:rPr>
              <a:t>звонкий</a:t>
            </a:r>
            <a:r>
              <a:rPr lang="cs-CZ" sz="2800" dirty="0">
                <a:latin typeface="Times New Roman"/>
                <a:cs typeface="Times New Roman"/>
              </a:rPr>
              <a:t> &gt; </a:t>
            </a:r>
            <a:r>
              <a:rPr lang="ru-RU" sz="2800" dirty="0">
                <a:latin typeface="Times New Roman"/>
                <a:cs typeface="Times New Roman"/>
              </a:rPr>
              <a:t>глухой</a:t>
            </a:r>
            <a:r>
              <a:rPr lang="cs-CZ" sz="2800" dirty="0">
                <a:latin typeface="Times New Roman"/>
                <a:cs typeface="Times New Roman"/>
              </a:rPr>
              <a:t>: {</a:t>
            </a:r>
            <a:r>
              <a:rPr lang="cs-CZ" sz="2800" dirty="0" err="1">
                <a:latin typeface="Times New Roman"/>
                <a:cs typeface="Times New Roman"/>
              </a:rPr>
              <a:t>водка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votkə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книжка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knʲi</a:t>
            </a:r>
            <a:r>
              <a:rPr lang="de-CH" sz="2800" dirty="0" err="1">
                <a:latin typeface="Times New Roman"/>
                <a:cs typeface="Times New Roman"/>
              </a:rPr>
              <a:t>ʂ</a:t>
            </a:r>
            <a:r>
              <a:rPr lang="cs-CZ" sz="2800" dirty="0" err="1">
                <a:latin typeface="Times New Roman"/>
                <a:cs typeface="Times New Roman"/>
              </a:rPr>
              <a:t>kə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овца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ʌ'fʦa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под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столом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pətstʌ</a:t>
            </a:r>
            <a:r>
              <a:rPr lang="cs-CZ" sz="2800" dirty="0">
                <a:latin typeface="Times New Roman"/>
                <a:cs typeface="Times New Roman"/>
              </a:rPr>
              <a:t>'</a:t>
            </a:r>
            <a:r>
              <a:rPr lang="de-CH" sz="2800" dirty="0" err="1">
                <a:latin typeface="Times New Roman"/>
                <a:cs typeface="Times New Roman"/>
              </a:rPr>
              <a:t>ɫ</a:t>
            </a:r>
            <a:r>
              <a:rPr lang="cs-CZ" sz="2800" dirty="0" err="1">
                <a:latin typeface="Times New Roman"/>
                <a:cs typeface="Times New Roman"/>
              </a:rPr>
              <a:t>om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подход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pʌt'xot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endParaRPr lang="de-DE" sz="2800" dirty="0">
              <a:latin typeface="Times New Roman"/>
              <a:cs typeface="Times New Roman"/>
            </a:endParaRPr>
          </a:p>
          <a:p>
            <a:r>
              <a:rPr lang="ru-RU" sz="2800" dirty="0">
                <a:latin typeface="Times New Roman"/>
                <a:cs typeface="Times New Roman"/>
              </a:rPr>
              <a:t>б</a:t>
            </a:r>
            <a:r>
              <a:rPr lang="cs-CZ" sz="2800" dirty="0">
                <a:latin typeface="Times New Roman"/>
                <a:cs typeface="Times New Roman"/>
              </a:rPr>
              <a:t>) </a:t>
            </a:r>
            <a:r>
              <a:rPr lang="ru-RU" sz="2800" dirty="0">
                <a:latin typeface="Times New Roman"/>
                <a:cs typeface="Times New Roman"/>
              </a:rPr>
              <a:t>глухой</a:t>
            </a:r>
            <a:r>
              <a:rPr lang="cs-CZ" sz="2800" dirty="0">
                <a:latin typeface="Times New Roman"/>
                <a:cs typeface="Times New Roman"/>
              </a:rPr>
              <a:t> &gt; </a:t>
            </a:r>
            <a:r>
              <a:rPr lang="ru-RU" sz="2800" dirty="0">
                <a:latin typeface="Times New Roman"/>
                <a:cs typeface="Times New Roman"/>
              </a:rPr>
              <a:t>звонкий</a:t>
            </a:r>
            <a:r>
              <a:rPr lang="cs-CZ" sz="2800" dirty="0">
                <a:latin typeface="Times New Roman"/>
                <a:cs typeface="Times New Roman"/>
              </a:rPr>
              <a:t>: {</a:t>
            </a:r>
            <a:r>
              <a:rPr lang="cs-CZ" sz="2800" dirty="0" err="1">
                <a:latin typeface="Times New Roman"/>
                <a:cs typeface="Times New Roman"/>
              </a:rPr>
              <a:t>отдых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odd</a:t>
            </a:r>
            <a:r>
              <a:rPr lang="de-CH" sz="2800" dirty="0">
                <a:latin typeface="Times New Roman"/>
                <a:cs typeface="Times New Roman"/>
              </a:rPr>
              <a:t>ᵻ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просьба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prozʲbə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также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tag</a:t>
            </a:r>
            <a:r>
              <a:rPr lang="de-CH" sz="2800" dirty="0" err="1">
                <a:latin typeface="Times New Roman"/>
                <a:cs typeface="Times New Roman"/>
              </a:rPr>
              <a:t>ʐ</a:t>
            </a:r>
            <a:r>
              <a:rPr lang="cs-CZ" sz="2800" dirty="0" err="1">
                <a:latin typeface="Times New Roman"/>
                <a:cs typeface="Times New Roman"/>
              </a:rPr>
              <a:t>ə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с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братом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zbratəm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cs-CZ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 err="1">
                <a:latin typeface="Times New Roman"/>
                <a:cs typeface="Times New Roman"/>
              </a:rPr>
              <a:t>Фонологически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 err="1">
                <a:latin typeface="Times New Roman"/>
                <a:cs typeface="Times New Roman"/>
              </a:rPr>
              <a:t>иррелевантная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фонетическая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ассимиляция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в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случае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непарных</a:t>
            </a:r>
            <a:r>
              <a:rPr lang="cs-CZ" sz="2800" dirty="0">
                <a:latin typeface="Times New Roman"/>
                <a:cs typeface="Times New Roman"/>
              </a:rPr>
              <a:t> /c </a:t>
            </a:r>
            <a:r>
              <a:rPr lang="cs-CZ" sz="2800" dirty="0" err="1">
                <a:latin typeface="Times New Roman"/>
                <a:cs typeface="Times New Roman"/>
              </a:rPr>
              <a:t>č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/ – </a:t>
            </a:r>
            <a:r>
              <a:rPr lang="ru-RU" sz="2800" dirty="0">
                <a:latin typeface="Times New Roman"/>
                <a:cs typeface="Times New Roman"/>
              </a:rPr>
              <a:t>звуки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ʣ</a:t>
            </a:r>
            <a:r>
              <a:rPr lang="cs-CZ" sz="2800" dirty="0">
                <a:latin typeface="Times New Roman"/>
                <a:cs typeface="Times New Roman"/>
              </a:rPr>
              <a:t>], [</a:t>
            </a:r>
            <a:r>
              <a:rPr lang="cs-CZ" sz="2800" dirty="0" err="1">
                <a:latin typeface="Times New Roman"/>
                <a:cs typeface="Times New Roman"/>
              </a:rPr>
              <a:t>ʤ</a:t>
            </a:r>
            <a:r>
              <a:rPr lang="cs-CZ" sz="2800" dirty="0">
                <a:latin typeface="Times New Roman"/>
                <a:cs typeface="Times New Roman"/>
              </a:rPr>
              <a:t>], [</a:t>
            </a:r>
            <a:r>
              <a:rPr lang="cs-CZ" sz="2800" dirty="0" err="1">
                <a:latin typeface="Times New Roman"/>
                <a:cs typeface="Times New Roman"/>
              </a:rPr>
              <a:t>γ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r>
              <a:rPr lang="ru-RU" sz="2800" dirty="0">
                <a:latin typeface="Times New Roman"/>
                <a:cs typeface="Times New Roman"/>
              </a:rPr>
              <a:t>в русском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языке не являются фонемами</a:t>
            </a:r>
            <a:r>
              <a:rPr lang="cs-CZ" sz="2800" dirty="0">
                <a:latin typeface="Times New Roman"/>
                <a:cs typeface="Times New Roman"/>
              </a:rPr>
              <a:t> –: </a:t>
            </a:r>
            <a:r>
              <a:rPr lang="cs-CZ" sz="2800" i="1" dirty="0" err="1">
                <a:latin typeface="Times New Roman"/>
                <a:cs typeface="Times New Roman"/>
              </a:rPr>
              <a:t>отец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бы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ʌ'tʲeʣb</a:t>
            </a:r>
            <a:r>
              <a:rPr lang="de-CH" sz="2800" dirty="0">
                <a:latin typeface="Times New Roman"/>
                <a:cs typeface="Times New Roman"/>
              </a:rPr>
              <a:t>ᵻ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cs-CZ" sz="2800" i="1" dirty="0" err="1">
                <a:latin typeface="Times New Roman"/>
                <a:cs typeface="Times New Roman"/>
              </a:rPr>
              <a:t>врач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бы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vraʤb</a:t>
            </a:r>
            <a:r>
              <a:rPr lang="de-CH" sz="2800" dirty="0">
                <a:latin typeface="Times New Roman"/>
                <a:cs typeface="Times New Roman"/>
              </a:rPr>
              <a:t>ᵻ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cs-CZ" sz="2800" i="1" dirty="0" err="1">
                <a:latin typeface="Times New Roman"/>
                <a:cs typeface="Times New Roman"/>
              </a:rPr>
              <a:t>мох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бы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moγb</a:t>
            </a:r>
            <a:r>
              <a:rPr lang="de-CH" sz="2800" dirty="0">
                <a:latin typeface="Times New Roman"/>
                <a:cs typeface="Times New Roman"/>
              </a:rPr>
              <a:t>ᵻ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cs-CZ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178122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9184" y="246267"/>
            <a:ext cx="11375136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пассивно касается ассимиляция (и нейтрализация) фонем </a:t>
            </a:r>
            <a:r>
              <a:rPr lang="cs-CZ" sz="2800" dirty="0">
                <a:latin typeface="Times New Roman"/>
                <a:cs typeface="Times New Roman"/>
              </a:rPr>
              <a:t>/v/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/v,/</a:t>
            </a:r>
            <a:r>
              <a:rPr lang="ru-RU" sz="2800" dirty="0">
                <a:latin typeface="Times New Roman"/>
                <a:cs typeface="Times New Roman"/>
              </a:rPr>
              <a:t> (они только пассивные </a:t>
            </a:r>
            <a:r>
              <a:rPr lang="ru-RU" sz="2800" dirty="0" err="1">
                <a:latin typeface="Times New Roman"/>
                <a:cs typeface="Times New Roman"/>
              </a:rPr>
              <a:t>обструенты</a:t>
            </a:r>
            <a:r>
              <a:rPr lang="ru-RU" sz="2800" dirty="0">
                <a:latin typeface="Times New Roman"/>
                <a:cs typeface="Times New Roman"/>
              </a:rPr>
              <a:t>)</a:t>
            </a:r>
            <a:r>
              <a:rPr lang="cs-CZ" sz="2800" dirty="0">
                <a:latin typeface="Times New Roman"/>
                <a:cs typeface="Times New Roman"/>
              </a:rPr>
              <a:t>: {</a:t>
            </a:r>
            <a:r>
              <a:rPr lang="cs-CZ" sz="2800" dirty="0" err="1">
                <a:latin typeface="Times New Roman"/>
                <a:cs typeface="Times New Roman"/>
              </a:rPr>
              <a:t>второй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ftʌ'roj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всё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fsʲo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зверь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zvʲerʲ</a:t>
            </a:r>
            <a:r>
              <a:rPr lang="cs-CZ" sz="2800" dirty="0">
                <a:latin typeface="Times New Roman"/>
                <a:cs typeface="Times New Roman"/>
              </a:rPr>
              <a:t>] (</a:t>
            </a:r>
            <a:r>
              <a:rPr lang="ru-RU" sz="2800" dirty="0">
                <a:latin typeface="Times New Roman"/>
                <a:cs typeface="Times New Roman"/>
              </a:rPr>
              <a:t>или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zʲvʲerʲ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, см. ниже</a:t>
            </a:r>
            <a:r>
              <a:rPr lang="cs-CZ" sz="2800" dirty="0">
                <a:latin typeface="Times New Roman"/>
                <a:cs typeface="Times New Roman"/>
              </a:rPr>
              <a:t>), {</a:t>
            </a:r>
            <a:r>
              <a:rPr lang="cs-CZ" sz="2800" dirty="0" err="1">
                <a:latin typeface="Times New Roman"/>
                <a:cs typeface="Times New Roman"/>
              </a:rPr>
              <a:t>свет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svʲet</a:t>
            </a:r>
            <a:r>
              <a:rPr lang="cs-CZ" sz="2800" dirty="0">
                <a:latin typeface="Times New Roman"/>
                <a:cs typeface="Times New Roman"/>
              </a:rPr>
              <a:t>] (</a:t>
            </a:r>
            <a:r>
              <a:rPr lang="ru-RU" sz="2800" dirty="0">
                <a:latin typeface="Times New Roman"/>
                <a:cs typeface="Times New Roman"/>
              </a:rPr>
              <a:t>или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sʲvʲet</a:t>
            </a:r>
            <a:r>
              <a:rPr lang="cs-CZ" sz="2800" dirty="0">
                <a:latin typeface="Times New Roman"/>
                <a:cs typeface="Times New Roman"/>
              </a:rPr>
              <a:t>])</a:t>
            </a:r>
            <a:endParaRPr lang="ru-RU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9184" y="246267"/>
            <a:ext cx="11375136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пассивно касается ассимиляция (и нейтрализация) фонем </a:t>
            </a:r>
            <a:r>
              <a:rPr lang="cs-CZ" sz="2800" dirty="0">
                <a:latin typeface="Times New Roman"/>
                <a:cs typeface="Times New Roman"/>
              </a:rPr>
              <a:t>/v/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/v,/</a:t>
            </a:r>
            <a:r>
              <a:rPr lang="ru-RU" sz="2800" dirty="0">
                <a:latin typeface="Times New Roman"/>
                <a:cs typeface="Times New Roman"/>
              </a:rPr>
              <a:t> (они только пассивные </a:t>
            </a:r>
            <a:r>
              <a:rPr lang="ru-RU" sz="2800" dirty="0" err="1">
                <a:latin typeface="Times New Roman"/>
                <a:cs typeface="Times New Roman"/>
              </a:rPr>
              <a:t>обструенты</a:t>
            </a:r>
            <a:r>
              <a:rPr lang="ru-RU" sz="2800" dirty="0">
                <a:latin typeface="Times New Roman"/>
                <a:cs typeface="Times New Roman"/>
              </a:rPr>
              <a:t>)</a:t>
            </a:r>
            <a:r>
              <a:rPr lang="cs-CZ" sz="2800" dirty="0">
                <a:latin typeface="Times New Roman"/>
                <a:cs typeface="Times New Roman"/>
              </a:rPr>
              <a:t>: {</a:t>
            </a:r>
            <a:r>
              <a:rPr lang="cs-CZ" sz="2800" dirty="0" err="1">
                <a:latin typeface="Times New Roman"/>
                <a:cs typeface="Times New Roman"/>
              </a:rPr>
              <a:t>второй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ftʌ'roj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всё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fsʲo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зверь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zvʲerʲ</a:t>
            </a:r>
            <a:r>
              <a:rPr lang="cs-CZ" sz="2800" dirty="0">
                <a:latin typeface="Times New Roman"/>
                <a:cs typeface="Times New Roman"/>
              </a:rPr>
              <a:t>] (</a:t>
            </a:r>
            <a:r>
              <a:rPr lang="ru-RU" sz="2800" dirty="0">
                <a:latin typeface="Times New Roman"/>
                <a:cs typeface="Times New Roman"/>
              </a:rPr>
              <a:t>или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zʲvʲerʲ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, см. ниже</a:t>
            </a:r>
            <a:r>
              <a:rPr lang="cs-CZ" sz="2800" dirty="0">
                <a:latin typeface="Times New Roman"/>
                <a:cs typeface="Times New Roman"/>
              </a:rPr>
              <a:t>), {</a:t>
            </a:r>
            <a:r>
              <a:rPr lang="cs-CZ" sz="2800" dirty="0" err="1">
                <a:latin typeface="Times New Roman"/>
                <a:cs typeface="Times New Roman"/>
              </a:rPr>
              <a:t>свет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svʲet</a:t>
            </a:r>
            <a:r>
              <a:rPr lang="cs-CZ" sz="2800" dirty="0">
                <a:latin typeface="Times New Roman"/>
                <a:cs typeface="Times New Roman"/>
              </a:rPr>
              <a:t>] (</a:t>
            </a:r>
            <a:r>
              <a:rPr lang="ru-RU" sz="2800" dirty="0">
                <a:latin typeface="Times New Roman"/>
                <a:cs typeface="Times New Roman"/>
              </a:rPr>
              <a:t>или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sʲvʲet</a:t>
            </a:r>
            <a:r>
              <a:rPr lang="cs-CZ" sz="2800" dirty="0">
                <a:latin typeface="Times New Roman"/>
                <a:cs typeface="Times New Roman"/>
              </a:rPr>
              <a:t>])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 фонемы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v,/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подвержены ассимиляции, и их оппозиция к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f,/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нейтрализована, но оппозиция других парных звонких и глухих согласных перед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v,/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сохраняется. </a:t>
            </a:r>
          </a:p>
        </p:txBody>
      </p:sp>
    </p:spTree>
    <p:extLst>
      <p:ext uri="{BB962C8B-B14F-4D97-AF65-F5344CB8AC3E}">
        <p14:creationId xmlns:p14="http://schemas.microsoft.com/office/powerpoint/2010/main" val="295003519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6414E-DBAD-5740-A474-B9A19D06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проблемы системы согласных</a:t>
            </a:r>
            <a:endParaRPr lang="de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влияет на произношение согласных в русском языке?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4624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9184" y="246267"/>
            <a:ext cx="11375136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пассивно касается ассимиляция (и нейтрализация) фонем </a:t>
            </a:r>
            <a:r>
              <a:rPr lang="cs-CZ" sz="2800" dirty="0">
                <a:latin typeface="Times New Roman"/>
                <a:cs typeface="Times New Roman"/>
              </a:rPr>
              <a:t>/v/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/v,/</a:t>
            </a:r>
            <a:r>
              <a:rPr lang="ru-RU" sz="2800" dirty="0">
                <a:latin typeface="Times New Roman"/>
                <a:cs typeface="Times New Roman"/>
              </a:rPr>
              <a:t> (они только пассивные </a:t>
            </a:r>
            <a:r>
              <a:rPr lang="ru-RU" sz="2800" dirty="0" err="1">
                <a:latin typeface="Times New Roman"/>
                <a:cs typeface="Times New Roman"/>
              </a:rPr>
              <a:t>обструенты</a:t>
            </a:r>
            <a:r>
              <a:rPr lang="ru-RU" sz="2800" dirty="0">
                <a:latin typeface="Times New Roman"/>
                <a:cs typeface="Times New Roman"/>
              </a:rPr>
              <a:t>)</a:t>
            </a:r>
            <a:r>
              <a:rPr lang="cs-CZ" sz="2800" dirty="0">
                <a:latin typeface="Times New Roman"/>
                <a:cs typeface="Times New Roman"/>
              </a:rPr>
              <a:t>: {</a:t>
            </a:r>
            <a:r>
              <a:rPr lang="cs-CZ" sz="2800" dirty="0" err="1">
                <a:latin typeface="Times New Roman"/>
                <a:cs typeface="Times New Roman"/>
              </a:rPr>
              <a:t>второй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ftʌ'roj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всё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fsʲo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зверь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zvʲerʲ</a:t>
            </a:r>
            <a:r>
              <a:rPr lang="cs-CZ" sz="2800" dirty="0">
                <a:latin typeface="Times New Roman"/>
                <a:cs typeface="Times New Roman"/>
              </a:rPr>
              <a:t>] (</a:t>
            </a:r>
            <a:r>
              <a:rPr lang="ru-RU" sz="2800" dirty="0">
                <a:latin typeface="Times New Roman"/>
                <a:cs typeface="Times New Roman"/>
              </a:rPr>
              <a:t>или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zʲvʲerʲ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, см. ниже</a:t>
            </a:r>
            <a:r>
              <a:rPr lang="cs-CZ" sz="2800" dirty="0">
                <a:latin typeface="Times New Roman"/>
                <a:cs typeface="Times New Roman"/>
              </a:rPr>
              <a:t>), {</a:t>
            </a:r>
            <a:r>
              <a:rPr lang="cs-CZ" sz="2800" dirty="0" err="1">
                <a:latin typeface="Times New Roman"/>
                <a:cs typeface="Times New Roman"/>
              </a:rPr>
              <a:t>свет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svʲet</a:t>
            </a:r>
            <a:r>
              <a:rPr lang="cs-CZ" sz="2800" dirty="0">
                <a:latin typeface="Times New Roman"/>
                <a:cs typeface="Times New Roman"/>
              </a:rPr>
              <a:t>] (</a:t>
            </a:r>
            <a:r>
              <a:rPr lang="ru-RU" sz="2800" dirty="0">
                <a:latin typeface="Times New Roman"/>
                <a:cs typeface="Times New Roman"/>
              </a:rPr>
              <a:t>или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sʲvʲet</a:t>
            </a:r>
            <a:r>
              <a:rPr lang="cs-CZ" sz="2800" dirty="0">
                <a:latin typeface="Times New Roman"/>
                <a:cs typeface="Times New Roman"/>
              </a:rPr>
              <a:t>])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 фонемы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v,/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подвержены ассимиляции, и их оппозиция к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f,/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нейтрализована, но оппозиция других парных звонких и глухих согласных перед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v,/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сохраняется. 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сказать несколько слов об историческом развитии:</a:t>
            </a:r>
          </a:p>
        </p:txBody>
      </p:sp>
    </p:spTree>
    <p:extLst>
      <p:ext uri="{BB962C8B-B14F-4D97-AF65-F5344CB8AC3E}">
        <p14:creationId xmlns:p14="http://schemas.microsoft.com/office/powerpoint/2010/main" val="27711302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329184" y="246267"/>
            <a:ext cx="11375136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пассивно касается ассимиляция (и нейтрализация) фонем </a:t>
            </a:r>
            <a:r>
              <a:rPr lang="cs-CZ" sz="2800" dirty="0">
                <a:latin typeface="Times New Roman"/>
                <a:cs typeface="Times New Roman"/>
              </a:rPr>
              <a:t>/v/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/v,/</a:t>
            </a:r>
            <a:r>
              <a:rPr lang="ru-RU" sz="2800" dirty="0">
                <a:latin typeface="Times New Roman"/>
                <a:cs typeface="Times New Roman"/>
              </a:rPr>
              <a:t> (они только пассивные </a:t>
            </a:r>
            <a:r>
              <a:rPr lang="ru-RU" sz="2800" dirty="0" err="1">
                <a:latin typeface="Times New Roman"/>
                <a:cs typeface="Times New Roman"/>
              </a:rPr>
              <a:t>обструенты</a:t>
            </a:r>
            <a:r>
              <a:rPr lang="ru-RU" sz="2800" dirty="0">
                <a:latin typeface="Times New Roman"/>
                <a:cs typeface="Times New Roman"/>
              </a:rPr>
              <a:t>)</a:t>
            </a:r>
            <a:r>
              <a:rPr lang="cs-CZ" sz="2800" dirty="0">
                <a:latin typeface="Times New Roman"/>
                <a:cs typeface="Times New Roman"/>
              </a:rPr>
              <a:t>: {</a:t>
            </a:r>
            <a:r>
              <a:rPr lang="cs-CZ" sz="2800" dirty="0" err="1">
                <a:latin typeface="Times New Roman"/>
                <a:cs typeface="Times New Roman"/>
              </a:rPr>
              <a:t>второй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ftʌ'roj</a:t>
            </a:r>
            <a:r>
              <a:rPr lang="cs-CZ" sz="2800" dirty="0">
                <a:latin typeface="Times New Roman"/>
                <a:cs typeface="Times New Roman"/>
              </a:rPr>
              <a:t>], {</a:t>
            </a:r>
            <a:r>
              <a:rPr lang="cs-CZ" sz="2800" dirty="0" err="1">
                <a:latin typeface="Times New Roman"/>
                <a:cs typeface="Times New Roman"/>
              </a:rPr>
              <a:t>всё</a:t>
            </a:r>
            <a:r>
              <a:rPr lang="cs-CZ" sz="2800" dirty="0">
                <a:latin typeface="Times New Roman"/>
                <a:cs typeface="Times New Roman"/>
              </a:rPr>
              <a:t>} [</a:t>
            </a:r>
            <a:r>
              <a:rPr lang="cs-CZ" sz="2800" dirty="0" err="1">
                <a:latin typeface="Times New Roman"/>
                <a:cs typeface="Times New Roman"/>
              </a:rPr>
              <a:t>fsʲo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{</a:t>
            </a:r>
            <a:r>
              <a:rPr lang="cs-CZ" sz="2800" dirty="0" err="1">
                <a:latin typeface="Times New Roman"/>
                <a:cs typeface="Times New Roman"/>
              </a:rPr>
              <a:t>зверь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zvʲerʲ</a:t>
            </a:r>
            <a:r>
              <a:rPr lang="cs-CZ" sz="2800" dirty="0">
                <a:latin typeface="Times New Roman"/>
                <a:cs typeface="Times New Roman"/>
              </a:rPr>
              <a:t>] (</a:t>
            </a:r>
            <a:r>
              <a:rPr lang="ru-RU" sz="2800" dirty="0">
                <a:latin typeface="Times New Roman"/>
                <a:cs typeface="Times New Roman"/>
              </a:rPr>
              <a:t>или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zʲvʲerʲ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, см. ниже</a:t>
            </a:r>
            <a:r>
              <a:rPr lang="cs-CZ" sz="2800" dirty="0">
                <a:latin typeface="Times New Roman"/>
                <a:cs typeface="Times New Roman"/>
              </a:rPr>
              <a:t>), {</a:t>
            </a:r>
            <a:r>
              <a:rPr lang="cs-CZ" sz="2800" dirty="0" err="1">
                <a:latin typeface="Times New Roman"/>
                <a:cs typeface="Times New Roman"/>
              </a:rPr>
              <a:t>свет</a:t>
            </a:r>
            <a:r>
              <a:rPr lang="cs-CZ" sz="2800" dirty="0">
                <a:latin typeface="Times New Roman"/>
                <a:cs typeface="Times New Roman"/>
              </a:rPr>
              <a:t>} ['</a:t>
            </a:r>
            <a:r>
              <a:rPr lang="cs-CZ" sz="2800" dirty="0" err="1">
                <a:latin typeface="Times New Roman"/>
                <a:cs typeface="Times New Roman"/>
              </a:rPr>
              <a:t>svʲet</a:t>
            </a:r>
            <a:r>
              <a:rPr lang="cs-CZ" sz="2800" dirty="0">
                <a:latin typeface="Times New Roman"/>
                <a:cs typeface="Times New Roman"/>
              </a:rPr>
              <a:t>] (</a:t>
            </a:r>
            <a:r>
              <a:rPr lang="ru-RU" sz="2800" dirty="0">
                <a:latin typeface="Times New Roman"/>
                <a:cs typeface="Times New Roman"/>
              </a:rPr>
              <a:t>или</a:t>
            </a:r>
            <a:r>
              <a:rPr lang="cs-CZ" sz="2800" dirty="0">
                <a:latin typeface="Times New Roman"/>
                <a:cs typeface="Times New Roman"/>
              </a:rPr>
              <a:t> ['</a:t>
            </a:r>
            <a:r>
              <a:rPr lang="cs-CZ" sz="2800" dirty="0" err="1">
                <a:latin typeface="Times New Roman"/>
                <a:cs typeface="Times New Roman"/>
              </a:rPr>
              <a:t>sʲvʲet</a:t>
            </a:r>
            <a:r>
              <a:rPr lang="cs-CZ" sz="2800" dirty="0">
                <a:latin typeface="Times New Roman"/>
                <a:cs typeface="Times New Roman"/>
              </a:rPr>
              <a:t>])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Сами фонемы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v,/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подвержены ассимиляции, и их оппозиция к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f,/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 нейтрализована, но оппозиция других парных звонких и глухих согласных перед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v,/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сохраняется. 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Стоит сказать несколько слов об историческом развитии: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 (Историческая грамматика 1964: 238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ff., 240ff.)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утверждает, что в древнерусском языке корреляция звонкости не нейтрализовалась. Как это возможно? </a:t>
            </a:r>
          </a:p>
        </p:txBody>
      </p:sp>
    </p:spTree>
    <p:extLst>
      <p:ext uri="{BB962C8B-B14F-4D97-AF65-F5344CB8AC3E}">
        <p14:creationId xmlns:p14="http://schemas.microsoft.com/office/powerpoint/2010/main" val="29201495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12064" y="246267"/>
            <a:ext cx="11265408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принципе, все слоги были открытыми (ср. тенденцию к открытому слогу в развитии праславянского языка)</a:t>
            </a:r>
          </a:p>
        </p:txBody>
      </p:sp>
    </p:spTree>
    <p:extLst>
      <p:ext uri="{BB962C8B-B14F-4D97-AF65-F5344CB8AC3E}">
        <p14:creationId xmlns:p14="http://schemas.microsoft.com/office/powerpoint/2010/main" val="13038376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12064" y="246267"/>
            <a:ext cx="11265408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принципе, все слоги были открытыми (ср. тенденцию к открытому слогу в развитии праславянского языка)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закрытые слоги возникли только </a:t>
            </a:r>
            <a:r>
              <a:rPr lang="cs-CZ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осле падения редуцированных гласных («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еров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в слабой позиции (закон 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Гавлика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CH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Antonín</a:t>
            </a:r>
            <a:r>
              <a:rPr lang="de-CH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Havlík</a:t>
            </a:r>
            <a:r>
              <a:rPr lang="de-CH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6968433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12064" y="246267"/>
            <a:ext cx="11265408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принципе, все слоги были открытыми (ср. тенденцию к открытому слогу в развитии праславянского языка)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закрытые слоги возникли только </a:t>
            </a:r>
            <a:r>
              <a:rPr lang="cs-CZ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осле падения редуцированных гласных («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еров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в слабой позиции (закон 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Гавлика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CH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Antonín</a:t>
            </a:r>
            <a:r>
              <a:rPr lang="de-CH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Havlík</a:t>
            </a:r>
            <a:r>
              <a:rPr lang="de-CH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ПЬСЪ &gt; </a:t>
            </a:r>
            <a:r>
              <a:rPr lang="cs-CZ" sz="2800" i="1" dirty="0" err="1">
                <a:latin typeface="Times New Roman"/>
                <a:cs typeface="Times New Roman"/>
              </a:rPr>
              <a:t>пёс</a:t>
            </a:r>
            <a:r>
              <a:rPr lang="cs-CZ" sz="2800" dirty="0">
                <a:latin typeface="Times New Roman"/>
                <a:cs typeface="Times New Roman"/>
              </a:rPr>
              <a:t>, ВОЗЪ &gt; </a:t>
            </a:r>
            <a:r>
              <a:rPr lang="cs-CZ" sz="2800" i="1" dirty="0" err="1">
                <a:latin typeface="Times New Roman"/>
                <a:cs typeface="Times New Roman"/>
              </a:rPr>
              <a:t>воз</a:t>
            </a:r>
            <a:r>
              <a:rPr lang="cs-CZ" sz="2800" dirty="0">
                <a:latin typeface="Times New Roman"/>
                <a:cs typeface="Times New Roman"/>
              </a:rPr>
              <a:t>, СЪД</a:t>
            </a:r>
            <a:r>
              <a:rPr lang="de-DE" sz="2800" dirty="0" err="1">
                <a:latin typeface="Times New Roman"/>
                <a:cs typeface="Times New Roman"/>
              </a:rPr>
              <a:t>Ѣ</a:t>
            </a:r>
            <a:r>
              <a:rPr lang="cs-CZ" sz="2800" dirty="0">
                <a:latin typeface="Times New Roman"/>
                <a:cs typeface="Times New Roman"/>
              </a:rPr>
              <a:t>ЛАТИ &gt; </a:t>
            </a:r>
            <a:r>
              <a:rPr lang="cs-CZ" sz="2800" i="1" dirty="0" err="1">
                <a:latin typeface="Times New Roman"/>
                <a:cs typeface="Times New Roman"/>
              </a:rPr>
              <a:t>сделать</a:t>
            </a:r>
            <a:endParaRPr lang="ru-RU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71974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12064" y="246267"/>
            <a:ext cx="11265408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принципе, все слоги были открытыми (ср. тенденцию к открытому слогу в развитии праславянского языка)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Новые закрытые слоги возникли только </a:t>
            </a:r>
            <a:r>
              <a:rPr lang="cs-CZ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осле падения редуцированных гласных («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еров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») в слабой позиции (закон 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Гавлика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de-CH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Antonín</a:t>
            </a:r>
            <a:r>
              <a:rPr lang="de-CH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CH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Havlík</a:t>
            </a:r>
            <a:r>
              <a:rPr lang="de-CH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])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ПЬСЪ &gt; </a:t>
            </a:r>
            <a:r>
              <a:rPr lang="cs-CZ" sz="2800" i="1" dirty="0" err="1">
                <a:latin typeface="Times New Roman"/>
                <a:cs typeface="Times New Roman"/>
              </a:rPr>
              <a:t>пёс</a:t>
            </a:r>
            <a:r>
              <a:rPr lang="cs-CZ" sz="2800" dirty="0">
                <a:latin typeface="Times New Roman"/>
                <a:cs typeface="Times New Roman"/>
              </a:rPr>
              <a:t>, ВОЗЪ &gt; </a:t>
            </a:r>
            <a:r>
              <a:rPr lang="cs-CZ" sz="2800" i="1" dirty="0" err="1">
                <a:latin typeface="Times New Roman"/>
                <a:cs typeface="Times New Roman"/>
              </a:rPr>
              <a:t>воз</a:t>
            </a:r>
            <a:r>
              <a:rPr lang="cs-CZ" sz="2800" dirty="0">
                <a:latin typeface="Times New Roman"/>
                <a:cs typeface="Times New Roman"/>
              </a:rPr>
              <a:t>, СЪД</a:t>
            </a:r>
            <a:r>
              <a:rPr lang="de-DE" sz="2800" dirty="0" err="1">
                <a:latin typeface="Times New Roman"/>
                <a:cs typeface="Times New Roman"/>
              </a:rPr>
              <a:t>Ѣ</a:t>
            </a:r>
            <a:r>
              <a:rPr lang="cs-CZ" sz="2800" dirty="0">
                <a:latin typeface="Times New Roman"/>
                <a:cs typeface="Times New Roman"/>
              </a:rPr>
              <a:t>ЛАТИ &gt; </a:t>
            </a:r>
            <a:r>
              <a:rPr lang="cs-CZ" sz="2800" i="1" dirty="0" err="1">
                <a:latin typeface="Times New Roman"/>
                <a:cs typeface="Times New Roman"/>
              </a:rPr>
              <a:t>сделать</a:t>
            </a:r>
            <a:endParaRPr lang="ru-RU" sz="2800" i="1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Ассимиляция зафиксирована в письменных источниках с 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XIII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века (поздняя потеря редуцированных на севере!), причем сначала произошла 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соноризация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глухих перед звонкими, и только потом (в 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XIV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веке) произошла ассимиляция и 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десоноризация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звонких перед глухими</a:t>
            </a:r>
          </a:p>
        </p:txBody>
      </p:sp>
    </p:spTree>
    <p:extLst>
      <p:ext uri="{BB962C8B-B14F-4D97-AF65-F5344CB8AC3E}">
        <p14:creationId xmlns:p14="http://schemas.microsoft.com/office/powerpoint/2010/main" val="38864007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30684" y="188660"/>
            <a:ext cx="10364035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века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ассимилируется перед глухими 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обструентами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появляются способы написания как </a:t>
            </a:r>
            <a:r>
              <a:rPr lang="ru-RU" altLang="de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фторой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то есть после исчезновения редуцированных гласных появляется позиционно обусловленный согласный [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f],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также открыло путь для интеграции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фонемы (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/f/,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известно, не является первоначально славянской фонемой)</a:t>
            </a:r>
          </a:p>
        </p:txBody>
      </p:sp>
    </p:spTree>
    <p:extLst>
      <p:ext uri="{BB962C8B-B14F-4D97-AF65-F5344CB8AC3E}">
        <p14:creationId xmlns:p14="http://schemas.microsoft.com/office/powerpoint/2010/main" val="175982466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30684" y="188660"/>
            <a:ext cx="10364035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века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ассимилируется перед глухими 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обструентами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появляются способы написания как </a:t>
            </a:r>
            <a:r>
              <a:rPr lang="ru-RU" altLang="de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фторой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то есть после исчезновения редуцированных гласных появляется позиционно обусловленный согласный [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f],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также открыло путь для интеграции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фонемы (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/f/,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известно, не является первоначально славянской фонемой)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это, вероятно, связано с переходом от билабиального к лабиодентальному произношению фонемы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&gt; [v]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была образована пара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- /f/,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была интегрирована в корреляцию звонкости</a:t>
            </a:r>
          </a:p>
        </p:txBody>
      </p:sp>
    </p:spTree>
    <p:extLst>
      <p:ext uri="{BB962C8B-B14F-4D97-AF65-F5344CB8AC3E}">
        <p14:creationId xmlns:p14="http://schemas.microsoft.com/office/powerpoint/2010/main" val="39405383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730684" y="188660"/>
            <a:ext cx="10364035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XVI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века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ассимилируется перед глухими </a:t>
            </a:r>
            <a:r>
              <a:rPr lang="ru-RU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обструентами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появляются способы написания как </a:t>
            </a:r>
            <a:r>
              <a:rPr lang="ru-RU" altLang="de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фторой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то есть после исчезновения редуцированных гласных появляется позиционно обусловленный согласный [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f],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также открыло путь для интеграции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f/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фонемы (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/f/,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известно, не является первоначально славянской фонемой)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это, вероятно, связано с переходом от билабиального к лабиодентальному произношению фонемы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altLang="de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cs-CZ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] &gt; [v]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Затем была образована пара /</a:t>
            </a:r>
            <a:r>
              <a:rPr lang="de-DE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v/ - /f/, 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которая была интегрирована в корреляцию звонкости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Орфография в основном историческая (или, с синхронной точки зрения, фонологическая). Только в одном случае – приставки с -</a:t>
            </a:r>
            <a:r>
              <a:rPr lang="ru-RU" alt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alt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конце – пишется фонетически: </a:t>
            </a:r>
            <a:r>
              <a:rPr lang="cs-CZ" sz="2800" dirty="0">
                <a:latin typeface="Times New Roman"/>
                <a:cs typeface="Times New Roman"/>
              </a:rPr>
              <a:t>:{</a:t>
            </a:r>
            <a:r>
              <a:rPr lang="cs-CZ" sz="2800" dirty="0" err="1">
                <a:latin typeface="Times New Roman"/>
                <a:cs typeface="Times New Roman"/>
              </a:rPr>
              <a:t>разойтись</a:t>
            </a:r>
            <a:r>
              <a:rPr lang="cs-CZ" sz="2800" dirty="0">
                <a:latin typeface="Times New Roman"/>
                <a:cs typeface="Times New Roman"/>
              </a:rPr>
              <a:t>} ~ {</a:t>
            </a:r>
            <a:r>
              <a:rPr lang="cs-CZ" sz="2800" dirty="0" err="1">
                <a:latin typeface="Times New Roman"/>
                <a:cs typeface="Times New Roman"/>
              </a:rPr>
              <a:t>рассказать</a:t>
            </a:r>
            <a:r>
              <a:rPr lang="cs-CZ" sz="2800" dirty="0">
                <a:latin typeface="Times New Roman"/>
                <a:cs typeface="Times New Roman"/>
              </a:rPr>
              <a:t>}, {</a:t>
            </a:r>
            <a:r>
              <a:rPr lang="cs-CZ" sz="2800" dirty="0" err="1">
                <a:latin typeface="Times New Roman"/>
                <a:cs typeface="Times New Roman"/>
              </a:rPr>
              <a:t>роздал</a:t>
            </a:r>
            <a:r>
              <a:rPr lang="cs-CZ" sz="2800" dirty="0">
                <a:latin typeface="Times New Roman"/>
                <a:cs typeface="Times New Roman"/>
              </a:rPr>
              <a:t>} ~ {</a:t>
            </a:r>
            <a:r>
              <a:rPr lang="cs-CZ" sz="2800" dirty="0" err="1">
                <a:latin typeface="Times New Roman"/>
                <a:cs typeface="Times New Roman"/>
              </a:rPr>
              <a:t>роспуск</a:t>
            </a:r>
            <a:r>
              <a:rPr lang="cs-CZ" sz="2800" dirty="0">
                <a:latin typeface="Times New Roman"/>
                <a:cs typeface="Times New Roman"/>
              </a:rPr>
              <a:t>}</a:t>
            </a:r>
            <a:r>
              <a:rPr lang="ru-RU" sz="2800" dirty="0">
                <a:latin typeface="Times New Roman"/>
                <a:cs typeface="Times New Roman"/>
              </a:rPr>
              <a:t> и т.п.</a:t>
            </a:r>
            <a:endParaRPr lang="ru-RU" alt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57931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некоторых случаях истратилась мотивация и орфография является сегодня тоже фонетической: </a:t>
            </a:r>
          </a:p>
        </p:txBody>
      </p:sp>
    </p:spTree>
    <p:extLst>
      <p:ext uri="{BB962C8B-B14F-4D97-AF65-F5344CB8AC3E}">
        <p14:creationId xmlns:p14="http://schemas.microsoft.com/office/powerpoint/2010/main" val="81128633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6414E-DBAD-5740-A474-B9A19D06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проблемы системы согласных</a:t>
            </a:r>
            <a:endParaRPr lang="de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влияет на произношение согласных в русском языке?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в конце слова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419377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некоторых случаях истратилась мотивация и орфография является сегодня тоже фонетической: 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Русское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где</a:t>
            </a:r>
            <a:r>
              <a:rPr lang="cs-CZ" sz="2800" dirty="0">
                <a:latin typeface="Times New Roman"/>
                <a:cs typeface="Times New Roman"/>
              </a:rPr>
              <a:t>} vs. </a:t>
            </a:r>
            <a:r>
              <a:rPr lang="ru-RU" sz="2800" dirty="0">
                <a:latin typeface="Times New Roman"/>
                <a:cs typeface="Times New Roman"/>
              </a:rPr>
              <a:t>чешское</a:t>
            </a:r>
            <a:r>
              <a:rPr lang="cs-CZ" sz="2800" dirty="0">
                <a:latin typeface="Times New Roman"/>
                <a:cs typeface="Times New Roman"/>
              </a:rPr>
              <a:t>. {kde}, </a:t>
            </a:r>
            <a:r>
              <a:rPr lang="ru-RU" sz="2800" dirty="0">
                <a:latin typeface="Times New Roman"/>
                <a:cs typeface="Times New Roman"/>
              </a:rPr>
              <a:t>древнерусское</a:t>
            </a:r>
            <a:r>
              <a:rPr lang="cs-CZ" sz="2800" dirty="0">
                <a:latin typeface="Times New Roman"/>
                <a:cs typeface="Times New Roman"/>
              </a:rPr>
              <a:t> {КЪДЕ}, {</a:t>
            </a:r>
            <a:r>
              <a:rPr lang="cs-CZ" sz="2800" dirty="0" err="1">
                <a:latin typeface="Times New Roman"/>
                <a:cs typeface="Times New Roman"/>
              </a:rPr>
              <a:t>дважды</a:t>
            </a:r>
            <a:r>
              <a:rPr lang="cs-CZ" sz="2800" dirty="0">
                <a:latin typeface="Times New Roman"/>
                <a:cs typeface="Times New Roman"/>
              </a:rPr>
              <a:t>} &lt; {ДЪВАШЬДЫ} (</a:t>
            </a:r>
            <a:r>
              <a:rPr lang="ru-RU" sz="2800" dirty="0">
                <a:latin typeface="Times New Roman"/>
                <a:cs typeface="Times New Roman"/>
              </a:rPr>
              <a:t>от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глагола</a:t>
            </a:r>
            <a:r>
              <a:rPr lang="ru-RU" sz="2800" i="1" dirty="0">
                <a:latin typeface="Times New Roman"/>
                <a:cs typeface="Times New Roman"/>
              </a:rPr>
              <a:t> идти</a:t>
            </a:r>
            <a:r>
              <a:rPr lang="cs-CZ" sz="2800" dirty="0">
                <a:latin typeface="Times New Roman"/>
                <a:cs typeface="Times New Roman"/>
              </a:rPr>
              <a:t>), {</a:t>
            </a:r>
            <a:r>
              <a:rPr lang="cs-CZ" sz="2800" dirty="0" err="1">
                <a:latin typeface="Times New Roman"/>
                <a:cs typeface="Times New Roman"/>
              </a:rPr>
              <a:t>ешь</a:t>
            </a:r>
            <a:r>
              <a:rPr lang="cs-CZ" sz="2800" dirty="0">
                <a:latin typeface="Times New Roman"/>
                <a:cs typeface="Times New Roman"/>
              </a:rPr>
              <a:t>} &lt; {</a:t>
            </a:r>
            <a:r>
              <a:rPr lang="de-DE" sz="2800" dirty="0" err="1">
                <a:latin typeface="Times New Roman"/>
                <a:cs typeface="Times New Roman"/>
              </a:rPr>
              <a:t>Ѣ</a:t>
            </a:r>
            <a:r>
              <a:rPr lang="cs-CZ" sz="2800" dirty="0">
                <a:latin typeface="Times New Roman"/>
                <a:cs typeface="Times New Roman"/>
              </a:rPr>
              <a:t>ЖЬ} (</a:t>
            </a:r>
            <a:r>
              <a:rPr lang="ru-RU" sz="2800" dirty="0">
                <a:latin typeface="Times New Roman"/>
                <a:cs typeface="Times New Roman"/>
              </a:rPr>
              <a:t>ср</a:t>
            </a:r>
            <a:r>
              <a:rPr lang="cs-CZ" sz="2800" dirty="0">
                <a:latin typeface="Times New Roman"/>
                <a:cs typeface="Times New Roman"/>
              </a:rPr>
              <a:t>. </a:t>
            </a:r>
            <a:r>
              <a:rPr lang="ru-RU" sz="2800" dirty="0">
                <a:latin typeface="Times New Roman"/>
                <a:cs typeface="Times New Roman"/>
              </a:rPr>
              <a:t>ч</a:t>
            </a:r>
            <a:r>
              <a:rPr lang="cs-CZ" sz="2800" dirty="0">
                <a:latin typeface="Times New Roman"/>
                <a:cs typeface="Times New Roman"/>
              </a:rPr>
              <a:t>.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i="1" dirty="0" err="1">
                <a:latin typeface="Times New Roman"/>
                <a:cs typeface="Times New Roman"/>
              </a:rPr>
              <a:t>j</a:t>
            </a:r>
            <a:r>
              <a:rPr lang="cs-CZ" sz="2800" i="1" dirty="0" err="1">
                <a:latin typeface="Times New Roman"/>
                <a:cs typeface="Times New Roman"/>
              </a:rPr>
              <a:t>e</a:t>
            </a:r>
            <a:r>
              <a:rPr lang="cs-CZ" sz="2800" i="1" u="sng" dirty="0" err="1">
                <a:latin typeface="Times New Roman"/>
                <a:cs typeface="Times New Roman"/>
              </a:rPr>
              <a:t>z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2590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некоторых случаях истратилась мотивация и орфография является сегодня тоже фонетической: 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Русское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где</a:t>
            </a:r>
            <a:r>
              <a:rPr lang="cs-CZ" sz="2800" dirty="0">
                <a:latin typeface="Times New Roman"/>
                <a:cs typeface="Times New Roman"/>
              </a:rPr>
              <a:t>} vs. </a:t>
            </a:r>
            <a:r>
              <a:rPr lang="ru-RU" sz="2800" dirty="0">
                <a:latin typeface="Times New Roman"/>
                <a:cs typeface="Times New Roman"/>
              </a:rPr>
              <a:t>чешское</a:t>
            </a:r>
            <a:r>
              <a:rPr lang="cs-CZ" sz="2800" dirty="0">
                <a:latin typeface="Times New Roman"/>
                <a:cs typeface="Times New Roman"/>
              </a:rPr>
              <a:t>. {kde}, </a:t>
            </a:r>
            <a:r>
              <a:rPr lang="ru-RU" sz="2800" dirty="0">
                <a:latin typeface="Times New Roman"/>
                <a:cs typeface="Times New Roman"/>
              </a:rPr>
              <a:t>древнерусское</a:t>
            </a:r>
            <a:r>
              <a:rPr lang="cs-CZ" sz="2800" dirty="0">
                <a:latin typeface="Times New Roman"/>
                <a:cs typeface="Times New Roman"/>
              </a:rPr>
              <a:t> {КЪДЕ}, {</a:t>
            </a:r>
            <a:r>
              <a:rPr lang="cs-CZ" sz="2800" dirty="0" err="1">
                <a:latin typeface="Times New Roman"/>
                <a:cs typeface="Times New Roman"/>
              </a:rPr>
              <a:t>дважды</a:t>
            </a:r>
            <a:r>
              <a:rPr lang="cs-CZ" sz="2800" dirty="0">
                <a:latin typeface="Times New Roman"/>
                <a:cs typeface="Times New Roman"/>
              </a:rPr>
              <a:t>} &lt; {ДЪВАШЬДЫ} (</a:t>
            </a:r>
            <a:r>
              <a:rPr lang="ru-RU" sz="2800" dirty="0">
                <a:latin typeface="Times New Roman"/>
                <a:cs typeface="Times New Roman"/>
              </a:rPr>
              <a:t>от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глагола</a:t>
            </a:r>
            <a:r>
              <a:rPr lang="ru-RU" sz="2800" i="1" dirty="0">
                <a:latin typeface="Times New Roman"/>
                <a:cs typeface="Times New Roman"/>
              </a:rPr>
              <a:t> идти</a:t>
            </a:r>
            <a:r>
              <a:rPr lang="cs-CZ" sz="2800" dirty="0">
                <a:latin typeface="Times New Roman"/>
                <a:cs typeface="Times New Roman"/>
              </a:rPr>
              <a:t>), {</a:t>
            </a:r>
            <a:r>
              <a:rPr lang="cs-CZ" sz="2800" dirty="0" err="1">
                <a:latin typeface="Times New Roman"/>
                <a:cs typeface="Times New Roman"/>
              </a:rPr>
              <a:t>ешь</a:t>
            </a:r>
            <a:r>
              <a:rPr lang="cs-CZ" sz="2800" dirty="0">
                <a:latin typeface="Times New Roman"/>
                <a:cs typeface="Times New Roman"/>
              </a:rPr>
              <a:t>} &lt; {</a:t>
            </a:r>
            <a:r>
              <a:rPr lang="de-DE" sz="2800" dirty="0" err="1">
                <a:latin typeface="Times New Roman"/>
                <a:cs typeface="Times New Roman"/>
              </a:rPr>
              <a:t>Ѣ</a:t>
            </a:r>
            <a:r>
              <a:rPr lang="cs-CZ" sz="2800" dirty="0">
                <a:latin typeface="Times New Roman"/>
                <a:cs typeface="Times New Roman"/>
              </a:rPr>
              <a:t>ЖЬ} (</a:t>
            </a:r>
            <a:r>
              <a:rPr lang="ru-RU" sz="2800" dirty="0">
                <a:latin typeface="Times New Roman"/>
                <a:cs typeface="Times New Roman"/>
              </a:rPr>
              <a:t>ср</a:t>
            </a:r>
            <a:r>
              <a:rPr lang="cs-CZ" sz="2800" dirty="0">
                <a:latin typeface="Times New Roman"/>
                <a:cs typeface="Times New Roman"/>
              </a:rPr>
              <a:t>. </a:t>
            </a:r>
            <a:r>
              <a:rPr lang="ru-RU" sz="2800" dirty="0">
                <a:latin typeface="Times New Roman"/>
                <a:cs typeface="Times New Roman"/>
              </a:rPr>
              <a:t>ч</a:t>
            </a:r>
            <a:r>
              <a:rPr lang="cs-CZ" sz="2800" dirty="0">
                <a:latin typeface="Times New Roman"/>
                <a:cs typeface="Times New Roman"/>
              </a:rPr>
              <a:t>.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i="1" dirty="0" err="1">
                <a:latin typeface="Times New Roman"/>
                <a:cs typeface="Times New Roman"/>
              </a:rPr>
              <a:t>j</a:t>
            </a:r>
            <a:r>
              <a:rPr lang="cs-CZ" sz="2800" i="1" dirty="0" err="1">
                <a:latin typeface="Times New Roman"/>
                <a:cs typeface="Times New Roman"/>
              </a:rPr>
              <a:t>e</a:t>
            </a:r>
            <a:r>
              <a:rPr lang="cs-CZ" sz="2800" i="1" u="sng" dirty="0" err="1">
                <a:latin typeface="Times New Roman"/>
                <a:cs typeface="Times New Roman"/>
              </a:rPr>
              <a:t>z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 err="1">
                <a:latin typeface="Times New Roman"/>
                <a:cs typeface="Times New Roman"/>
              </a:rPr>
              <a:t>Академическя</a:t>
            </a:r>
            <a:r>
              <a:rPr lang="ru-RU" sz="2800" dirty="0">
                <a:latin typeface="Times New Roman"/>
                <a:cs typeface="Times New Roman"/>
              </a:rPr>
              <a:t> РГ (1980) считает все случаи нейтрализации – слабыми фонемами. Кроме 37 «сильных» согласных фонем, мы там находим 32 «слабых» фонем, так что в русском языке было бы 69 согласных фонем(!). См. таблицу на с. 74!</a:t>
            </a:r>
          </a:p>
        </p:txBody>
      </p:sp>
    </p:spTree>
    <p:extLst>
      <p:ext uri="{BB962C8B-B14F-4D97-AF65-F5344CB8AC3E}">
        <p14:creationId xmlns:p14="http://schemas.microsoft.com/office/powerpoint/2010/main" val="25611413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некоторых случаях истратилась мотивация и орфография является сегодня тоже фонетической: 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Русское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где</a:t>
            </a:r>
            <a:r>
              <a:rPr lang="cs-CZ" sz="2800" dirty="0">
                <a:latin typeface="Times New Roman"/>
                <a:cs typeface="Times New Roman"/>
              </a:rPr>
              <a:t>} vs. </a:t>
            </a:r>
            <a:r>
              <a:rPr lang="ru-RU" sz="2800" dirty="0">
                <a:latin typeface="Times New Roman"/>
                <a:cs typeface="Times New Roman"/>
              </a:rPr>
              <a:t>чешское</a:t>
            </a:r>
            <a:r>
              <a:rPr lang="cs-CZ" sz="2800" dirty="0">
                <a:latin typeface="Times New Roman"/>
                <a:cs typeface="Times New Roman"/>
              </a:rPr>
              <a:t>. {kde}, </a:t>
            </a:r>
            <a:r>
              <a:rPr lang="ru-RU" sz="2800" dirty="0">
                <a:latin typeface="Times New Roman"/>
                <a:cs typeface="Times New Roman"/>
              </a:rPr>
              <a:t>древнерусское</a:t>
            </a:r>
            <a:r>
              <a:rPr lang="cs-CZ" sz="2800" dirty="0">
                <a:latin typeface="Times New Roman"/>
                <a:cs typeface="Times New Roman"/>
              </a:rPr>
              <a:t> {КЪДЕ}, {</a:t>
            </a:r>
            <a:r>
              <a:rPr lang="cs-CZ" sz="2800" dirty="0" err="1">
                <a:latin typeface="Times New Roman"/>
                <a:cs typeface="Times New Roman"/>
              </a:rPr>
              <a:t>дважды</a:t>
            </a:r>
            <a:r>
              <a:rPr lang="cs-CZ" sz="2800" dirty="0">
                <a:latin typeface="Times New Roman"/>
                <a:cs typeface="Times New Roman"/>
              </a:rPr>
              <a:t>} &lt; {ДЪВАШЬДЫ} (</a:t>
            </a:r>
            <a:r>
              <a:rPr lang="ru-RU" sz="2800" dirty="0">
                <a:latin typeface="Times New Roman"/>
                <a:cs typeface="Times New Roman"/>
              </a:rPr>
              <a:t>от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глагола</a:t>
            </a:r>
            <a:r>
              <a:rPr lang="ru-RU" sz="2800" i="1" dirty="0">
                <a:latin typeface="Times New Roman"/>
                <a:cs typeface="Times New Roman"/>
              </a:rPr>
              <a:t> идти</a:t>
            </a:r>
            <a:r>
              <a:rPr lang="cs-CZ" sz="2800" dirty="0">
                <a:latin typeface="Times New Roman"/>
                <a:cs typeface="Times New Roman"/>
              </a:rPr>
              <a:t>), {</a:t>
            </a:r>
            <a:r>
              <a:rPr lang="cs-CZ" sz="2800" dirty="0" err="1">
                <a:latin typeface="Times New Roman"/>
                <a:cs typeface="Times New Roman"/>
              </a:rPr>
              <a:t>ешь</a:t>
            </a:r>
            <a:r>
              <a:rPr lang="cs-CZ" sz="2800" dirty="0">
                <a:latin typeface="Times New Roman"/>
                <a:cs typeface="Times New Roman"/>
              </a:rPr>
              <a:t>} &lt; {</a:t>
            </a:r>
            <a:r>
              <a:rPr lang="de-DE" sz="2800" dirty="0" err="1">
                <a:latin typeface="Times New Roman"/>
                <a:cs typeface="Times New Roman"/>
              </a:rPr>
              <a:t>Ѣ</a:t>
            </a:r>
            <a:r>
              <a:rPr lang="cs-CZ" sz="2800" dirty="0">
                <a:latin typeface="Times New Roman"/>
                <a:cs typeface="Times New Roman"/>
              </a:rPr>
              <a:t>ЖЬ} (</a:t>
            </a:r>
            <a:r>
              <a:rPr lang="ru-RU" sz="2800" dirty="0">
                <a:latin typeface="Times New Roman"/>
                <a:cs typeface="Times New Roman"/>
              </a:rPr>
              <a:t>ср</a:t>
            </a:r>
            <a:r>
              <a:rPr lang="cs-CZ" sz="2800" dirty="0">
                <a:latin typeface="Times New Roman"/>
                <a:cs typeface="Times New Roman"/>
              </a:rPr>
              <a:t>. </a:t>
            </a:r>
            <a:r>
              <a:rPr lang="ru-RU" sz="2800" dirty="0">
                <a:latin typeface="Times New Roman"/>
                <a:cs typeface="Times New Roman"/>
              </a:rPr>
              <a:t>ч</a:t>
            </a:r>
            <a:r>
              <a:rPr lang="cs-CZ" sz="2800" dirty="0">
                <a:latin typeface="Times New Roman"/>
                <a:cs typeface="Times New Roman"/>
              </a:rPr>
              <a:t>.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i="1" dirty="0" err="1">
                <a:latin typeface="Times New Roman"/>
                <a:cs typeface="Times New Roman"/>
              </a:rPr>
              <a:t>j</a:t>
            </a:r>
            <a:r>
              <a:rPr lang="cs-CZ" sz="2800" i="1" dirty="0" err="1">
                <a:latin typeface="Times New Roman"/>
                <a:cs typeface="Times New Roman"/>
              </a:rPr>
              <a:t>e</a:t>
            </a:r>
            <a:r>
              <a:rPr lang="cs-CZ" sz="2800" i="1" u="sng" dirty="0" err="1">
                <a:latin typeface="Times New Roman"/>
                <a:cs typeface="Times New Roman"/>
              </a:rPr>
              <a:t>z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 err="1">
                <a:latin typeface="Times New Roman"/>
                <a:cs typeface="Times New Roman"/>
              </a:rPr>
              <a:t>Академическя</a:t>
            </a:r>
            <a:r>
              <a:rPr lang="ru-RU" sz="2800" dirty="0">
                <a:latin typeface="Times New Roman"/>
                <a:cs typeface="Times New Roman"/>
              </a:rPr>
              <a:t> РГ (1980) считает все случаи нейтрализации – слабыми фонемами. Кроме 37 «сильных» согласных фонем, мы там находим 32 «слабых» фонем, так что в русском языке было бы 69 согласных фонем(!). См. таблицу на с. 74!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Индекс 1 – «слабая фонема» по мягкости, 2 – «слабая фонема» по звонкости, 3 фонема «слабая» по мягкости и звонкости</a:t>
            </a:r>
          </a:p>
        </p:txBody>
      </p:sp>
    </p:spTree>
    <p:extLst>
      <p:ext uri="{BB962C8B-B14F-4D97-AF65-F5344CB8AC3E}">
        <p14:creationId xmlns:p14="http://schemas.microsoft.com/office/powerpoint/2010/main" val="195330333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609600" y="246267"/>
            <a:ext cx="10765535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некоторых случаях истратилась мотивация и орфография является сегодня тоже фонетической: 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Русское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где</a:t>
            </a:r>
            <a:r>
              <a:rPr lang="cs-CZ" sz="2800" dirty="0">
                <a:latin typeface="Times New Roman"/>
                <a:cs typeface="Times New Roman"/>
              </a:rPr>
              <a:t>} vs. </a:t>
            </a:r>
            <a:r>
              <a:rPr lang="ru-RU" sz="2800" dirty="0">
                <a:latin typeface="Times New Roman"/>
                <a:cs typeface="Times New Roman"/>
              </a:rPr>
              <a:t>чешское</a:t>
            </a:r>
            <a:r>
              <a:rPr lang="cs-CZ" sz="2800" dirty="0">
                <a:latin typeface="Times New Roman"/>
                <a:cs typeface="Times New Roman"/>
              </a:rPr>
              <a:t>. {kde}, </a:t>
            </a:r>
            <a:r>
              <a:rPr lang="ru-RU" sz="2800" dirty="0">
                <a:latin typeface="Times New Roman"/>
                <a:cs typeface="Times New Roman"/>
              </a:rPr>
              <a:t>древнерусское</a:t>
            </a:r>
            <a:r>
              <a:rPr lang="cs-CZ" sz="2800" dirty="0">
                <a:latin typeface="Times New Roman"/>
                <a:cs typeface="Times New Roman"/>
              </a:rPr>
              <a:t> {КЪДЕ}, {</a:t>
            </a:r>
            <a:r>
              <a:rPr lang="cs-CZ" sz="2800" dirty="0" err="1">
                <a:latin typeface="Times New Roman"/>
                <a:cs typeface="Times New Roman"/>
              </a:rPr>
              <a:t>дважды</a:t>
            </a:r>
            <a:r>
              <a:rPr lang="cs-CZ" sz="2800" dirty="0">
                <a:latin typeface="Times New Roman"/>
                <a:cs typeface="Times New Roman"/>
              </a:rPr>
              <a:t>} &lt; {ДЪВАШЬДЫ} (</a:t>
            </a:r>
            <a:r>
              <a:rPr lang="ru-RU" sz="2800" dirty="0">
                <a:latin typeface="Times New Roman"/>
                <a:cs typeface="Times New Roman"/>
              </a:rPr>
              <a:t>от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глагола</a:t>
            </a:r>
            <a:r>
              <a:rPr lang="ru-RU" sz="2800" i="1" dirty="0">
                <a:latin typeface="Times New Roman"/>
                <a:cs typeface="Times New Roman"/>
              </a:rPr>
              <a:t> идти</a:t>
            </a:r>
            <a:r>
              <a:rPr lang="cs-CZ" sz="2800" dirty="0">
                <a:latin typeface="Times New Roman"/>
                <a:cs typeface="Times New Roman"/>
              </a:rPr>
              <a:t>), {</a:t>
            </a:r>
            <a:r>
              <a:rPr lang="cs-CZ" sz="2800" dirty="0" err="1">
                <a:latin typeface="Times New Roman"/>
                <a:cs typeface="Times New Roman"/>
              </a:rPr>
              <a:t>ешь</a:t>
            </a:r>
            <a:r>
              <a:rPr lang="cs-CZ" sz="2800" dirty="0">
                <a:latin typeface="Times New Roman"/>
                <a:cs typeface="Times New Roman"/>
              </a:rPr>
              <a:t>} &lt; {</a:t>
            </a:r>
            <a:r>
              <a:rPr lang="de-DE" sz="2800" dirty="0" err="1">
                <a:latin typeface="Times New Roman"/>
                <a:cs typeface="Times New Roman"/>
              </a:rPr>
              <a:t>Ѣ</a:t>
            </a:r>
            <a:r>
              <a:rPr lang="cs-CZ" sz="2800" dirty="0">
                <a:latin typeface="Times New Roman"/>
                <a:cs typeface="Times New Roman"/>
              </a:rPr>
              <a:t>ЖЬ} (</a:t>
            </a:r>
            <a:r>
              <a:rPr lang="ru-RU" sz="2800" dirty="0">
                <a:latin typeface="Times New Roman"/>
                <a:cs typeface="Times New Roman"/>
              </a:rPr>
              <a:t>ср</a:t>
            </a:r>
            <a:r>
              <a:rPr lang="cs-CZ" sz="2800" dirty="0">
                <a:latin typeface="Times New Roman"/>
                <a:cs typeface="Times New Roman"/>
              </a:rPr>
              <a:t>. </a:t>
            </a:r>
            <a:r>
              <a:rPr lang="ru-RU" sz="2800" dirty="0">
                <a:latin typeface="Times New Roman"/>
                <a:cs typeface="Times New Roman"/>
              </a:rPr>
              <a:t>ч</a:t>
            </a:r>
            <a:r>
              <a:rPr lang="cs-CZ" sz="2800" dirty="0">
                <a:latin typeface="Times New Roman"/>
                <a:cs typeface="Times New Roman"/>
              </a:rPr>
              <a:t>.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i="1" dirty="0" err="1">
                <a:latin typeface="Times New Roman"/>
                <a:cs typeface="Times New Roman"/>
              </a:rPr>
              <a:t>j</a:t>
            </a:r>
            <a:r>
              <a:rPr lang="cs-CZ" sz="2800" i="1" dirty="0" err="1">
                <a:latin typeface="Times New Roman"/>
                <a:cs typeface="Times New Roman"/>
              </a:rPr>
              <a:t>e</a:t>
            </a:r>
            <a:r>
              <a:rPr lang="cs-CZ" sz="2800" i="1" u="sng" dirty="0" err="1">
                <a:latin typeface="Times New Roman"/>
                <a:cs typeface="Times New Roman"/>
              </a:rPr>
              <a:t>z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 err="1">
                <a:latin typeface="Times New Roman"/>
                <a:cs typeface="Times New Roman"/>
              </a:rPr>
              <a:t>Академическя</a:t>
            </a:r>
            <a:r>
              <a:rPr lang="ru-RU" sz="2800" dirty="0">
                <a:latin typeface="Times New Roman"/>
                <a:cs typeface="Times New Roman"/>
              </a:rPr>
              <a:t> РГ (1980) считает все случаи нейтрализации – слабыми фонемами. Кроме 37 «сильных» согласных фонем, мы там находим 32 «слабых» фонем, так что в русском языке было бы 69 согласных фонем(!). См. таблицу на с. 74!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Индекс 1 – «слабая фонема» по мягкости, 2 – «слабая фонема» по звонкости, 3 фонема «слабая» по мягкости и звонкости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 </a:t>
            </a:r>
            <a:r>
              <a:rPr lang="cs-CZ" sz="2800" dirty="0">
                <a:latin typeface="Times New Roman"/>
                <a:cs typeface="Times New Roman"/>
              </a:rPr>
              <a:t>PSR </a:t>
            </a:r>
            <a:r>
              <a:rPr lang="ru-RU" sz="2800" dirty="0">
                <a:latin typeface="Times New Roman"/>
                <a:cs typeface="Times New Roman"/>
              </a:rPr>
              <a:t>мы употребляем те же индексы, но они обозначают не «слабую фонему», но позицию нейтрализации (как у гласных)</a:t>
            </a:r>
          </a:p>
        </p:txBody>
      </p:sp>
    </p:spTree>
    <p:extLst>
      <p:ext uri="{BB962C8B-B14F-4D97-AF65-F5344CB8AC3E}">
        <p14:creationId xmlns:p14="http://schemas.microsoft.com/office/powerpoint/2010/main" val="33283201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Оппозиция твердых и мягких согласных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 ее нейтрализация – более сложное явление:</a:t>
            </a:r>
          </a:p>
        </p:txBody>
      </p:sp>
    </p:spTree>
    <p:extLst>
      <p:ext uri="{BB962C8B-B14F-4D97-AF65-F5344CB8AC3E}">
        <p14:creationId xmlns:p14="http://schemas.microsoft.com/office/powerpoint/2010/main" val="12335841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Оппозиция твердых и мягких согласных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 ее нейтрализация – более сложное явление: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Парные твердые: </a:t>
            </a:r>
            <a:r>
              <a:rPr lang="cs-CZ" sz="2800" dirty="0">
                <a:latin typeface="Times New Roman"/>
                <a:cs typeface="Times New Roman"/>
              </a:rPr>
              <a:t>/p b f v m t d s z n l </a:t>
            </a:r>
            <a:r>
              <a:rPr lang="cs-CZ" sz="2800" dirty="0" err="1">
                <a:latin typeface="Times New Roman"/>
                <a:cs typeface="Times New Roman"/>
              </a:rPr>
              <a:t>r</a:t>
            </a:r>
            <a:r>
              <a:rPr lang="cs-CZ" sz="2800" dirty="0">
                <a:latin typeface="Times New Roman"/>
                <a:cs typeface="Times New Roman"/>
              </a:rPr>
              <a:t>/</a:t>
            </a:r>
            <a:endParaRPr lang="de-DE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Парные мягкие: </a:t>
            </a:r>
            <a:r>
              <a:rPr lang="cs-CZ" sz="2800" dirty="0">
                <a:latin typeface="Times New Roman"/>
                <a:cs typeface="Times New Roman"/>
              </a:rPr>
              <a:t>/p, b, f, v, m, t, d, s, z, n, l, </a:t>
            </a:r>
            <a:r>
              <a:rPr lang="cs-CZ" sz="2800" dirty="0" err="1">
                <a:latin typeface="Times New Roman"/>
                <a:cs typeface="Times New Roman"/>
              </a:rPr>
              <a:t>r</a:t>
            </a:r>
            <a:r>
              <a:rPr lang="cs-CZ" sz="2800" dirty="0">
                <a:latin typeface="Times New Roman"/>
                <a:cs typeface="Times New Roman"/>
              </a:rPr>
              <a:t>,/</a:t>
            </a:r>
            <a:endParaRPr lang="de-DE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256995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Оппозиция твердых и мягких согласных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 ее нейтрализация – более сложное явление: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Парные твердые: </a:t>
            </a:r>
            <a:r>
              <a:rPr lang="cs-CZ" sz="2800" dirty="0">
                <a:latin typeface="Times New Roman"/>
                <a:cs typeface="Times New Roman"/>
              </a:rPr>
              <a:t>/p b f v m t d s z n l </a:t>
            </a:r>
            <a:r>
              <a:rPr lang="cs-CZ" sz="2800" dirty="0" err="1">
                <a:latin typeface="Times New Roman"/>
                <a:cs typeface="Times New Roman"/>
              </a:rPr>
              <a:t>r</a:t>
            </a:r>
            <a:r>
              <a:rPr lang="cs-CZ" sz="2800" dirty="0">
                <a:latin typeface="Times New Roman"/>
                <a:cs typeface="Times New Roman"/>
              </a:rPr>
              <a:t>/</a:t>
            </a:r>
            <a:endParaRPr lang="de-DE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Парные мягкие: </a:t>
            </a:r>
            <a:r>
              <a:rPr lang="cs-CZ" sz="2800" dirty="0">
                <a:latin typeface="Times New Roman"/>
                <a:cs typeface="Times New Roman"/>
              </a:rPr>
              <a:t>/p, b, f, v, m, t, d, s, z, n, l, </a:t>
            </a:r>
            <a:r>
              <a:rPr lang="cs-CZ" sz="2800" dirty="0" err="1">
                <a:latin typeface="Times New Roman"/>
                <a:cs typeface="Times New Roman"/>
              </a:rPr>
              <a:t>r</a:t>
            </a:r>
            <a:r>
              <a:rPr lang="cs-CZ" sz="2800" dirty="0">
                <a:latin typeface="Times New Roman"/>
                <a:cs typeface="Times New Roman"/>
              </a:rPr>
              <a:t>,/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Вне корреляции: </a:t>
            </a:r>
            <a:r>
              <a:rPr lang="cs-CZ" sz="2800" dirty="0">
                <a:latin typeface="Times New Roman"/>
                <a:cs typeface="Times New Roman"/>
              </a:rPr>
              <a:t>/c </a:t>
            </a:r>
            <a:r>
              <a:rPr lang="cs-CZ" sz="2800" dirty="0" err="1">
                <a:latin typeface="Times New Roman"/>
                <a:cs typeface="Times New Roman"/>
              </a:rPr>
              <a:t>š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ž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č</a:t>
            </a:r>
            <a:r>
              <a:rPr lang="cs-CZ" sz="2800" dirty="0">
                <a:latin typeface="Times New Roman"/>
                <a:cs typeface="Times New Roman"/>
              </a:rPr>
              <a:t> j/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478881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Оппозиция твердых и мягких согласных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 ее нейтрализация – более сложное явление: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Парные твердые: </a:t>
            </a:r>
            <a:r>
              <a:rPr lang="cs-CZ" sz="2800" dirty="0">
                <a:latin typeface="Times New Roman"/>
                <a:cs typeface="Times New Roman"/>
              </a:rPr>
              <a:t>/p b f v m t d s z n l </a:t>
            </a:r>
            <a:r>
              <a:rPr lang="cs-CZ" sz="2800" dirty="0" err="1">
                <a:latin typeface="Times New Roman"/>
                <a:cs typeface="Times New Roman"/>
              </a:rPr>
              <a:t>r</a:t>
            </a:r>
            <a:r>
              <a:rPr lang="cs-CZ" sz="2800" dirty="0">
                <a:latin typeface="Times New Roman"/>
                <a:cs typeface="Times New Roman"/>
              </a:rPr>
              <a:t>/</a:t>
            </a:r>
            <a:endParaRPr lang="de-DE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Парные мягкие: </a:t>
            </a:r>
            <a:r>
              <a:rPr lang="cs-CZ" sz="2800" dirty="0">
                <a:latin typeface="Times New Roman"/>
                <a:cs typeface="Times New Roman"/>
              </a:rPr>
              <a:t>/p, b, f, v, m, t, d, s, z, n, l, </a:t>
            </a:r>
            <a:r>
              <a:rPr lang="cs-CZ" sz="2800" dirty="0" err="1">
                <a:latin typeface="Times New Roman"/>
                <a:cs typeface="Times New Roman"/>
              </a:rPr>
              <a:t>r</a:t>
            </a:r>
            <a:r>
              <a:rPr lang="cs-CZ" sz="2800" dirty="0">
                <a:latin typeface="Times New Roman"/>
                <a:cs typeface="Times New Roman"/>
              </a:rPr>
              <a:t>,/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Вне корреляции: </a:t>
            </a:r>
            <a:r>
              <a:rPr lang="cs-CZ" sz="2800" dirty="0">
                <a:latin typeface="Times New Roman"/>
                <a:cs typeface="Times New Roman"/>
              </a:rPr>
              <a:t>/c </a:t>
            </a:r>
            <a:r>
              <a:rPr lang="cs-CZ" sz="2800" dirty="0" err="1">
                <a:latin typeface="Times New Roman"/>
                <a:cs typeface="Times New Roman"/>
              </a:rPr>
              <a:t>š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ž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č</a:t>
            </a:r>
            <a:r>
              <a:rPr lang="cs-CZ" sz="2800" dirty="0">
                <a:latin typeface="Times New Roman"/>
                <a:cs typeface="Times New Roman"/>
              </a:rPr>
              <a:t> j/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Спорные вопросы: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ʃʲ</a:t>
            </a:r>
            <a:r>
              <a:rPr lang="cs-CZ" sz="2800" dirty="0">
                <a:latin typeface="Times New Roman"/>
                <a:cs typeface="Times New Roman"/>
              </a:rPr>
              <a:t>:] [</a:t>
            </a:r>
            <a:r>
              <a:rPr lang="cs-CZ" sz="2800" dirty="0" err="1">
                <a:latin typeface="Times New Roman"/>
                <a:cs typeface="Times New Roman"/>
              </a:rPr>
              <a:t>ʒʲ</a:t>
            </a:r>
            <a:r>
              <a:rPr lang="cs-CZ" sz="2800" dirty="0">
                <a:latin typeface="Times New Roman"/>
                <a:cs typeface="Times New Roman"/>
              </a:rPr>
              <a:t>:]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25035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Оппозиция твердых и мягких согласных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и ее нейтрализация – более сложное явление: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Парные твердые: </a:t>
            </a:r>
            <a:r>
              <a:rPr lang="cs-CZ" sz="2800" dirty="0">
                <a:latin typeface="Times New Roman"/>
                <a:cs typeface="Times New Roman"/>
              </a:rPr>
              <a:t>/p b f v m t d s z n l </a:t>
            </a:r>
            <a:r>
              <a:rPr lang="cs-CZ" sz="2800" dirty="0" err="1">
                <a:latin typeface="Times New Roman"/>
                <a:cs typeface="Times New Roman"/>
              </a:rPr>
              <a:t>r</a:t>
            </a:r>
            <a:r>
              <a:rPr lang="cs-CZ" sz="2800" dirty="0">
                <a:latin typeface="Times New Roman"/>
                <a:cs typeface="Times New Roman"/>
              </a:rPr>
              <a:t>/</a:t>
            </a:r>
            <a:endParaRPr lang="de-DE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Парные мягкие: </a:t>
            </a:r>
            <a:r>
              <a:rPr lang="cs-CZ" sz="2800" dirty="0">
                <a:latin typeface="Times New Roman"/>
                <a:cs typeface="Times New Roman"/>
              </a:rPr>
              <a:t>/p, b, f, v, m, t, d, s, z, n, l, </a:t>
            </a:r>
            <a:r>
              <a:rPr lang="cs-CZ" sz="2800" dirty="0" err="1">
                <a:latin typeface="Times New Roman"/>
                <a:cs typeface="Times New Roman"/>
              </a:rPr>
              <a:t>r</a:t>
            </a:r>
            <a:r>
              <a:rPr lang="cs-CZ" sz="2800" dirty="0">
                <a:latin typeface="Times New Roman"/>
                <a:cs typeface="Times New Roman"/>
              </a:rPr>
              <a:t>,/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Вне корреляции: </a:t>
            </a:r>
            <a:r>
              <a:rPr lang="cs-CZ" sz="2800" dirty="0">
                <a:latin typeface="Times New Roman"/>
                <a:cs typeface="Times New Roman"/>
              </a:rPr>
              <a:t>/c </a:t>
            </a:r>
            <a:r>
              <a:rPr lang="cs-CZ" sz="2800" dirty="0" err="1">
                <a:latin typeface="Times New Roman"/>
                <a:cs typeface="Times New Roman"/>
              </a:rPr>
              <a:t>š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ž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č</a:t>
            </a:r>
            <a:r>
              <a:rPr lang="cs-CZ" sz="2800" dirty="0">
                <a:latin typeface="Times New Roman"/>
                <a:cs typeface="Times New Roman"/>
              </a:rPr>
              <a:t> j/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Спорные вопросы: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ʃʲ</a:t>
            </a:r>
            <a:r>
              <a:rPr lang="cs-CZ" sz="2800" dirty="0">
                <a:latin typeface="Times New Roman"/>
                <a:cs typeface="Times New Roman"/>
              </a:rPr>
              <a:t>:] [</a:t>
            </a:r>
            <a:r>
              <a:rPr lang="cs-CZ" sz="2800" dirty="0" err="1">
                <a:latin typeface="Times New Roman"/>
                <a:cs typeface="Times New Roman"/>
              </a:rPr>
              <a:t>ʒʲ</a:t>
            </a:r>
            <a:r>
              <a:rPr lang="cs-CZ" sz="2800" dirty="0">
                <a:latin typeface="Times New Roman"/>
                <a:cs typeface="Times New Roman"/>
              </a:rPr>
              <a:t>:]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 чем дело?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ʃʲ</a:t>
            </a:r>
            <a:r>
              <a:rPr lang="cs-CZ" sz="2800" dirty="0">
                <a:latin typeface="Times New Roman"/>
                <a:cs typeface="Times New Roman"/>
              </a:rPr>
              <a:t>:] [</a:t>
            </a:r>
            <a:r>
              <a:rPr lang="cs-CZ" sz="2800" dirty="0" err="1">
                <a:latin typeface="Times New Roman"/>
                <a:cs typeface="Times New Roman"/>
              </a:rPr>
              <a:t>ʒʲ</a:t>
            </a:r>
            <a:r>
              <a:rPr lang="cs-CZ" sz="2800" dirty="0">
                <a:latin typeface="Times New Roman"/>
                <a:cs typeface="Times New Roman"/>
              </a:rPr>
              <a:t>:] (</a:t>
            </a:r>
            <a:r>
              <a:rPr lang="cs-CZ" sz="2800" i="1" dirty="0" err="1">
                <a:latin typeface="Times New Roman"/>
                <a:cs typeface="Times New Roman"/>
              </a:rPr>
              <a:t>щи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но также </a:t>
            </a:r>
            <a:r>
              <a:rPr lang="cs-CZ" sz="2800" i="1" dirty="0" err="1">
                <a:latin typeface="Times New Roman"/>
                <a:cs typeface="Times New Roman"/>
              </a:rPr>
              <a:t>считать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дрожжи</a:t>
            </a:r>
            <a:r>
              <a:rPr lang="cs-CZ" sz="2800" dirty="0">
                <a:latin typeface="Times New Roman"/>
                <a:cs typeface="Times New Roman"/>
              </a:rPr>
              <a:t>) </a:t>
            </a:r>
            <a:r>
              <a:rPr lang="ru-RU" sz="2800" dirty="0">
                <a:latin typeface="Times New Roman"/>
                <a:cs typeface="Times New Roman"/>
              </a:rPr>
              <a:t>не только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мягкие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но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долгие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т. е. он не парные с </a:t>
            </a:r>
            <a:r>
              <a:rPr lang="cs-CZ" sz="2800" dirty="0">
                <a:latin typeface="Times New Roman"/>
                <a:cs typeface="Times New Roman"/>
              </a:rPr>
              <a:t>/</a:t>
            </a:r>
            <a:r>
              <a:rPr lang="cs-CZ" sz="2800" dirty="0" err="1">
                <a:latin typeface="Times New Roman"/>
                <a:cs typeface="Times New Roman"/>
              </a:rPr>
              <a:t>š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ž</a:t>
            </a:r>
            <a:r>
              <a:rPr lang="cs-CZ" sz="2800" dirty="0">
                <a:latin typeface="Times New Roman"/>
                <a:cs typeface="Times New Roman"/>
              </a:rPr>
              <a:t>/. </a:t>
            </a:r>
            <a:r>
              <a:rPr lang="ru-RU" sz="2800" dirty="0">
                <a:latin typeface="Times New Roman"/>
                <a:cs typeface="Times New Roman"/>
              </a:rPr>
              <a:t>Мы о них будем говорить отдельно.</a:t>
            </a:r>
            <a:endParaRPr lang="de-DE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4941559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r>
              <a:rPr lang="ru-RU" sz="2800" dirty="0">
                <a:latin typeface="Times New Roman"/>
                <a:cs typeface="Times New Roman"/>
              </a:rPr>
              <a:t>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ыступают позиционно перед </a:t>
            </a:r>
            <a:r>
              <a:rPr lang="cs-CZ" sz="2800" dirty="0">
                <a:latin typeface="Times New Roman"/>
                <a:cs typeface="Times New Roman"/>
              </a:rPr>
              <a:t>/e/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/i/ </a:t>
            </a:r>
            <a:r>
              <a:rPr lang="ru-RU" sz="2800" dirty="0">
                <a:latin typeface="Times New Roman"/>
                <a:cs typeface="Times New Roman"/>
              </a:rPr>
              <a:t>(там наоборот не стоят </a:t>
            </a:r>
            <a:r>
              <a:rPr lang="cs-CZ" sz="2800" dirty="0">
                <a:latin typeface="Times New Roman"/>
                <a:cs typeface="Times New Roman"/>
              </a:rPr>
              <a:t>[k], [g], [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), в других местах они периферийные и выступают практически исключительно в заимствованных словах. </a:t>
            </a:r>
            <a:r>
              <a:rPr lang="cs-CZ" sz="2800" dirty="0">
                <a:latin typeface="Times New Roman"/>
                <a:cs typeface="Times New Roman"/>
              </a:rPr>
              <a:t>[k], [g], [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r>
              <a:rPr lang="ru-RU" sz="2800" dirty="0">
                <a:latin typeface="Times New Roman"/>
                <a:cs typeface="Times New Roman"/>
              </a:rPr>
              <a:t>– перед </a:t>
            </a:r>
            <a:r>
              <a:rPr lang="cs-CZ" sz="2800" dirty="0">
                <a:latin typeface="Times New Roman"/>
                <a:cs typeface="Times New Roman"/>
              </a:rPr>
              <a:t>/a/, /o/, /u/, </a:t>
            </a:r>
            <a:r>
              <a:rPr lang="ru-RU" sz="2800" dirty="0">
                <a:latin typeface="Times New Roman"/>
                <a:cs typeface="Times New Roman"/>
              </a:rPr>
              <a:t>где обычно не стоят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14936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6414E-DBAD-5740-A474-B9A19D06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проблемы системы согласных</a:t>
            </a:r>
            <a:endParaRPr lang="de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влияет на произношение согласных в русском языке?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в конце слова (влияет на звонкость звонких шумных согласных, т.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1304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24256" y="246267"/>
            <a:ext cx="10984992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r>
              <a:rPr lang="ru-RU" sz="2800" dirty="0">
                <a:latin typeface="Times New Roman"/>
                <a:cs typeface="Times New Roman"/>
              </a:rPr>
              <a:t>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ыступают позиционно перед </a:t>
            </a:r>
            <a:r>
              <a:rPr lang="cs-CZ" sz="2800" dirty="0">
                <a:latin typeface="Times New Roman"/>
                <a:cs typeface="Times New Roman"/>
              </a:rPr>
              <a:t>/e/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/i/ </a:t>
            </a:r>
            <a:r>
              <a:rPr lang="ru-RU" sz="2800" dirty="0">
                <a:latin typeface="Times New Roman"/>
                <a:cs typeface="Times New Roman"/>
              </a:rPr>
              <a:t>(там наоборот не стоят </a:t>
            </a:r>
            <a:r>
              <a:rPr lang="cs-CZ" sz="2800" dirty="0">
                <a:latin typeface="Times New Roman"/>
                <a:cs typeface="Times New Roman"/>
              </a:rPr>
              <a:t>[k], [g], [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), в других местах они периферийные и выступают практически исключительно в заимствованных словах. </a:t>
            </a:r>
            <a:r>
              <a:rPr lang="cs-CZ" sz="2800" dirty="0">
                <a:latin typeface="Times New Roman"/>
                <a:cs typeface="Times New Roman"/>
              </a:rPr>
              <a:t>[k], [g], [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r>
              <a:rPr lang="ru-RU" sz="2800" dirty="0">
                <a:latin typeface="Times New Roman"/>
                <a:cs typeface="Times New Roman"/>
              </a:rPr>
              <a:t>– перед </a:t>
            </a:r>
            <a:r>
              <a:rPr lang="cs-CZ" sz="2800" dirty="0">
                <a:latin typeface="Times New Roman"/>
                <a:cs typeface="Times New Roman"/>
              </a:rPr>
              <a:t>/a/, /o/, /u/, </a:t>
            </a:r>
            <a:r>
              <a:rPr lang="ru-RU" sz="2800" dirty="0">
                <a:latin typeface="Times New Roman"/>
                <a:cs typeface="Times New Roman"/>
              </a:rPr>
              <a:t>где обычно не стоят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=&gt;</a:t>
            </a:r>
            <a:r>
              <a:rPr lang="ru-RU" sz="2800" dirty="0">
                <a:latin typeface="Times New Roman"/>
                <a:cs typeface="Times New Roman"/>
              </a:rPr>
              <a:t> комплементарная дистрибуция, они все аллофоны фонем </a:t>
            </a:r>
            <a:r>
              <a:rPr lang="cs-CZ" sz="2800" dirty="0">
                <a:latin typeface="Times New Roman"/>
                <a:cs typeface="Times New Roman"/>
              </a:rPr>
              <a:t>/k/, /g/, /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/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667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24256" y="246267"/>
            <a:ext cx="10984992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r>
              <a:rPr lang="ru-RU" sz="2800" dirty="0">
                <a:latin typeface="Times New Roman"/>
                <a:cs typeface="Times New Roman"/>
              </a:rPr>
              <a:t>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ыступают позиционно перед </a:t>
            </a:r>
            <a:r>
              <a:rPr lang="cs-CZ" sz="2800" dirty="0">
                <a:latin typeface="Times New Roman"/>
                <a:cs typeface="Times New Roman"/>
              </a:rPr>
              <a:t>/e/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/i/ </a:t>
            </a:r>
            <a:r>
              <a:rPr lang="ru-RU" sz="2800" dirty="0">
                <a:latin typeface="Times New Roman"/>
                <a:cs typeface="Times New Roman"/>
              </a:rPr>
              <a:t>(там наоборот не стоят </a:t>
            </a:r>
            <a:r>
              <a:rPr lang="cs-CZ" sz="2800" dirty="0">
                <a:latin typeface="Times New Roman"/>
                <a:cs typeface="Times New Roman"/>
              </a:rPr>
              <a:t>[k], [g], [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), в других местах они периферийные и выступают практически исключительно в заимствованных словах. </a:t>
            </a:r>
            <a:r>
              <a:rPr lang="cs-CZ" sz="2800" dirty="0">
                <a:latin typeface="Times New Roman"/>
                <a:cs typeface="Times New Roman"/>
              </a:rPr>
              <a:t>[k], [g], [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r>
              <a:rPr lang="ru-RU" sz="2800" dirty="0">
                <a:latin typeface="Times New Roman"/>
                <a:cs typeface="Times New Roman"/>
              </a:rPr>
              <a:t>– перед </a:t>
            </a:r>
            <a:r>
              <a:rPr lang="cs-CZ" sz="2800" dirty="0">
                <a:latin typeface="Times New Roman"/>
                <a:cs typeface="Times New Roman"/>
              </a:rPr>
              <a:t>/a/, /o/, /u/, </a:t>
            </a:r>
            <a:r>
              <a:rPr lang="ru-RU" sz="2800" dirty="0">
                <a:latin typeface="Times New Roman"/>
                <a:cs typeface="Times New Roman"/>
              </a:rPr>
              <a:t>где обычно не стоят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=&gt;</a:t>
            </a:r>
            <a:r>
              <a:rPr lang="ru-RU" sz="2800" dirty="0">
                <a:latin typeface="Times New Roman"/>
                <a:cs typeface="Times New Roman"/>
              </a:rPr>
              <a:t> комплементарная дистрибуция, они все аллофоны фонем </a:t>
            </a:r>
            <a:r>
              <a:rPr lang="cs-CZ" sz="2800" dirty="0">
                <a:latin typeface="Times New Roman"/>
                <a:cs typeface="Times New Roman"/>
              </a:rPr>
              <a:t>/k/, /g/, /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/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Надо, однако, сказать, что происходит постепенная интеграция, ср. </a:t>
            </a:r>
            <a:r>
              <a:rPr lang="cs-CZ" sz="2800" i="1" dirty="0" err="1">
                <a:latin typeface="Times New Roman"/>
                <a:cs typeface="Times New Roman"/>
              </a:rPr>
              <a:t>кот</a:t>
            </a:r>
            <a:r>
              <a:rPr lang="cs-CZ" sz="2800" dirty="0">
                <a:latin typeface="Times New Roman"/>
                <a:cs typeface="Times New Roman"/>
              </a:rPr>
              <a:t> - </a:t>
            </a:r>
            <a:r>
              <a:rPr lang="cs-CZ" sz="2800" i="1" dirty="0" err="1">
                <a:latin typeface="Times New Roman"/>
                <a:cs typeface="Times New Roman"/>
              </a:rPr>
              <a:t>ткёт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от глагола </a:t>
            </a:r>
            <a:r>
              <a:rPr lang="cs-CZ" sz="2800" i="1" dirty="0" err="1">
                <a:latin typeface="Times New Roman"/>
                <a:cs typeface="Times New Roman"/>
              </a:rPr>
              <a:t>ткaть</a:t>
            </a:r>
            <a:r>
              <a:rPr lang="cs-CZ" sz="2800" dirty="0">
                <a:latin typeface="Times New Roman"/>
                <a:cs typeface="Times New Roman"/>
              </a:rPr>
              <a:t>), </a:t>
            </a:r>
            <a:r>
              <a:rPr lang="cs-CZ" sz="2800" i="1" dirty="0" err="1">
                <a:latin typeface="Times New Roman"/>
                <a:cs typeface="Times New Roman"/>
              </a:rPr>
              <a:t>берег</a:t>
            </a:r>
            <a:r>
              <a:rPr lang="cs-CZ" sz="2800" i="1" u="sng" dirty="0" err="1">
                <a:latin typeface="Times New Roman"/>
                <a:cs typeface="Times New Roman"/>
              </a:rPr>
              <a:t>а</a:t>
            </a:r>
            <a:r>
              <a:rPr lang="cs-CZ" sz="2800" i="1" dirty="0">
                <a:latin typeface="Times New Roman"/>
                <a:cs typeface="Times New Roman"/>
              </a:rPr>
              <a:t> – </a:t>
            </a:r>
            <a:r>
              <a:rPr lang="cs-CZ" sz="2800" i="1" dirty="0" err="1">
                <a:latin typeface="Times New Roman"/>
                <a:cs typeface="Times New Roman"/>
              </a:rPr>
              <a:t>берег</a:t>
            </a:r>
            <a:r>
              <a:rPr lang="cs-CZ" sz="2800" i="1" u="sng" dirty="0" err="1">
                <a:latin typeface="Times New Roman"/>
                <a:cs typeface="Times New Roman"/>
              </a:rPr>
              <a:t>я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нелитературное деепричастие от глагола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беречь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108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524256" y="246267"/>
            <a:ext cx="10984992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r>
              <a:rPr lang="ru-RU" sz="2800" dirty="0">
                <a:latin typeface="Times New Roman"/>
                <a:cs typeface="Times New Roman"/>
              </a:rPr>
              <a:t>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ыступают позиционно перед </a:t>
            </a:r>
            <a:r>
              <a:rPr lang="cs-CZ" sz="2800" dirty="0">
                <a:latin typeface="Times New Roman"/>
                <a:cs typeface="Times New Roman"/>
              </a:rPr>
              <a:t>/e/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/i/ </a:t>
            </a:r>
            <a:r>
              <a:rPr lang="ru-RU" sz="2800" dirty="0">
                <a:latin typeface="Times New Roman"/>
                <a:cs typeface="Times New Roman"/>
              </a:rPr>
              <a:t>(там наоборот не стоят </a:t>
            </a:r>
            <a:r>
              <a:rPr lang="cs-CZ" sz="2800" dirty="0">
                <a:latin typeface="Times New Roman"/>
                <a:cs typeface="Times New Roman"/>
              </a:rPr>
              <a:t>[k], [g], [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), в других местах они периферийные и выступают практически исключительно в заимствованных словах. </a:t>
            </a:r>
            <a:r>
              <a:rPr lang="cs-CZ" sz="2800" dirty="0">
                <a:latin typeface="Times New Roman"/>
                <a:cs typeface="Times New Roman"/>
              </a:rPr>
              <a:t>[k], [g], [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r>
              <a:rPr lang="ru-RU" sz="2800" dirty="0">
                <a:latin typeface="Times New Roman"/>
                <a:cs typeface="Times New Roman"/>
              </a:rPr>
              <a:t>– перед </a:t>
            </a:r>
            <a:r>
              <a:rPr lang="cs-CZ" sz="2800" dirty="0">
                <a:latin typeface="Times New Roman"/>
                <a:cs typeface="Times New Roman"/>
              </a:rPr>
              <a:t>/a/, /o/, /u/, </a:t>
            </a:r>
            <a:r>
              <a:rPr lang="ru-RU" sz="2800" dirty="0">
                <a:latin typeface="Times New Roman"/>
                <a:cs typeface="Times New Roman"/>
              </a:rPr>
              <a:t>где обычно не стоят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kʲ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gʲ</a:t>
            </a:r>
            <a:r>
              <a:rPr lang="cs-CZ" sz="2800" dirty="0">
                <a:latin typeface="Times New Roman"/>
                <a:cs typeface="Times New Roman"/>
              </a:rPr>
              <a:t>] [</a:t>
            </a:r>
            <a:r>
              <a:rPr lang="cs-CZ" sz="2800" dirty="0" err="1">
                <a:latin typeface="Times New Roman"/>
                <a:cs typeface="Times New Roman"/>
              </a:rPr>
              <a:t>xʲ</a:t>
            </a:r>
            <a:r>
              <a:rPr lang="cs-CZ" sz="2800" dirty="0">
                <a:latin typeface="Times New Roman"/>
                <a:cs typeface="Times New Roman"/>
              </a:rPr>
              <a:t>]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=&gt;</a:t>
            </a:r>
            <a:r>
              <a:rPr lang="ru-RU" sz="2800" dirty="0">
                <a:latin typeface="Times New Roman"/>
                <a:cs typeface="Times New Roman"/>
              </a:rPr>
              <a:t> комплементарная дистрибуция, они все аллофоны фонем </a:t>
            </a:r>
            <a:r>
              <a:rPr lang="cs-CZ" sz="2800" dirty="0">
                <a:latin typeface="Times New Roman"/>
                <a:cs typeface="Times New Roman"/>
              </a:rPr>
              <a:t>/k/, /g/, /</a:t>
            </a:r>
            <a:r>
              <a:rPr lang="cs-CZ" sz="2800" dirty="0" err="1">
                <a:latin typeface="Times New Roman"/>
                <a:cs typeface="Times New Roman"/>
              </a:rPr>
              <a:t>x</a:t>
            </a:r>
            <a:r>
              <a:rPr lang="cs-CZ" sz="2800" dirty="0">
                <a:latin typeface="Times New Roman"/>
                <a:cs typeface="Times New Roman"/>
              </a:rPr>
              <a:t>/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Надо, однако, сказать, что происходит постепенная интеграция, ср. </a:t>
            </a:r>
            <a:r>
              <a:rPr lang="cs-CZ" sz="2800" i="1" dirty="0" err="1">
                <a:latin typeface="Times New Roman"/>
                <a:cs typeface="Times New Roman"/>
              </a:rPr>
              <a:t>кот</a:t>
            </a:r>
            <a:r>
              <a:rPr lang="cs-CZ" sz="2800" dirty="0">
                <a:latin typeface="Times New Roman"/>
                <a:cs typeface="Times New Roman"/>
              </a:rPr>
              <a:t> - </a:t>
            </a:r>
            <a:r>
              <a:rPr lang="cs-CZ" sz="2800" i="1" dirty="0" err="1">
                <a:latin typeface="Times New Roman"/>
                <a:cs typeface="Times New Roman"/>
              </a:rPr>
              <a:t>ткёт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от глагола </a:t>
            </a:r>
            <a:r>
              <a:rPr lang="cs-CZ" sz="2800" i="1" dirty="0" err="1">
                <a:latin typeface="Times New Roman"/>
                <a:cs typeface="Times New Roman"/>
              </a:rPr>
              <a:t>ткaть</a:t>
            </a:r>
            <a:r>
              <a:rPr lang="cs-CZ" sz="2800" dirty="0">
                <a:latin typeface="Times New Roman"/>
                <a:cs typeface="Times New Roman"/>
              </a:rPr>
              <a:t>), </a:t>
            </a:r>
            <a:r>
              <a:rPr lang="cs-CZ" sz="2800" i="1" dirty="0" err="1">
                <a:latin typeface="Times New Roman"/>
                <a:cs typeface="Times New Roman"/>
              </a:rPr>
              <a:t>берег</a:t>
            </a:r>
            <a:r>
              <a:rPr lang="cs-CZ" sz="2800" i="1" u="sng" dirty="0" err="1">
                <a:latin typeface="Times New Roman"/>
                <a:cs typeface="Times New Roman"/>
              </a:rPr>
              <a:t>а</a:t>
            </a:r>
            <a:r>
              <a:rPr lang="cs-CZ" sz="2800" i="1" dirty="0">
                <a:latin typeface="Times New Roman"/>
                <a:cs typeface="Times New Roman"/>
              </a:rPr>
              <a:t> – </a:t>
            </a:r>
            <a:r>
              <a:rPr lang="cs-CZ" sz="2800" i="1" dirty="0" err="1">
                <a:latin typeface="Times New Roman"/>
                <a:cs typeface="Times New Roman"/>
              </a:rPr>
              <a:t>берег</a:t>
            </a:r>
            <a:r>
              <a:rPr lang="cs-CZ" sz="2800" i="1" u="sng" dirty="0" err="1">
                <a:latin typeface="Times New Roman"/>
                <a:cs typeface="Times New Roman"/>
              </a:rPr>
              <a:t>я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нелитературное деепричастие от глагола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беречь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=&gt; </a:t>
            </a:r>
            <a:r>
              <a:rPr lang="ru-RU" sz="2800" dirty="0">
                <a:latin typeface="Times New Roman"/>
                <a:cs typeface="Times New Roman"/>
              </a:rPr>
              <a:t>Некоторые фонологи – напр. РГ (1980) считают задненебные </a:t>
            </a:r>
            <a:r>
              <a:rPr lang="ru-RU" sz="2800" dirty="0" err="1">
                <a:latin typeface="Times New Roman"/>
                <a:cs typeface="Times New Roman"/>
              </a:rPr>
              <a:t>фонологически</a:t>
            </a:r>
            <a:r>
              <a:rPr lang="ru-RU" sz="2800" dirty="0">
                <a:latin typeface="Times New Roman"/>
                <a:cs typeface="Times New Roman"/>
              </a:rPr>
              <a:t> парными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461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 вопрос нейтрализации:</a:t>
            </a:r>
          </a:p>
        </p:txBody>
      </p:sp>
    </p:spTree>
    <p:extLst>
      <p:ext uri="{BB962C8B-B14F-4D97-AF65-F5344CB8AC3E}">
        <p14:creationId xmlns:p14="http://schemas.microsoft.com/office/powerpoint/2010/main" val="3313164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 вопрос нейтрализации: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Нейтрализация оппозиции твердых и мягких согласных происходит в незаимствованных словах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cs-CZ" sz="2800" b="1" dirty="0">
                <a:latin typeface="Times New Roman"/>
                <a:cs typeface="Times New Roman"/>
              </a:rPr>
              <a:t>/e/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434119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 вопрос нейтрализации: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Нейтрализация оппозиции твердых и мягких согласных происходит в незаимствованных словах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cs-CZ" sz="2800" b="1" dirty="0">
                <a:latin typeface="Times New Roman"/>
                <a:cs typeface="Times New Roman"/>
              </a:rPr>
              <a:t>/e/</a:t>
            </a:r>
            <a:endParaRPr lang="ru-RU" sz="2800" b="1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b="1" dirty="0">
                <a:latin typeface="Times New Roman"/>
                <a:cs typeface="Times New Roman"/>
              </a:rPr>
              <a:t>В конце слова </a:t>
            </a:r>
            <a:r>
              <a:rPr lang="ru-RU" sz="2800" dirty="0">
                <a:latin typeface="Times New Roman"/>
                <a:cs typeface="Times New Roman"/>
              </a:rPr>
              <a:t>нейтрализация не происходит</a:t>
            </a:r>
            <a:r>
              <a:rPr lang="ru-RU" sz="2800" dirty="0">
                <a:latin typeface="Times New Roman"/>
                <a:cs typeface="Times New Roman"/>
                <a:sym typeface="Wingdings" pitchFamily="2" charset="2"/>
              </a:rPr>
              <a:t> (в отличие от корреляции звонкости), ср. пары как </a:t>
            </a:r>
            <a:r>
              <a:rPr lang="cs-CZ" sz="2800" i="1" dirty="0" err="1">
                <a:latin typeface="Times New Roman"/>
                <a:cs typeface="Times New Roman"/>
              </a:rPr>
              <a:t>цеп</a:t>
            </a:r>
            <a:r>
              <a:rPr lang="cs-CZ" sz="2800" i="1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цепь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кров</a:t>
            </a:r>
            <a:r>
              <a:rPr lang="cs-CZ" sz="2800" i="1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кровь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341187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 вопрос нейтрализации: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Нейтрализация оппозиции твердых и мягких согласных происходит в незаимствованных словах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cs-CZ" sz="2800" b="1" dirty="0">
                <a:latin typeface="Times New Roman"/>
                <a:cs typeface="Times New Roman"/>
              </a:rPr>
              <a:t>/e/</a:t>
            </a:r>
            <a:endParaRPr lang="ru-RU" sz="2800" b="1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b="1" dirty="0">
                <a:latin typeface="Times New Roman"/>
                <a:cs typeface="Times New Roman"/>
              </a:rPr>
              <a:t>В конце слова </a:t>
            </a:r>
            <a:r>
              <a:rPr lang="ru-RU" sz="2800" dirty="0">
                <a:latin typeface="Times New Roman"/>
                <a:cs typeface="Times New Roman"/>
              </a:rPr>
              <a:t>нейтрализация не происходит</a:t>
            </a:r>
            <a:r>
              <a:rPr lang="ru-RU" sz="2800" dirty="0">
                <a:latin typeface="Times New Roman"/>
                <a:cs typeface="Times New Roman"/>
                <a:sym typeface="Wingdings" pitchFamily="2" charset="2"/>
              </a:rPr>
              <a:t> (в отличие от корреляции звонкости), ср. пары как </a:t>
            </a:r>
            <a:r>
              <a:rPr lang="cs-CZ" sz="2800" i="1" dirty="0" err="1">
                <a:latin typeface="Times New Roman"/>
                <a:cs typeface="Times New Roman"/>
              </a:rPr>
              <a:t>цеп</a:t>
            </a:r>
            <a:r>
              <a:rPr lang="cs-CZ" sz="2800" i="1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цепь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кров</a:t>
            </a:r>
            <a:r>
              <a:rPr lang="cs-CZ" sz="2800" i="1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кровь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b="1" dirty="0">
                <a:latin typeface="Times New Roman"/>
                <a:cs typeface="Times New Roman"/>
              </a:rPr>
              <a:t>Перед согласными</a:t>
            </a:r>
            <a:r>
              <a:rPr lang="ru-RU" sz="2800" dirty="0">
                <a:latin typeface="Times New Roman"/>
                <a:cs typeface="Times New Roman"/>
              </a:rPr>
              <a:t>: в большинстве случаев корреляция нейтрализована. Не происходит, однако, простая ассимиляция, и ситуация исторически изменяется</a:t>
            </a:r>
          </a:p>
        </p:txBody>
      </p:sp>
    </p:spTree>
    <p:extLst>
      <p:ext uri="{BB962C8B-B14F-4D97-AF65-F5344CB8AC3E}">
        <p14:creationId xmlns:p14="http://schemas.microsoft.com/office/powerpoint/2010/main" val="13604021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Сложен вопрос нейтрализации: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Нейтрализация оппозиции твердых и мягких согласных происходит в незаимствованных словах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перед </a:t>
            </a:r>
            <a:r>
              <a:rPr lang="cs-CZ" sz="2800" b="1" dirty="0">
                <a:latin typeface="Times New Roman"/>
                <a:cs typeface="Times New Roman"/>
              </a:rPr>
              <a:t>/e/</a:t>
            </a:r>
            <a:endParaRPr lang="ru-RU" sz="2800" b="1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b="1" dirty="0">
                <a:latin typeface="Times New Roman"/>
                <a:cs typeface="Times New Roman"/>
              </a:rPr>
              <a:t>В конце слова </a:t>
            </a:r>
            <a:r>
              <a:rPr lang="ru-RU" sz="2800" dirty="0">
                <a:latin typeface="Times New Roman"/>
                <a:cs typeface="Times New Roman"/>
              </a:rPr>
              <a:t>нейтрализация не происходит</a:t>
            </a:r>
            <a:r>
              <a:rPr lang="ru-RU" sz="2800" dirty="0">
                <a:latin typeface="Times New Roman"/>
                <a:cs typeface="Times New Roman"/>
                <a:sym typeface="Wingdings" pitchFamily="2" charset="2"/>
              </a:rPr>
              <a:t> (в отличие от корреляции звонкости), ср. пары как </a:t>
            </a:r>
            <a:r>
              <a:rPr lang="cs-CZ" sz="2800" i="1" dirty="0" err="1">
                <a:latin typeface="Times New Roman"/>
                <a:cs typeface="Times New Roman"/>
              </a:rPr>
              <a:t>цеп</a:t>
            </a:r>
            <a:r>
              <a:rPr lang="cs-CZ" sz="2800" i="1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цепь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кров</a:t>
            </a:r>
            <a:r>
              <a:rPr lang="cs-CZ" sz="2800" i="1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кровь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b="1" dirty="0">
                <a:latin typeface="Times New Roman"/>
                <a:cs typeface="Times New Roman"/>
              </a:rPr>
              <a:t>Перед согласными</a:t>
            </a:r>
            <a:r>
              <a:rPr lang="ru-RU" sz="2800" dirty="0">
                <a:latin typeface="Times New Roman"/>
                <a:cs typeface="Times New Roman"/>
              </a:rPr>
              <a:t>: в большинстве случаев корреляция нейтрализована. Не происходит, однако, простая ассимиляция, и ситуация исторически изменяется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Все оппозиции парных твердых и мягких согласных (кроме пары </a:t>
            </a:r>
            <a:r>
              <a:rPr lang="cs-CZ" sz="2800" dirty="0">
                <a:latin typeface="Times New Roman"/>
                <a:cs typeface="Times New Roman"/>
              </a:rPr>
              <a:t>/l/ - /l,/</a:t>
            </a:r>
            <a:r>
              <a:rPr lang="ru-RU" sz="2800" dirty="0">
                <a:latin typeface="Times New Roman"/>
                <a:cs typeface="Times New Roman"/>
              </a:rPr>
              <a:t>) нейтрализуются перед </a:t>
            </a:r>
            <a:r>
              <a:rPr lang="cs-CZ" sz="2800" dirty="0">
                <a:latin typeface="Times New Roman"/>
                <a:cs typeface="Times New Roman"/>
              </a:rPr>
              <a:t>/j </a:t>
            </a:r>
            <a:r>
              <a:rPr lang="cs-CZ" sz="2800" dirty="0" err="1">
                <a:latin typeface="Times New Roman"/>
                <a:cs typeface="Times New Roman"/>
              </a:rPr>
              <a:t>š</a:t>
            </a:r>
            <a:r>
              <a:rPr lang="cs-CZ" sz="2800" dirty="0">
                <a:latin typeface="Times New Roman"/>
                <a:cs typeface="Times New Roman"/>
              </a:rPr>
              <a:t> c/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ʃ</a:t>
            </a:r>
            <a:r>
              <a:rPr lang="de-DE" sz="2800" dirty="0" err="1">
                <a:latin typeface="Times New Roman"/>
                <a:cs typeface="Times New Roman"/>
              </a:rPr>
              <a:t>ʲ</a:t>
            </a:r>
            <a:r>
              <a:rPr lang="cs-CZ" sz="2800" dirty="0">
                <a:latin typeface="Times New Roman"/>
                <a:cs typeface="Times New Roman"/>
              </a:rPr>
              <a:t>:]</a:t>
            </a:r>
            <a:endParaRPr lang="ru-RU" sz="2800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800900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позицию перед </a:t>
            </a:r>
            <a:r>
              <a:rPr lang="cs-CZ" sz="2800" dirty="0">
                <a:latin typeface="Times New Roman"/>
                <a:cs typeface="Times New Roman"/>
              </a:rPr>
              <a:t>/j/ </a:t>
            </a:r>
            <a:r>
              <a:rPr lang="ru-RU" sz="2800" dirty="0">
                <a:latin typeface="Times New Roman"/>
                <a:cs typeface="Times New Roman"/>
              </a:rPr>
              <a:t>ср. графему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ъ</a:t>
            </a:r>
            <a:r>
              <a:rPr lang="cs-CZ" sz="2800" dirty="0">
                <a:latin typeface="Times New Roman"/>
                <a:cs typeface="Times New Roman"/>
              </a:rPr>
              <a:t>}: </a:t>
            </a:r>
            <a:r>
              <a:rPr lang="ru-RU" sz="2800" dirty="0">
                <a:latin typeface="Times New Roman"/>
                <a:cs typeface="Times New Roman"/>
              </a:rPr>
              <a:t>в слове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съезд</a:t>
            </a:r>
            <a:r>
              <a:rPr lang="cs-CZ" sz="2800" dirty="0">
                <a:latin typeface="Times New Roman"/>
                <a:cs typeface="Times New Roman"/>
              </a:rPr>
              <a:t>} </a:t>
            </a:r>
            <a:r>
              <a:rPr lang="ru-RU" sz="2800" dirty="0">
                <a:latin typeface="Times New Roman"/>
                <a:cs typeface="Times New Roman"/>
              </a:rPr>
              <a:t>можно сегодня произнести мягкое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sʲ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, хотя и пишется твердый знак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967919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50976" y="246267"/>
            <a:ext cx="10546079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позицию перед </a:t>
            </a:r>
            <a:r>
              <a:rPr lang="cs-CZ" sz="2800" dirty="0">
                <a:latin typeface="Times New Roman"/>
                <a:cs typeface="Times New Roman"/>
              </a:rPr>
              <a:t>/j/ </a:t>
            </a:r>
            <a:r>
              <a:rPr lang="ru-RU" sz="2800" dirty="0">
                <a:latin typeface="Times New Roman"/>
                <a:cs typeface="Times New Roman"/>
              </a:rPr>
              <a:t>ср. графему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ъ</a:t>
            </a:r>
            <a:r>
              <a:rPr lang="cs-CZ" sz="2800" dirty="0">
                <a:latin typeface="Times New Roman"/>
                <a:cs typeface="Times New Roman"/>
              </a:rPr>
              <a:t>}: </a:t>
            </a:r>
            <a:r>
              <a:rPr lang="ru-RU" sz="2800" dirty="0">
                <a:latin typeface="Times New Roman"/>
                <a:cs typeface="Times New Roman"/>
              </a:rPr>
              <a:t>в слове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съезд</a:t>
            </a:r>
            <a:r>
              <a:rPr lang="cs-CZ" sz="2800" dirty="0">
                <a:latin typeface="Times New Roman"/>
                <a:cs typeface="Times New Roman"/>
              </a:rPr>
              <a:t>} </a:t>
            </a:r>
            <a:r>
              <a:rPr lang="ru-RU" sz="2800" dirty="0">
                <a:latin typeface="Times New Roman"/>
                <a:cs typeface="Times New Roman"/>
              </a:rPr>
              <a:t>можно сегодня произнести мягкое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sʲ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, хотя и пишется твердый знак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13592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6414E-DBAD-5740-A474-B9A19D06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проблемы системы согласных</a:t>
            </a:r>
            <a:endParaRPr lang="de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влияет на произношение согласных в русском языке?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в конце слова (влияет на звонкость звонких шумных согласных, т.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перед шумными</a:t>
            </a:r>
          </a:p>
          <a:p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01160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50976" y="246267"/>
            <a:ext cx="10546079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позицию перед </a:t>
            </a:r>
            <a:r>
              <a:rPr lang="cs-CZ" sz="2800" dirty="0">
                <a:latin typeface="Times New Roman"/>
                <a:cs typeface="Times New Roman"/>
              </a:rPr>
              <a:t>/j/ </a:t>
            </a:r>
            <a:r>
              <a:rPr lang="ru-RU" sz="2800" dirty="0">
                <a:latin typeface="Times New Roman"/>
                <a:cs typeface="Times New Roman"/>
              </a:rPr>
              <a:t>ср. графему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ъ</a:t>
            </a:r>
            <a:r>
              <a:rPr lang="cs-CZ" sz="2800" dirty="0">
                <a:latin typeface="Times New Roman"/>
                <a:cs typeface="Times New Roman"/>
              </a:rPr>
              <a:t>}: </a:t>
            </a:r>
            <a:r>
              <a:rPr lang="ru-RU" sz="2800" dirty="0">
                <a:latin typeface="Times New Roman"/>
                <a:cs typeface="Times New Roman"/>
              </a:rPr>
              <a:t>в слове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съезд</a:t>
            </a:r>
            <a:r>
              <a:rPr lang="cs-CZ" sz="2800" dirty="0">
                <a:latin typeface="Times New Roman"/>
                <a:cs typeface="Times New Roman"/>
              </a:rPr>
              <a:t>} </a:t>
            </a:r>
            <a:r>
              <a:rPr lang="ru-RU" sz="2800" dirty="0">
                <a:latin typeface="Times New Roman"/>
                <a:cs typeface="Times New Roman"/>
              </a:rPr>
              <a:t>можно сегодня произнести мягкое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sʲ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, хотя и пишется твердый знак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Часто возможно и твердое и мягкое произношение: </a:t>
            </a:r>
            <a:r>
              <a:rPr lang="cs-CZ" sz="2800" i="1" dirty="0" err="1">
                <a:latin typeface="Times New Roman"/>
                <a:cs typeface="Times New Roman"/>
              </a:rPr>
              <a:t>Дмитрий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dmʲ</a:t>
            </a:r>
            <a:r>
              <a:rPr lang="cs-CZ" sz="2800" dirty="0">
                <a:latin typeface="Times New Roman"/>
                <a:cs typeface="Times New Roman"/>
              </a:rPr>
              <a:t>] / [</a:t>
            </a:r>
            <a:r>
              <a:rPr lang="cs-CZ" sz="2800" dirty="0" err="1">
                <a:latin typeface="Times New Roman"/>
                <a:cs typeface="Times New Roman"/>
              </a:rPr>
              <a:t>dʲmʲ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cs-CZ" sz="2800" i="1" dirty="0" err="1">
                <a:latin typeface="Times New Roman"/>
                <a:cs typeface="Times New Roman"/>
              </a:rPr>
              <a:t>Тверь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tvʲ</a:t>
            </a:r>
            <a:r>
              <a:rPr lang="cs-CZ" sz="2800" dirty="0">
                <a:latin typeface="Times New Roman"/>
                <a:cs typeface="Times New Roman"/>
              </a:rPr>
              <a:t>] / [</a:t>
            </a:r>
            <a:r>
              <a:rPr lang="cs-CZ" sz="2800" dirty="0" err="1">
                <a:latin typeface="Times New Roman"/>
                <a:cs typeface="Times New Roman"/>
              </a:rPr>
              <a:t>tʲvʲ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. Твердость первого согласного более распространена сегодня, ассимиляция по мягкости соответствует старой московской норме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1796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950976" y="246267"/>
            <a:ext cx="10546079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 позицию перед </a:t>
            </a:r>
            <a:r>
              <a:rPr lang="cs-CZ" sz="2800" dirty="0">
                <a:latin typeface="Times New Roman"/>
                <a:cs typeface="Times New Roman"/>
              </a:rPr>
              <a:t>/j/ </a:t>
            </a:r>
            <a:r>
              <a:rPr lang="ru-RU" sz="2800" dirty="0">
                <a:latin typeface="Times New Roman"/>
                <a:cs typeface="Times New Roman"/>
              </a:rPr>
              <a:t>ср. графему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ъ</a:t>
            </a:r>
            <a:r>
              <a:rPr lang="cs-CZ" sz="2800" dirty="0">
                <a:latin typeface="Times New Roman"/>
                <a:cs typeface="Times New Roman"/>
              </a:rPr>
              <a:t>}: </a:t>
            </a:r>
            <a:r>
              <a:rPr lang="ru-RU" sz="2800" dirty="0">
                <a:latin typeface="Times New Roman"/>
                <a:cs typeface="Times New Roman"/>
              </a:rPr>
              <a:t>в слове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съезд</a:t>
            </a:r>
            <a:r>
              <a:rPr lang="cs-CZ" sz="2800" dirty="0">
                <a:latin typeface="Times New Roman"/>
                <a:cs typeface="Times New Roman"/>
              </a:rPr>
              <a:t>} </a:t>
            </a:r>
            <a:r>
              <a:rPr lang="ru-RU" sz="2800" dirty="0">
                <a:latin typeface="Times New Roman"/>
                <a:cs typeface="Times New Roman"/>
              </a:rPr>
              <a:t>можно сегодня произнести мягкое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sʲ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, хотя и пишется твердый знак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Часто возможно и твердое и мягкое произношение: </a:t>
            </a:r>
            <a:r>
              <a:rPr lang="cs-CZ" sz="2800" i="1" dirty="0" err="1">
                <a:latin typeface="Times New Roman"/>
                <a:cs typeface="Times New Roman"/>
              </a:rPr>
              <a:t>Дмитрий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dmʲ</a:t>
            </a:r>
            <a:r>
              <a:rPr lang="cs-CZ" sz="2800" dirty="0">
                <a:latin typeface="Times New Roman"/>
                <a:cs typeface="Times New Roman"/>
              </a:rPr>
              <a:t>] / [</a:t>
            </a:r>
            <a:r>
              <a:rPr lang="cs-CZ" sz="2800" dirty="0" err="1">
                <a:latin typeface="Times New Roman"/>
                <a:cs typeface="Times New Roman"/>
              </a:rPr>
              <a:t>dʲmʲ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cs-CZ" sz="2800" i="1" dirty="0" err="1">
                <a:latin typeface="Times New Roman"/>
                <a:cs typeface="Times New Roman"/>
              </a:rPr>
              <a:t>Тверь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tvʲ</a:t>
            </a:r>
            <a:r>
              <a:rPr lang="cs-CZ" sz="2800" dirty="0">
                <a:latin typeface="Times New Roman"/>
                <a:cs typeface="Times New Roman"/>
              </a:rPr>
              <a:t>] / [</a:t>
            </a:r>
            <a:r>
              <a:rPr lang="cs-CZ" sz="2800" dirty="0" err="1">
                <a:latin typeface="Times New Roman"/>
                <a:cs typeface="Times New Roman"/>
              </a:rPr>
              <a:t>tʲvʲ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. Твердость первого согласного более распространена сегодня, ассимиляция по мягкости соответствует старой московской норме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Князев и </a:t>
            </a:r>
            <a:r>
              <a:rPr lang="ru-RU" sz="2800" dirty="0" err="1">
                <a:latin typeface="Times New Roman"/>
                <a:cs typeface="Times New Roman"/>
              </a:rPr>
              <a:t>Пожарицкая</a:t>
            </a:r>
            <a:r>
              <a:rPr lang="ru-RU" sz="2800" dirty="0">
                <a:latin typeface="Times New Roman"/>
                <a:cs typeface="Times New Roman"/>
              </a:rPr>
              <a:t> (2004, с. 234) описывают, что Д. Н. Ушаков (умерший 1942) в своих орфоэпических работах кодифицировал в </a:t>
            </a:r>
            <a:r>
              <a:rPr lang="ru-RU" sz="2800" dirty="0" err="1">
                <a:latin typeface="Times New Roman"/>
                <a:cs typeface="Times New Roman"/>
              </a:rPr>
              <a:t>нейтрализационных</a:t>
            </a:r>
            <a:r>
              <a:rPr lang="ru-RU" sz="2800" dirty="0">
                <a:latin typeface="Times New Roman"/>
                <a:cs typeface="Times New Roman"/>
              </a:rPr>
              <a:t> позициях мягкость первого согласного: </a:t>
            </a:r>
            <a:r>
              <a:rPr lang="cs-CZ" sz="2800" i="1" dirty="0" err="1">
                <a:latin typeface="Times New Roman"/>
                <a:cs typeface="Times New Roman"/>
              </a:rPr>
              <a:t>кость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стих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с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sʲtʲ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cs-CZ" sz="2800" i="1" dirty="0" err="1">
                <a:latin typeface="Times New Roman"/>
                <a:cs typeface="Times New Roman"/>
              </a:rPr>
              <a:t>дверь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свет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с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dʲvʲ</a:t>
            </a:r>
            <a:r>
              <a:rPr lang="cs-CZ" sz="2800" dirty="0">
                <a:latin typeface="Times New Roman"/>
                <a:cs typeface="Times New Roman"/>
              </a:rPr>
              <a:t>], [</a:t>
            </a:r>
            <a:r>
              <a:rPr lang="cs-CZ" sz="2800" dirty="0" err="1">
                <a:latin typeface="Times New Roman"/>
                <a:cs typeface="Times New Roman"/>
              </a:rPr>
              <a:t>sʲvʲ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cs-CZ" sz="2800" i="1" dirty="0" err="1">
                <a:latin typeface="Times New Roman"/>
                <a:cs typeface="Times New Roman"/>
              </a:rPr>
              <a:t>кормить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первенец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с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rʲmʲ</a:t>
            </a:r>
            <a:r>
              <a:rPr lang="cs-CZ" sz="2800" dirty="0">
                <a:latin typeface="Times New Roman"/>
                <a:cs typeface="Times New Roman"/>
              </a:rPr>
              <a:t>], [</a:t>
            </a:r>
            <a:r>
              <a:rPr lang="cs-CZ" sz="2800" dirty="0" err="1">
                <a:latin typeface="Times New Roman"/>
                <a:cs typeface="Times New Roman"/>
              </a:rPr>
              <a:t>rʲvʲ</a:t>
            </a:r>
            <a:r>
              <a:rPr lang="cs-CZ" sz="2800" dirty="0">
                <a:latin typeface="Times New Roman"/>
                <a:cs typeface="Times New Roman"/>
              </a:rPr>
              <a:t>], </a:t>
            </a:r>
            <a:r>
              <a:rPr lang="cs-CZ" sz="2800" i="1" dirty="0" err="1">
                <a:latin typeface="Times New Roman"/>
                <a:cs typeface="Times New Roman"/>
              </a:rPr>
              <a:t>объём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въезд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ru-RU" sz="2800" dirty="0">
                <a:latin typeface="Times New Roman"/>
                <a:cs typeface="Times New Roman"/>
              </a:rPr>
              <a:t>но и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отъезд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подъезд</a:t>
            </a:r>
            <a:r>
              <a:rPr lang="ru-RU" sz="2800" dirty="0">
                <a:latin typeface="Times New Roman"/>
                <a:cs typeface="Times New Roman"/>
              </a:rPr>
              <a:t>(!)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с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bʲj</a:t>
            </a:r>
            <a:r>
              <a:rPr lang="cs-CZ" sz="2800" dirty="0">
                <a:latin typeface="Times New Roman"/>
                <a:cs typeface="Times New Roman"/>
              </a:rPr>
              <a:t>], [</a:t>
            </a:r>
            <a:r>
              <a:rPr lang="cs-CZ" sz="2800" dirty="0" err="1">
                <a:latin typeface="Times New Roman"/>
                <a:cs typeface="Times New Roman"/>
              </a:rPr>
              <a:t>vʲj</a:t>
            </a:r>
            <a:r>
              <a:rPr lang="cs-CZ" sz="2800" dirty="0">
                <a:latin typeface="Times New Roman"/>
                <a:cs typeface="Times New Roman"/>
              </a:rPr>
              <a:t>], [</a:t>
            </a:r>
            <a:r>
              <a:rPr lang="cs-CZ" sz="2800" dirty="0" err="1">
                <a:latin typeface="Times New Roman"/>
                <a:cs typeface="Times New Roman"/>
              </a:rPr>
              <a:t>tʲj</a:t>
            </a:r>
            <a:r>
              <a:rPr lang="cs-CZ" sz="2800" dirty="0">
                <a:latin typeface="Times New Roman"/>
                <a:cs typeface="Times New Roman"/>
              </a:rPr>
              <a:t>], [</a:t>
            </a:r>
            <a:r>
              <a:rPr lang="cs-CZ" sz="2800" dirty="0" err="1">
                <a:latin typeface="Times New Roman"/>
                <a:cs typeface="Times New Roman"/>
              </a:rPr>
              <a:t>dʲj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39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91389" y="246267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Но «</a:t>
            </a:r>
            <a:r>
              <a:rPr lang="cs-CZ" sz="2800" dirty="0" err="1">
                <a:latin typeface="Times New Roman"/>
                <a:cs typeface="Times New Roman"/>
              </a:rPr>
              <a:t>Словарь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трудностей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русского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dirty="0" err="1">
                <a:latin typeface="Times New Roman"/>
                <a:cs typeface="Times New Roman"/>
              </a:rPr>
              <a:t>произношения</a:t>
            </a:r>
            <a:r>
              <a:rPr lang="cs-CZ" sz="2800" dirty="0">
                <a:latin typeface="Times New Roman"/>
                <a:cs typeface="Times New Roman"/>
              </a:rPr>
              <a:t>» </a:t>
            </a:r>
            <a:r>
              <a:rPr lang="ru-RU" sz="2800" dirty="0">
                <a:latin typeface="Times New Roman"/>
                <a:cs typeface="Times New Roman"/>
              </a:rPr>
              <a:t>(</a:t>
            </a:r>
            <a:r>
              <a:rPr lang="ru-RU" sz="2800" dirty="0" err="1">
                <a:latin typeface="Times New Roman"/>
                <a:cs typeface="Times New Roman"/>
              </a:rPr>
              <a:t>Каленчук</a:t>
            </a:r>
            <a:r>
              <a:rPr lang="ru-RU" sz="2800" dirty="0">
                <a:latin typeface="Times New Roman"/>
                <a:cs typeface="Times New Roman"/>
              </a:rPr>
              <a:t>/Касаткина 1997) наблюдает, что </a:t>
            </a:r>
            <a:r>
              <a:rPr lang="ru-RU" sz="2800" u="sng" dirty="0">
                <a:latin typeface="Times New Roman"/>
                <a:cs typeface="Times New Roman"/>
              </a:rPr>
              <a:t>в узусе все согласные перед мягкими согласными могут быть твердыми</a:t>
            </a:r>
            <a:r>
              <a:rPr lang="ru-RU" sz="2800" dirty="0">
                <a:latin typeface="Times New Roman"/>
                <a:cs typeface="Times New Roman"/>
              </a:rPr>
              <a:t>. Не всегда это отвечает кодифицированной норме, но надо иметь в виду, что хотя часть носителей русского языка так произносит. Сами авторы советуют следующее:</a:t>
            </a: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u="sng" dirty="0">
                <a:latin typeface="Times New Roman"/>
                <a:cs typeface="Times New Roman"/>
              </a:rPr>
              <a:t>«</a:t>
            </a:r>
            <a:r>
              <a:rPr lang="de-DE" sz="2800" u="sng" dirty="0" err="1">
                <a:latin typeface="Times New Roman"/>
                <a:cs typeface="Times New Roman"/>
              </a:rPr>
              <a:t>обязательное</a:t>
            </a:r>
            <a:r>
              <a:rPr lang="de-DE" sz="2800" u="sng" dirty="0">
                <a:latin typeface="Times New Roman"/>
                <a:cs typeface="Times New Roman"/>
              </a:rPr>
              <a:t> </a:t>
            </a:r>
            <a:r>
              <a:rPr lang="de-DE" sz="2800" u="sng" dirty="0" err="1">
                <a:latin typeface="Times New Roman"/>
                <a:cs typeface="Times New Roman"/>
              </a:rPr>
              <a:t>смягчение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dirty="0" err="1">
                <a:latin typeface="Times New Roman"/>
                <a:cs typeface="Times New Roman"/>
              </a:rPr>
              <a:t>в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dirty="0" err="1">
                <a:latin typeface="Times New Roman"/>
                <a:cs typeface="Times New Roman"/>
              </a:rPr>
              <a:t>следующих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dirty="0" err="1">
                <a:latin typeface="Times New Roman"/>
                <a:cs typeface="Times New Roman"/>
              </a:rPr>
              <a:t>сочетаниях</a:t>
            </a:r>
            <a:r>
              <a:rPr lang="de-DE" sz="2800" dirty="0">
                <a:latin typeface="Times New Roman"/>
                <a:cs typeface="Times New Roman"/>
              </a:rPr>
              <a:t>: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’], [c] + [c’], 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’], [c] + [</a:t>
            </a:r>
            <a:r>
              <a:rPr lang="de-DE" sz="2800" dirty="0" err="1">
                <a:latin typeface="Times New Roman"/>
                <a:cs typeface="Times New Roman"/>
              </a:rPr>
              <a:t>т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д</a:t>
            </a:r>
            <a:r>
              <a:rPr lang="de-DE" sz="2800" dirty="0">
                <a:latin typeface="Times New Roman"/>
                <a:cs typeface="Times New Roman"/>
              </a:rPr>
              <a:t>’], [c] +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т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д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ч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ш</a:t>
            </a:r>
            <a:r>
              <a:rPr lang="de-DE" sz="2800" dirty="0">
                <a:latin typeface="Times New Roman"/>
                <a:cs typeface="Times New Roman"/>
              </a:rPr>
              <a:t>’]: </a:t>
            </a:r>
            <a:r>
              <a:rPr lang="de-DE" sz="2800" dirty="0" err="1">
                <a:latin typeface="Times New Roman"/>
                <a:cs typeface="Times New Roman"/>
              </a:rPr>
              <a:t>дли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н’н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dirty="0" err="1">
                <a:latin typeface="Times New Roman"/>
                <a:cs typeface="Times New Roman"/>
              </a:rPr>
              <a:t>ей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>
                <a:latin typeface="Times New Roman"/>
                <a:cs typeface="Times New Roman"/>
              </a:rPr>
              <a:t>[c’ c’]</a:t>
            </a:r>
            <a:r>
              <a:rPr lang="de-DE" sz="2800" dirty="0" err="1">
                <a:latin typeface="Times New Roman"/>
                <a:cs typeface="Times New Roman"/>
              </a:rPr>
              <a:t>естрой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’ 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dirty="0" err="1">
                <a:latin typeface="Times New Roman"/>
                <a:cs typeface="Times New Roman"/>
              </a:rPr>
              <a:t>имы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c’т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dirty="0" err="1">
                <a:latin typeface="Times New Roman"/>
                <a:cs typeface="Times New Roman"/>
              </a:rPr>
              <a:t>иль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з’д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dirty="0" err="1">
                <a:latin typeface="Times New Roman"/>
                <a:cs typeface="Times New Roman"/>
              </a:rPr>
              <a:t>есь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c’н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dirty="0" err="1">
                <a:latin typeface="Times New Roman"/>
                <a:cs typeface="Times New Roman"/>
              </a:rPr>
              <a:t>ег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 err="1">
                <a:latin typeface="Times New Roman"/>
                <a:cs typeface="Times New Roman"/>
              </a:rPr>
              <a:t>жи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з’н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 err="1">
                <a:latin typeface="Times New Roman"/>
                <a:cs typeface="Times New Roman"/>
              </a:rPr>
              <a:t>ви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н’т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dirty="0" err="1">
                <a:latin typeface="Times New Roman"/>
                <a:cs typeface="Times New Roman"/>
              </a:rPr>
              <a:t>ик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 err="1">
                <a:latin typeface="Times New Roman"/>
                <a:cs typeface="Times New Roman"/>
              </a:rPr>
              <a:t>де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н’д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dirty="0" err="1">
                <a:latin typeface="Times New Roman"/>
                <a:cs typeface="Times New Roman"/>
              </a:rPr>
              <a:t>и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 err="1">
                <a:latin typeface="Times New Roman"/>
                <a:cs typeface="Times New Roman"/>
              </a:rPr>
              <a:t>ны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н’ч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i="1" dirty="0" err="1">
                <a:latin typeface="Times New Roman"/>
                <a:cs typeface="Times New Roman"/>
              </a:rPr>
              <a:t>e</a:t>
            </a:r>
            <a:r>
              <a:rPr lang="de-DE" sz="2800" i="1" dirty="0">
                <a:latin typeface="Times New Roman"/>
                <a:cs typeface="Times New Roman"/>
              </a:rPr>
              <a:t>, </a:t>
            </a:r>
            <a:r>
              <a:rPr lang="de-DE" sz="2800" dirty="0" err="1">
                <a:latin typeface="Times New Roman"/>
                <a:cs typeface="Times New Roman"/>
              </a:rPr>
              <a:t>же</a:t>
            </a: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н’ш</a:t>
            </a:r>
            <a:r>
              <a:rPr lang="de-DE" sz="2800" dirty="0">
                <a:latin typeface="Times New Roman"/>
                <a:cs typeface="Times New Roman"/>
              </a:rPr>
              <a:t>’]</a:t>
            </a:r>
            <a:r>
              <a:rPr lang="de-DE" sz="2800" dirty="0" err="1">
                <a:latin typeface="Times New Roman"/>
                <a:cs typeface="Times New Roman"/>
              </a:rPr>
              <a:t>ина</a:t>
            </a:r>
            <a:r>
              <a:rPr lang="de-DE" sz="2800" dirty="0">
                <a:latin typeface="Times New Roman"/>
                <a:cs typeface="Times New Roman"/>
              </a:rPr>
              <a:t>; </a:t>
            </a:r>
          </a:p>
          <a:p>
            <a:pPr>
              <a:spcAft>
                <a:spcPts val="1293"/>
              </a:spcAft>
              <a:buSzPct val="45000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83175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de-DE" sz="2800" u="sng" dirty="0" err="1">
                <a:latin typeface="Times New Roman"/>
                <a:cs typeface="Times New Roman"/>
              </a:rPr>
              <a:t>факультативное</a:t>
            </a:r>
            <a:r>
              <a:rPr lang="de-DE" sz="2800" u="sng" dirty="0">
                <a:latin typeface="Times New Roman"/>
                <a:cs typeface="Times New Roman"/>
              </a:rPr>
              <a:t> </a:t>
            </a:r>
            <a:r>
              <a:rPr lang="de-DE" sz="2800" u="sng" dirty="0" err="1">
                <a:latin typeface="Times New Roman"/>
                <a:cs typeface="Times New Roman"/>
              </a:rPr>
              <a:t>смягчение</a:t>
            </a:r>
            <a:r>
              <a:rPr lang="de-DE" sz="2800" dirty="0">
                <a:latin typeface="Times New Roman"/>
                <a:cs typeface="Times New Roman"/>
              </a:rPr>
              <a:t>: </a:t>
            </a:r>
            <a:r>
              <a:rPr lang="de-DE" sz="2800" dirty="0" err="1">
                <a:latin typeface="Times New Roman"/>
                <a:cs typeface="Times New Roman"/>
              </a:rPr>
              <a:t>в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dirty="0" err="1">
                <a:latin typeface="Times New Roman"/>
                <a:cs typeface="Times New Roman"/>
              </a:rPr>
              <a:t>некоторых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dirty="0" err="1">
                <a:latin typeface="Times New Roman"/>
                <a:cs typeface="Times New Roman"/>
              </a:rPr>
              <a:t>сочетаниях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dirty="0" err="1">
                <a:latin typeface="Times New Roman"/>
                <a:cs typeface="Times New Roman"/>
              </a:rPr>
              <a:t>зубных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dirty="0" err="1">
                <a:latin typeface="Times New Roman"/>
                <a:cs typeface="Times New Roman"/>
              </a:rPr>
              <a:t>согласных</a:t>
            </a:r>
            <a:r>
              <a:rPr lang="de-DE" sz="2800" dirty="0">
                <a:latin typeface="Times New Roman"/>
                <a:cs typeface="Times New Roman"/>
              </a:rPr>
              <a:t> ([c] + [</a:t>
            </a:r>
            <a:r>
              <a:rPr lang="de-DE" sz="2800" dirty="0" err="1">
                <a:latin typeface="Times New Roman"/>
                <a:cs typeface="Times New Roman"/>
              </a:rPr>
              <a:t>л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л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] + [c’], [</a:t>
            </a:r>
            <a:r>
              <a:rPr lang="de-DE" sz="2800" dirty="0" err="1">
                <a:latin typeface="Times New Roman"/>
                <a:cs typeface="Times New Roman"/>
              </a:rPr>
              <a:t>н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’]), </a:t>
            </a:r>
            <a:r>
              <a:rPr lang="de-DE" sz="2800" dirty="0" err="1">
                <a:latin typeface="Times New Roman"/>
                <a:cs typeface="Times New Roman"/>
              </a:rPr>
              <a:t>в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r>
              <a:rPr lang="de-DE" sz="2800" dirty="0" err="1">
                <a:latin typeface="Times New Roman"/>
                <a:cs typeface="Times New Roman"/>
              </a:rPr>
              <a:t>сочетаниях</a:t>
            </a:r>
            <a:r>
              <a:rPr lang="de-DE" sz="2800" dirty="0">
                <a:latin typeface="Times New Roman"/>
                <a:cs typeface="Times New Roman"/>
              </a:rPr>
              <a:t> «</a:t>
            </a:r>
            <a:r>
              <a:rPr lang="de-DE" sz="2800" dirty="0" err="1">
                <a:latin typeface="Times New Roman"/>
                <a:cs typeface="Times New Roman"/>
              </a:rPr>
              <a:t>зубной</a:t>
            </a:r>
            <a:r>
              <a:rPr lang="de-DE" sz="2800" dirty="0">
                <a:latin typeface="Times New Roman"/>
                <a:cs typeface="Times New Roman"/>
              </a:rPr>
              <a:t>» + «</a:t>
            </a:r>
            <a:r>
              <a:rPr lang="de-DE" sz="2800" dirty="0" err="1">
                <a:latin typeface="Times New Roman"/>
                <a:cs typeface="Times New Roman"/>
              </a:rPr>
              <a:t>губной</a:t>
            </a:r>
            <a:r>
              <a:rPr lang="de-DE" sz="2800" dirty="0">
                <a:latin typeface="Times New Roman"/>
                <a:cs typeface="Times New Roman"/>
              </a:rPr>
              <a:t>» ([</a:t>
            </a:r>
            <a:r>
              <a:rPr lang="de-DE" sz="2800" dirty="0" err="1">
                <a:latin typeface="Times New Roman"/>
                <a:cs typeface="Times New Roman"/>
              </a:rPr>
              <a:t>д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м</a:t>
            </a:r>
            <a:r>
              <a:rPr lang="de-DE" sz="2800" dirty="0">
                <a:latin typeface="Times New Roman"/>
                <a:cs typeface="Times New Roman"/>
              </a:rPr>
              <a:t>’], [c] + [</a:t>
            </a:r>
            <a:r>
              <a:rPr lang="de-DE" sz="2800" dirty="0" err="1">
                <a:latin typeface="Times New Roman"/>
                <a:cs typeface="Times New Roman"/>
              </a:rPr>
              <a:t>м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м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б</a:t>
            </a:r>
            <a:r>
              <a:rPr lang="de-DE" sz="2800" dirty="0">
                <a:latin typeface="Times New Roman"/>
                <a:cs typeface="Times New Roman"/>
              </a:rPr>
              <a:t>’], [c] + [</a:t>
            </a:r>
            <a:r>
              <a:rPr lang="de-DE" sz="2800" dirty="0" err="1">
                <a:latin typeface="Times New Roman"/>
                <a:cs typeface="Times New Roman"/>
              </a:rPr>
              <a:t>п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д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в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т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в</a:t>
            </a:r>
            <a:r>
              <a:rPr lang="de-DE" sz="2800" dirty="0">
                <a:latin typeface="Times New Roman"/>
                <a:cs typeface="Times New Roman"/>
              </a:rPr>
              <a:t>’], [c] + [</a:t>
            </a:r>
            <a:r>
              <a:rPr lang="de-DE" sz="2800" dirty="0" err="1">
                <a:latin typeface="Times New Roman"/>
                <a:cs typeface="Times New Roman"/>
              </a:rPr>
              <a:t>в</a:t>
            </a:r>
            <a:r>
              <a:rPr lang="de-DE" sz="2800" dirty="0">
                <a:latin typeface="Times New Roman"/>
                <a:cs typeface="Times New Roman"/>
              </a:rPr>
              <a:t>’], [</a:t>
            </a:r>
            <a:r>
              <a:rPr lang="de-DE" sz="2800" dirty="0" err="1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] + [</a:t>
            </a:r>
            <a:r>
              <a:rPr lang="de-DE" sz="2800" dirty="0" err="1">
                <a:latin typeface="Times New Roman"/>
                <a:cs typeface="Times New Roman"/>
              </a:rPr>
              <a:t>в</a:t>
            </a:r>
            <a:r>
              <a:rPr lang="de-DE" sz="2800" dirty="0">
                <a:latin typeface="Times New Roman"/>
                <a:cs typeface="Times New Roman"/>
              </a:rPr>
              <a:t>’], [c] + [</a:t>
            </a:r>
            <a:r>
              <a:rPr lang="de-DE" sz="2800" dirty="0" err="1">
                <a:latin typeface="Times New Roman"/>
                <a:cs typeface="Times New Roman"/>
              </a:rPr>
              <a:t>ф</a:t>
            </a:r>
            <a:r>
              <a:rPr lang="de-DE" sz="2800" dirty="0">
                <a:latin typeface="Times New Roman"/>
                <a:cs typeface="Times New Roman"/>
              </a:rPr>
              <a:t>’]);  </a:t>
            </a:r>
            <a:endParaRPr lang="ru-RU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u="sng" dirty="0">
                <a:latin typeface="Times New Roman"/>
                <a:cs typeface="Times New Roman"/>
              </a:rPr>
              <a:t>«запрещенное» смягчение</a:t>
            </a:r>
            <a:r>
              <a:rPr lang="ru-RU" sz="2800" dirty="0">
                <a:latin typeface="Times New Roman"/>
                <a:cs typeface="Times New Roman"/>
              </a:rPr>
              <a:t>: [</a:t>
            </a:r>
            <a:r>
              <a:rPr lang="ru-RU" sz="2800" dirty="0" err="1">
                <a:latin typeface="Times New Roman"/>
                <a:cs typeface="Times New Roman"/>
              </a:rPr>
              <a:t>p</a:t>
            </a:r>
            <a:r>
              <a:rPr lang="ru-RU" sz="2800" dirty="0">
                <a:latin typeface="Times New Roman"/>
                <a:cs typeface="Times New Roman"/>
              </a:rPr>
              <a:t>’] + любой мягкий согласный; губной + [к’] — смягчение первого согласного считается ушедшим из литературной нормы, фонетическим признаком просторечия. </a:t>
            </a:r>
            <a:endParaRPr lang="de-DE" sz="2800" dirty="0">
              <a:latin typeface="Times New Roman"/>
              <a:cs typeface="Times New Roman"/>
            </a:endParaRPr>
          </a:p>
          <a:p>
            <a:pPr marL="300998" indent="-300998">
              <a:spcAft>
                <a:spcPts val="1293"/>
              </a:spcAft>
              <a:buSzPct val="45000"/>
              <a:buFont typeface="Wingdings" pitchFamily="2" charset="2"/>
              <a:buChar char="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6863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740329" y="69608"/>
            <a:ext cx="8689568" cy="6531453"/>
          </a:xfrm>
        </p:spPr>
        <p:txBody>
          <a:bodyPr>
            <a:noAutofit/>
          </a:bodyPr>
          <a:lstStyle/>
          <a:p>
            <a:r>
              <a:rPr lang="ru-RU" u="sng" dirty="0">
                <a:latin typeface="Times New Roman"/>
                <a:cs typeface="Times New Roman"/>
              </a:rPr>
              <a:t>смягчение согласных перед [</a:t>
            </a:r>
            <a:r>
              <a:rPr lang="ru-RU" u="sng" dirty="0" err="1">
                <a:latin typeface="Times New Roman"/>
                <a:cs typeface="Times New Roman"/>
              </a:rPr>
              <a:t>j</a:t>
            </a:r>
            <a:r>
              <a:rPr lang="ru-RU" u="sng" dirty="0">
                <a:latin typeface="Times New Roman"/>
                <a:cs typeface="Times New Roman"/>
              </a:rPr>
              <a:t>] остается обязательным только внутри корня и на стыке корня с суффиксом либо окончанием (перед </a:t>
            </a:r>
            <a:r>
              <a:rPr lang="ru-RU" u="sng" dirty="0" err="1">
                <a:latin typeface="Times New Roman"/>
                <a:cs typeface="Times New Roman"/>
              </a:rPr>
              <a:t>орфо</a:t>
            </a:r>
            <a:r>
              <a:rPr lang="ru-RU" u="sng" dirty="0">
                <a:latin typeface="Times New Roman"/>
                <a:cs typeface="Times New Roman"/>
              </a:rPr>
              <a:t>-графическим ь)</a:t>
            </a:r>
            <a:r>
              <a:rPr lang="ru-RU" dirty="0">
                <a:latin typeface="Times New Roman"/>
                <a:cs typeface="Times New Roman"/>
              </a:rPr>
              <a:t>:</a:t>
            </a:r>
            <a:r>
              <a:rPr lang="ru-RU" i="1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[</a:t>
            </a:r>
            <a:r>
              <a:rPr lang="ru-RU" dirty="0" err="1">
                <a:latin typeface="Times New Roman"/>
                <a:cs typeface="Times New Roman"/>
              </a:rPr>
              <a:t>п’j</a:t>
            </a:r>
            <a:r>
              <a:rPr lang="ru-RU" dirty="0">
                <a:latin typeface="Times New Roman"/>
                <a:cs typeface="Times New Roman"/>
              </a:rPr>
              <a:t>]у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се[</a:t>
            </a:r>
            <a:r>
              <a:rPr lang="ru-RU" dirty="0" err="1">
                <a:latin typeface="Times New Roman"/>
                <a:cs typeface="Times New Roman"/>
              </a:rPr>
              <a:t>м’j</a:t>
            </a:r>
            <a:r>
              <a:rPr lang="ru-RU" dirty="0">
                <a:latin typeface="Times New Roman"/>
                <a:cs typeface="Times New Roman"/>
              </a:rPr>
              <a:t>]а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cs typeface="Times New Roman"/>
              </a:rPr>
              <a:t>сыно</a:t>
            </a:r>
            <a:r>
              <a:rPr lang="ru-RU" dirty="0">
                <a:latin typeface="Times New Roman"/>
                <a:cs typeface="Times New Roman"/>
              </a:rPr>
              <a:t>[</a:t>
            </a:r>
            <a:r>
              <a:rPr lang="ru-RU" dirty="0" err="1">
                <a:latin typeface="Times New Roman"/>
                <a:cs typeface="Times New Roman"/>
              </a:rPr>
              <a:t>в’j</a:t>
            </a:r>
            <a:r>
              <a:rPr lang="ru-RU" dirty="0">
                <a:latin typeface="Times New Roman"/>
                <a:cs typeface="Times New Roman"/>
              </a:rPr>
              <a:t>]а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су[</a:t>
            </a:r>
            <a:r>
              <a:rPr lang="ru-RU" dirty="0" err="1">
                <a:latin typeface="Times New Roman"/>
                <a:cs typeface="Times New Roman"/>
              </a:rPr>
              <a:t>д’j</a:t>
            </a:r>
            <a:r>
              <a:rPr lang="ru-RU" dirty="0">
                <a:latin typeface="Times New Roman"/>
                <a:cs typeface="Times New Roman"/>
              </a:rPr>
              <a:t>]а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cs typeface="Times New Roman"/>
              </a:rPr>
              <a:t>вра</a:t>
            </a:r>
            <a:r>
              <a:rPr lang="ru-RU" dirty="0">
                <a:latin typeface="Times New Roman"/>
                <a:cs typeface="Times New Roman"/>
              </a:rPr>
              <a:t>[</a:t>
            </a:r>
            <a:r>
              <a:rPr lang="ru-RU" dirty="0" err="1">
                <a:latin typeface="Times New Roman"/>
                <a:cs typeface="Times New Roman"/>
              </a:rPr>
              <a:t>н’j</a:t>
            </a:r>
            <a:r>
              <a:rPr lang="ru-RU" dirty="0">
                <a:latin typeface="Times New Roman"/>
                <a:cs typeface="Times New Roman"/>
              </a:rPr>
              <a:t>]о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тря[</a:t>
            </a:r>
            <a:r>
              <a:rPr lang="ru-RU" dirty="0" err="1">
                <a:latin typeface="Times New Roman"/>
                <a:cs typeface="Times New Roman"/>
              </a:rPr>
              <a:t>п’j</a:t>
            </a:r>
            <a:r>
              <a:rPr lang="ru-RU" dirty="0">
                <a:latin typeface="Times New Roman"/>
                <a:cs typeface="Times New Roman"/>
              </a:rPr>
              <a:t>]о. На стыке приставки и корня (перед орфографическим ъ), а также предлога и следующего слова по-разному ведут себя фрикативные согласные [</a:t>
            </a:r>
            <a:r>
              <a:rPr lang="ru-RU" dirty="0" err="1">
                <a:latin typeface="Times New Roman"/>
                <a:cs typeface="Times New Roman"/>
              </a:rPr>
              <a:t>c</a:t>
            </a:r>
            <a:r>
              <a:rPr lang="ru-RU" dirty="0">
                <a:latin typeface="Times New Roman"/>
                <a:cs typeface="Times New Roman"/>
              </a:rPr>
              <a:t>], [з] и смычные [т], [д], [б]: смягчение фрикативных факультативно ([</a:t>
            </a:r>
            <a:r>
              <a:rPr lang="ru-RU" dirty="0" err="1">
                <a:latin typeface="Times New Roman"/>
                <a:cs typeface="Times New Roman"/>
              </a:rPr>
              <a:t>cj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езд</a:t>
            </a:r>
            <a:r>
              <a:rPr lang="ru-RU" i="1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и</a:t>
            </a:r>
            <a:r>
              <a:rPr lang="ru-RU" i="1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[</a:t>
            </a:r>
            <a:r>
              <a:rPr lang="ru-RU" dirty="0" err="1">
                <a:latin typeface="Times New Roman"/>
                <a:cs typeface="Times New Roman"/>
              </a:rPr>
              <a:t>c’j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езд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 err="1">
                <a:latin typeface="Times New Roman"/>
                <a:cs typeface="Times New Roman"/>
              </a:rPr>
              <a:t>ра</a:t>
            </a:r>
            <a:r>
              <a:rPr lang="ru-RU" dirty="0">
                <a:latin typeface="Times New Roman"/>
                <a:cs typeface="Times New Roman"/>
              </a:rPr>
              <a:t>[</a:t>
            </a:r>
            <a:r>
              <a:rPr lang="ru-RU" dirty="0" err="1">
                <a:latin typeface="Times New Roman"/>
                <a:cs typeface="Times New Roman"/>
              </a:rPr>
              <a:t>зj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езд</a:t>
            </a:r>
            <a:r>
              <a:rPr lang="ru-RU" i="1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и</a:t>
            </a:r>
            <a:r>
              <a:rPr lang="ru-RU" i="1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ра</a:t>
            </a:r>
            <a:r>
              <a:rPr lang="ru-RU" dirty="0">
                <a:latin typeface="Times New Roman"/>
                <a:cs typeface="Times New Roman"/>
              </a:rPr>
              <a:t>[</a:t>
            </a:r>
            <a:r>
              <a:rPr lang="ru-RU" dirty="0" err="1">
                <a:latin typeface="Times New Roman"/>
                <a:cs typeface="Times New Roman"/>
              </a:rPr>
              <a:t>з’j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езд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[</a:t>
            </a:r>
            <a:r>
              <a:rPr lang="ru-RU" dirty="0" err="1">
                <a:latin typeface="Times New Roman"/>
                <a:cs typeface="Times New Roman"/>
              </a:rPr>
              <a:t>c</a:t>
            </a:r>
            <a:r>
              <a:rPr lang="ru-RU" dirty="0">
                <a:latin typeface="Times New Roman"/>
                <a:cs typeface="Times New Roman"/>
              </a:rPr>
              <a:t> </a:t>
            </a:r>
            <a:r>
              <a:rPr lang="ru-RU" dirty="0" err="1">
                <a:latin typeface="Times New Roman"/>
                <a:cs typeface="Times New Roman"/>
              </a:rPr>
              <a:t>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уга</a:t>
            </a:r>
            <a:r>
              <a:rPr lang="ru-RU" i="1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и</a:t>
            </a:r>
            <a:r>
              <a:rPr lang="ru-RU" i="1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[</a:t>
            </a:r>
            <a:r>
              <a:rPr lang="ru-RU" dirty="0" err="1">
                <a:latin typeface="Times New Roman"/>
                <a:cs typeface="Times New Roman"/>
              </a:rPr>
              <a:t>c</a:t>
            </a:r>
            <a:r>
              <a:rPr lang="ru-RU" dirty="0">
                <a:latin typeface="Times New Roman"/>
                <a:cs typeface="Times New Roman"/>
              </a:rPr>
              <a:t>’ </a:t>
            </a:r>
            <a:r>
              <a:rPr lang="ru-RU" dirty="0" err="1">
                <a:latin typeface="Times New Roman"/>
                <a:cs typeface="Times New Roman"/>
              </a:rPr>
              <a:t>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уга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и[з </a:t>
            </a:r>
            <a:r>
              <a:rPr lang="ru-RU" dirty="0" err="1">
                <a:latin typeface="Times New Roman"/>
                <a:cs typeface="Times New Roman"/>
              </a:rPr>
              <a:t>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олки</a:t>
            </a:r>
            <a:r>
              <a:rPr lang="ru-RU" i="1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и</a:t>
            </a:r>
            <a:r>
              <a:rPr lang="ru-RU" i="1" dirty="0">
                <a:latin typeface="Times New Roman"/>
                <a:cs typeface="Times New Roman"/>
              </a:rPr>
              <a:t> </a:t>
            </a:r>
            <a:r>
              <a:rPr lang="ru-RU" dirty="0">
                <a:latin typeface="Times New Roman"/>
                <a:cs typeface="Times New Roman"/>
              </a:rPr>
              <a:t>и[з’ </a:t>
            </a:r>
            <a:r>
              <a:rPr lang="ru-RU" dirty="0" err="1">
                <a:latin typeface="Times New Roman"/>
                <a:cs typeface="Times New Roman"/>
              </a:rPr>
              <a:t>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олки</a:t>
            </a:r>
            <a:r>
              <a:rPr lang="ru-RU" dirty="0">
                <a:latin typeface="Times New Roman"/>
                <a:cs typeface="Times New Roman"/>
              </a:rPr>
              <a:t>); смычные согласные не должны смягчаться (о[</a:t>
            </a:r>
            <a:r>
              <a:rPr lang="ru-RU" dirty="0" err="1">
                <a:latin typeface="Times New Roman"/>
                <a:cs typeface="Times New Roman"/>
              </a:rPr>
              <a:t>тj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езд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по[</a:t>
            </a:r>
            <a:r>
              <a:rPr lang="ru-RU" dirty="0" err="1">
                <a:latin typeface="Times New Roman"/>
                <a:cs typeface="Times New Roman"/>
              </a:rPr>
              <a:t>дj</a:t>
            </a:r>
            <a:r>
              <a:rPr lang="ru-RU" dirty="0">
                <a:latin typeface="Times New Roman"/>
                <a:cs typeface="Times New Roman"/>
              </a:rPr>
              <a:t>]ем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о[</a:t>
            </a:r>
            <a:r>
              <a:rPr lang="ru-RU" dirty="0" err="1">
                <a:latin typeface="Times New Roman"/>
                <a:cs typeface="Times New Roman"/>
              </a:rPr>
              <a:t>бj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езд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о[т </a:t>
            </a:r>
            <a:r>
              <a:rPr lang="ru-RU" dirty="0" err="1">
                <a:latin typeface="Times New Roman"/>
                <a:cs typeface="Times New Roman"/>
              </a:rPr>
              <a:t>jо</a:t>
            </a:r>
            <a:r>
              <a:rPr lang="ru-RU" dirty="0">
                <a:latin typeface="Times New Roman"/>
                <a:cs typeface="Times New Roman"/>
              </a:rPr>
              <a:t>]</a:t>
            </a:r>
            <a:r>
              <a:rPr lang="ru-RU" dirty="0" err="1">
                <a:latin typeface="Times New Roman"/>
                <a:cs typeface="Times New Roman"/>
              </a:rPr>
              <a:t>лки</a:t>
            </a:r>
            <a:r>
              <a:rPr lang="ru-RU" i="1" dirty="0">
                <a:latin typeface="Times New Roman"/>
                <a:cs typeface="Times New Roman"/>
              </a:rPr>
              <a:t>, </a:t>
            </a:r>
            <a:r>
              <a:rPr lang="ru-RU" dirty="0">
                <a:latin typeface="Times New Roman"/>
                <a:cs typeface="Times New Roman"/>
              </a:rPr>
              <a:t>пере[д </a:t>
            </a:r>
            <a:r>
              <a:rPr lang="ru-RU" dirty="0" err="1">
                <a:latin typeface="Times New Roman"/>
                <a:cs typeface="Times New Roman"/>
              </a:rPr>
              <a:t>jа</a:t>
            </a:r>
            <a:r>
              <a:rPr lang="ru-RU" dirty="0">
                <a:latin typeface="Times New Roman"/>
                <a:cs typeface="Times New Roman"/>
              </a:rPr>
              <a:t>]мой).» </a:t>
            </a:r>
          </a:p>
          <a:p>
            <a:endParaRPr lang="ru-RU" dirty="0">
              <a:latin typeface="Times New Roman"/>
              <a:cs typeface="Times New Roman"/>
            </a:endParaRPr>
          </a:p>
          <a:p>
            <a:r>
              <a:rPr lang="ru-RU" dirty="0">
                <a:latin typeface="Times New Roman"/>
                <a:cs typeface="Times New Roman"/>
              </a:rPr>
              <a:t>См. тоже Князев/</a:t>
            </a:r>
            <a:r>
              <a:rPr lang="ru-RU" dirty="0" err="1">
                <a:latin typeface="Times New Roman"/>
                <a:cs typeface="Times New Roman"/>
              </a:rPr>
              <a:t>Пожарицкая</a:t>
            </a:r>
            <a:r>
              <a:rPr lang="ru-RU" dirty="0">
                <a:latin typeface="Times New Roman"/>
                <a:cs typeface="Times New Roman"/>
              </a:rPr>
              <a:t> (2011, 326/328).</a:t>
            </a:r>
          </a:p>
        </p:txBody>
      </p:sp>
    </p:spTree>
    <p:extLst>
      <p:ext uri="{BB962C8B-B14F-4D97-AF65-F5344CB8AC3E}">
        <p14:creationId xmlns:p14="http://schemas.microsoft.com/office/powerpoint/2010/main" val="48696790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 err="1">
                <a:latin typeface="Times New Roman"/>
                <a:cs typeface="Times New Roman"/>
              </a:rPr>
              <a:t>Каленчук</a:t>
            </a:r>
            <a:r>
              <a:rPr lang="ru-RU" sz="2800" dirty="0">
                <a:latin typeface="Times New Roman"/>
                <a:cs typeface="Times New Roman"/>
              </a:rPr>
              <a:t>/Касаткина»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«Согласный дольше сохраняет мягкость в положении перед следующим мягким в позиции внутри корня не в начале слова, в русских часто употребляющихся и хорошо освоенных носителями языка стилистически нейтральных словах. Согласный чаще произносится твердо перед следующим мягким в позиции стыка морфем, в начале слова, после твердых согласных, а также в заимствованных, редко употребляющихся словах книжной стилистической окраски» 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102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Князев/</a:t>
            </a:r>
            <a:r>
              <a:rPr lang="ru-RU" sz="2800" dirty="0" err="1">
                <a:latin typeface="Times New Roman"/>
                <a:cs typeface="Times New Roman"/>
              </a:rPr>
              <a:t>Пожарицкая</a:t>
            </a:r>
            <a:r>
              <a:rPr lang="ru-RU" sz="2800" dirty="0">
                <a:latin typeface="Times New Roman"/>
                <a:cs typeface="Times New Roman"/>
              </a:rPr>
              <a:t> (2004, с. 236):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/>
                <a:cs typeface="Times New Roman"/>
              </a:rPr>
              <a:t>«Однако проблема ассимилятивной мягкости первого согласного в сочетаниях со вторым мягким, как и некоторые проблемы вокализма, связанные с установлением иканья, является скорее фонетической, чем орфоэпической: эти речевые особенности воспроизводятся полностью автоматически; говорящий не ставит перед собой задачу выбора «правильного» произношения, а нормативные справочники всего лишь констатируют сложившуюся ситуацию, не имея серьезных шансов на нее повлиять.»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2800" dirty="0">
                <a:latin typeface="Times New Roman"/>
                <a:cs typeface="Times New Roman"/>
              </a:rPr>
              <a:t>О фонологическом решении см. </a:t>
            </a:r>
            <a:r>
              <a:rPr lang="cs-CZ" sz="2800" dirty="0">
                <a:latin typeface="Times New Roman"/>
                <a:cs typeface="Times New Roman"/>
              </a:rPr>
              <a:t>PSR (2020, 66-68)</a:t>
            </a: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553837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150C9230-FA40-8E43-9AB3-7C005C33D2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7180" y="0"/>
            <a:ext cx="76776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09303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8614984" cy="6480680"/>
          </a:xfrm>
        </p:spPr>
        <p:txBody>
          <a:bodyPr vert="horz" lIns="91440" tIns="25474" rIns="91440" bIns="45720" rtlCol="0" anchor="t">
            <a:normAutofit lnSpcReduction="10000"/>
          </a:bodyPr>
          <a:lstStyle/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Долгие шипящие: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Шипящие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ʃʲ</a:t>
            </a:r>
            <a:r>
              <a:rPr lang="cs-CZ" sz="2800" dirty="0">
                <a:latin typeface="Times New Roman"/>
                <a:cs typeface="Times New Roman"/>
              </a:rPr>
              <a:t>ː]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ʒʲ</a:t>
            </a:r>
            <a:r>
              <a:rPr lang="cs-CZ" sz="2800" dirty="0">
                <a:latin typeface="Times New Roman"/>
                <a:cs typeface="Times New Roman"/>
              </a:rPr>
              <a:t>ː] </a:t>
            </a:r>
            <a:r>
              <a:rPr lang="ru-RU" sz="2800" dirty="0">
                <a:latin typeface="Times New Roman"/>
                <a:cs typeface="Times New Roman"/>
              </a:rPr>
              <a:t>– долгие. Возникает вопрос об их фонологической интерпретации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 err="1">
                <a:latin typeface="Times New Roman"/>
                <a:cs typeface="Times New Roman"/>
              </a:rPr>
              <a:t>Дисрибуция</a:t>
            </a:r>
            <a:r>
              <a:rPr lang="ru-RU" sz="2800" dirty="0">
                <a:latin typeface="Times New Roman"/>
                <a:cs typeface="Times New Roman"/>
              </a:rPr>
              <a:t>: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de-DE" sz="2800" dirty="0">
                <a:latin typeface="Times New Roman"/>
                <a:cs typeface="Times New Roman"/>
              </a:rPr>
              <a:t>[</a:t>
            </a:r>
            <a:r>
              <a:rPr lang="de-DE" sz="2800" dirty="0" err="1">
                <a:latin typeface="Times New Roman"/>
                <a:cs typeface="Times New Roman"/>
              </a:rPr>
              <a:t>ʃʲ</a:t>
            </a:r>
            <a:r>
              <a:rPr lang="de-DE" sz="2800" dirty="0">
                <a:latin typeface="Times New Roman"/>
                <a:cs typeface="Times New Roman"/>
              </a:rPr>
              <a:t>ː] </a:t>
            </a:r>
            <a:r>
              <a:rPr lang="ru-RU" sz="2800" dirty="0">
                <a:latin typeface="Times New Roman"/>
                <a:cs typeface="Times New Roman"/>
              </a:rPr>
              <a:t>имеет различные орфографические реализации: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щ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cs-CZ" sz="2800" dirty="0" err="1">
                <a:latin typeface="Times New Roman"/>
                <a:cs typeface="Times New Roman"/>
              </a:rPr>
              <a:t>сч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cs-CZ" sz="2800" dirty="0" err="1">
                <a:latin typeface="Times New Roman"/>
                <a:cs typeface="Times New Roman"/>
              </a:rPr>
              <a:t>зч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cs-CZ" sz="2800" dirty="0" err="1">
                <a:latin typeface="Times New Roman"/>
                <a:cs typeface="Times New Roman"/>
              </a:rPr>
              <a:t>жч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cs-CZ" sz="2800" dirty="0" err="1">
                <a:latin typeface="Times New Roman"/>
                <a:cs typeface="Times New Roman"/>
              </a:rPr>
              <a:t>шч</a:t>
            </a:r>
            <a:r>
              <a:rPr lang="cs-CZ" sz="2800" dirty="0">
                <a:latin typeface="Times New Roman"/>
                <a:cs typeface="Times New Roman"/>
              </a:rPr>
              <a:t>}.</a:t>
            </a:r>
            <a:r>
              <a:rPr lang="ru-RU" sz="2800" dirty="0">
                <a:latin typeface="Times New Roman"/>
                <a:cs typeface="Times New Roman"/>
              </a:rPr>
              <a:t> Выступает: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 корне без чередования: </a:t>
            </a:r>
            <a:r>
              <a:rPr lang="cs-CZ" sz="2800" i="1" dirty="0" err="1">
                <a:latin typeface="Times New Roman"/>
                <a:cs typeface="Times New Roman"/>
              </a:rPr>
              <a:t>щука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вещь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еще</a:t>
            </a:r>
            <a:endParaRPr lang="ru-RU" sz="2800" i="1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 корне с чередованием: </a:t>
            </a:r>
            <a:r>
              <a:rPr lang="cs-CZ" sz="2800" i="1" dirty="0" err="1">
                <a:latin typeface="Times New Roman"/>
                <a:cs typeface="Times New Roman"/>
              </a:rPr>
              <a:t>ищу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от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искать</a:t>
            </a:r>
            <a:r>
              <a:rPr lang="cs-CZ" sz="2800" dirty="0">
                <a:latin typeface="Times New Roman"/>
                <a:cs typeface="Times New Roman"/>
              </a:rPr>
              <a:t>), </a:t>
            </a:r>
            <a:r>
              <a:rPr lang="cs-CZ" sz="2800" i="1" dirty="0" err="1">
                <a:latin typeface="Times New Roman"/>
                <a:cs typeface="Times New Roman"/>
              </a:rPr>
              <a:t>пущу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от</a:t>
            </a:r>
            <a:r>
              <a:rPr lang="cs-CZ" sz="2800" dirty="0">
                <a:latin typeface="Times New Roman"/>
                <a:cs typeface="Times New Roman"/>
              </a:rPr>
              <a:t> 	</a:t>
            </a:r>
            <a:r>
              <a:rPr lang="cs-CZ" sz="2800" i="1" dirty="0" err="1">
                <a:latin typeface="Times New Roman"/>
                <a:cs typeface="Times New Roman"/>
              </a:rPr>
              <a:t>пустить</a:t>
            </a:r>
            <a:r>
              <a:rPr lang="cs-CZ" sz="2800" dirty="0">
                <a:latin typeface="Times New Roman"/>
                <a:cs typeface="Times New Roman"/>
              </a:rPr>
              <a:t>), </a:t>
            </a:r>
            <a:r>
              <a:rPr lang="cs-CZ" sz="2800" i="1" dirty="0" err="1">
                <a:latin typeface="Times New Roman"/>
                <a:cs typeface="Times New Roman"/>
              </a:rPr>
              <a:t>слаще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от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сладкий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между приставкой и корнем: </a:t>
            </a:r>
            <a:r>
              <a:rPr lang="cs-CZ" sz="2800" i="1" dirty="0" err="1">
                <a:latin typeface="Times New Roman"/>
                <a:cs typeface="Times New Roman"/>
              </a:rPr>
              <a:t>счастье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исчисление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без</a:t>
            </a:r>
            <a:r>
              <a:rPr lang="ru-RU" sz="2800" i="1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четверти</a:t>
            </a:r>
            <a:endParaRPr lang="ru-RU" sz="2800" i="1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между корнем и суффиксом: </a:t>
            </a:r>
            <a:r>
              <a:rPr lang="cs-CZ" sz="2800" i="1" dirty="0" err="1">
                <a:latin typeface="Times New Roman"/>
                <a:cs typeface="Times New Roman"/>
              </a:rPr>
              <a:t>извозчик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ru-RU" sz="2800" i="1" dirty="0">
                <a:latin typeface="Times New Roman"/>
                <a:cs typeface="Times New Roman"/>
              </a:rPr>
              <a:t>перебежчик</a:t>
            </a: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27066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ʒʲ</a:t>
            </a:r>
            <a:r>
              <a:rPr lang="cs-CZ" sz="2800" dirty="0">
                <a:latin typeface="Times New Roman"/>
                <a:cs typeface="Times New Roman"/>
              </a:rPr>
              <a:t>ː]</a:t>
            </a:r>
            <a:r>
              <a:rPr lang="ru-RU" sz="2800" dirty="0">
                <a:latin typeface="Times New Roman"/>
                <a:cs typeface="Times New Roman"/>
              </a:rPr>
              <a:t> имеет две орфографические реализации: </a:t>
            </a:r>
            <a:r>
              <a:rPr lang="cs-CZ" sz="2800" dirty="0">
                <a:latin typeface="Times New Roman"/>
                <a:cs typeface="Times New Roman"/>
              </a:rPr>
              <a:t>{</a:t>
            </a:r>
            <a:r>
              <a:rPr lang="cs-CZ" sz="2800" dirty="0" err="1">
                <a:latin typeface="Times New Roman"/>
                <a:cs typeface="Times New Roman"/>
              </a:rPr>
              <a:t>жж</a:t>
            </a:r>
            <a:r>
              <a:rPr lang="cs-CZ" sz="2800" dirty="0">
                <a:latin typeface="Times New Roman"/>
                <a:cs typeface="Times New Roman"/>
              </a:rPr>
              <a:t>}, {</a:t>
            </a:r>
            <a:r>
              <a:rPr lang="cs-CZ" sz="2800" dirty="0" err="1">
                <a:latin typeface="Times New Roman"/>
                <a:cs typeface="Times New Roman"/>
              </a:rPr>
              <a:t>зж</a:t>
            </a:r>
            <a:r>
              <a:rPr lang="cs-CZ" sz="2800" dirty="0">
                <a:latin typeface="Times New Roman"/>
                <a:cs typeface="Times New Roman"/>
              </a:rPr>
              <a:t>}</a:t>
            </a:r>
            <a:endParaRPr lang="de-DE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 корне (без чередования): </a:t>
            </a:r>
            <a:r>
              <a:rPr lang="cs-CZ" sz="2800" i="1" dirty="0" err="1">
                <a:latin typeface="Times New Roman"/>
                <a:cs typeface="Times New Roman"/>
              </a:rPr>
              <a:t>дрожжи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жужжать</a:t>
            </a:r>
            <a:endParaRPr lang="ru-RU" sz="2800" i="1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в корне с чередованием: </a:t>
            </a:r>
            <a:r>
              <a:rPr lang="cs-CZ" sz="2800" i="1" dirty="0" err="1">
                <a:latin typeface="Times New Roman"/>
                <a:cs typeface="Times New Roman"/>
              </a:rPr>
              <a:t>езжу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от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ездить</a:t>
            </a:r>
            <a:r>
              <a:rPr lang="cs-CZ" sz="2800" dirty="0">
                <a:latin typeface="Times New Roman"/>
                <a:cs typeface="Times New Roman"/>
              </a:rPr>
              <a:t>), </a:t>
            </a:r>
            <a:r>
              <a:rPr lang="cs-CZ" sz="2800" i="1" dirty="0" err="1">
                <a:latin typeface="Times New Roman"/>
                <a:cs typeface="Times New Roman"/>
              </a:rPr>
              <a:t>позже</a:t>
            </a:r>
            <a:r>
              <a:rPr lang="cs-CZ" sz="2800" dirty="0">
                <a:latin typeface="Times New Roman"/>
                <a:cs typeface="Times New Roman"/>
              </a:rPr>
              <a:t> (</a:t>
            </a:r>
            <a:r>
              <a:rPr lang="ru-RU" sz="2800" dirty="0">
                <a:latin typeface="Times New Roman"/>
                <a:cs typeface="Times New Roman"/>
              </a:rPr>
              <a:t>от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поздно</a:t>
            </a:r>
            <a:r>
              <a:rPr lang="cs-CZ" sz="2800" dirty="0">
                <a:latin typeface="Times New Roman"/>
                <a:cs typeface="Times New Roman"/>
              </a:rPr>
              <a:t>)</a:t>
            </a: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между приставкой и корнем: </a:t>
            </a:r>
            <a:r>
              <a:rPr lang="cs-CZ" sz="2800" i="1" dirty="0" err="1">
                <a:latin typeface="Times New Roman"/>
                <a:cs typeface="Times New Roman"/>
              </a:rPr>
              <a:t>разжиться</a:t>
            </a:r>
            <a:r>
              <a:rPr lang="cs-CZ" sz="2800" dirty="0">
                <a:latin typeface="Times New Roman"/>
                <a:cs typeface="Times New Roman"/>
              </a:rPr>
              <a:t> „zbohatnout, 	nahrabat si“, </a:t>
            </a:r>
            <a:r>
              <a:rPr lang="cs-CZ" sz="2800" i="1" dirty="0" err="1">
                <a:latin typeface="Times New Roman"/>
                <a:cs typeface="Times New Roman"/>
              </a:rPr>
              <a:t>с</a:t>
            </a:r>
            <a:r>
              <a:rPr lang="cs-CZ" sz="2800" i="1" dirty="0">
                <a:latin typeface="Times New Roman"/>
                <a:cs typeface="Times New Roman"/>
              </a:rPr>
              <a:t> </a:t>
            </a:r>
            <a:r>
              <a:rPr lang="cs-CZ" sz="2800" i="1" dirty="0" err="1">
                <a:latin typeface="Times New Roman"/>
                <a:cs typeface="Times New Roman"/>
              </a:rPr>
              <a:t>женой</a:t>
            </a:r>
            <a:endParaRPr lang="ru-RU" sz="2800" i="1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sz="2800" i="1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Конкуренция:  во всех позициях можно произносить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ʃʲ</a:t>
            </a:r>
            <a:r>
              <a:rPr lang="cs-CZ" sz="2800" dirty="0">
                <a:latin typeface="Times New Roman"/>
                <a:cs typeface="Times New Roman"/>
              </a:rPr>
              <a:t>ː]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cs-CZ" sz="2800" dirty="0" err="1">
                <a:latin typeface="Times New Roman"/>
                <a:cs typeface="Times New Roman"/>
              </a:rPr>
              <a:t>ʃʲʧʲ</a:t>
            </a:r>
            <a:r>
              <a:rPr lang="cs-CZ" sz="2800" dirty="0">
                <a:latin typeface="Times New Roman"/>
                <a:cs typeface="Times New Roman"/>
              </a:rPr>
              <a:t>], [</a:t>
            </a:r>
            <a:r>
              <a:rPr lang="cs-CZ" sz="2800" dirty="0" err="1">
                <a:latin typeface="Times New Roman"/>
                <a:cs typeface="Times New Roman"/>
              </a:rPr>
              <a:t>ʒʲ</a:t>
            </a:r>
            <a:r>
              <a:rPr lang="cs-CZ" sz="2800" dirty="0">
                <a:latin typeface="Times New Roman"/>
                <a:cs typeface="Times New Roman"/>
              </a:rPr>
              <a:t>ː] </a:t>
            </a:r>
            <a:r>
              <a:rPr lang="ru-RU" sz="2800" dirty="0">
                <a:latin typeface="Times New Roman"/>
                <a:cs typeface="Times New Roman"/>
              </a:rPr>
              <a:t>и</a:t>
            </a:r>
            <a:r>
              <a:rPr lang="cs-CZ" sz="2800" dirty="0">
                <a:latin typeface="Times New Roman"/>
                <a:cs typeface="Times New Roman"/>
              </a:rPr>
              <a:t> [</a:t>
            </a:r>
            <a:r>
              <a:rPr lang="de-CH" sz="2800" dirty="0" err="1">
                <a:latin typeface="Times New Roman"/>
                <a:cs typeface="Times New Roman"/>
              </a:rPr>
              <a:t>ʐ</a:t>
            </a:r>
            <a:r>
              <a:rPr lang="cs-CZ" sz="2800" dirty="0">
                <a:latin typeface="Times New Roman"/>
                <a:cs typeface="Times New Roman"/>
              </a:rPr>
              <a:t>ː]</a:t>
            </a: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635124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6414E-DBAD-5740-A474-B9A19D06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проблемы системы согласных</a:t>
            </a:r>
            <a:endParaRPr lang="de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влияет на произношение согласных в русском языке?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в конце слова (влияет на звонкость звонких шумных согласных, т.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перед шумными (влияет на звонкость и глухость, шумных согласных, т.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14317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 случае морфемного шва префиксального или суффиксального типа, [</a:t>
            </a:r>
            <a:r>
              <a:rPr lang="de-DE" altLang="de-DE" sz="2800" dirty="0" err="1">
                <a:latin typeface="Times New Roman" panose="02020603050405020304" pitchFamily="18" charset="0"/>
              </a:rPr>
              <a:t>ʃʲ</a:t>
            </a:r>
            <a:r>
              <a:rPr lang="de-DE" altLang="de-DE" sz="2800" dirty="0">
                <a:latin typeface="Times New Roman" panose="02020603050405020304" pitchFamily="18" charset="0"/>
              </a:rPr>
              <a:t>ː] </a:t>
            </a:r>
            <a:r>
              <a:rPr lang="ru-RU" altLang="de-DE" sz="2800" dirty="0">
                <a:latin typeface="Times New Roman" panose="02020603050405020304" pitchFamily="18" charset="0"/>
              </a:rPr>
              <a:t>и [</a:t>
            </a:r>
            <a:r>
              <a:rPr lang="de-DE" altLang="de-DE" sz="2800" dirty="0" err="1">
                <a:latin typeface="Times New Roman" panose="02020603050405020304" pitchFamily="18" charset="0"/>
              </a:rPr>
              <a:t>ʒʲ</a:t>
            </a:r>
            <a:r>
              <a:rPr lang="de-DE" altLang="de-DE" sz="2800" dirty="0">
                <a:latin typeface="Times New Roman" panose="02020603050405020304" pitchFamily="18" charset="0"/>
              </a:rPr>
              <a:t>ː] </a:t>
            </a:r>
            <a:r>
              <a:rPr lang="ru-RU" altLang="de-DE" sz="2800" dirty="0">
                <a:latin typeface="Times New Roman" panose="02020603050405020304" pitchFamily="18" charset="0"/>
              </a:rPr>
              <a:t>можно рассматривать как реализацию двух фонем /</a:t>
            </a:r>
            <a:r>
              <a:rPr lang="de-DE" altLang="de-DE" sz="2800" dirty="0" err="1">
                <a:latin typeface="Times New Roman" panose="02020603050405020304" pitchFamily="18" charset="0"/>
              </a:rPr>
              <a:t>sč</a:t>
            </a:r>
            <a:r>
              <a:rPr lang="de-DE" altLang="de-DE" sz="2800" dirty="0">
                <a:latin typeface="Times New Roman" panose="02020603050405020304" pitchFamily="18" charset="0"/>
              </a:rPr>
              <a:t>/, /</a:t>
            </a:r>
            <a:r>
              <a:rPr lang="de-DE" altLang="de-DE" sz="2800" dirty="0" err="1">
                <a:latin typeface="Times New Roman" panose="02020603050405020304" pitchFamily="18" charset="0"/>
              </a:rPr>
              <a:t>šč</a:t>
            </a:r>
            <a:r>
              <a:rPr lang="de-DE" altLang="de-DE" sz="2800" dirty="0">
                <a:latin typeface="Times New Roman" panose="02020603050405020304" pitchFamily="18" charset="0"/>
              </a:rPr>
              <a:t>/, </a:t>
            </a:r>
            <a:r>
              <a:rPr lang="ru-RU" altLang="de-DE" sz="2800" dirty="0">
                <a:latin typeface="Times New Roman" panose="02020603050405020304" pitchFamily="18" charset="0"/>
              </a:rPr>
              <a:t>соответственно /</a:t>
            </a:r>
            <a:r>
              <a:rPr lang="de-DE" altLang="de-DE" sz="2800" dirty="0" err="1">
                <a:latin typeface="Times New Roman" panose="02020603050405020304" pitchFamily="18" charset="0"/>
              </a:rPr>
              <a:t>zž</a:t>
            </a:r>
            <a:r>
              <a:rPr lang="de-DE" altLang="de-DE" sz="2800" dirty="0">
                <a:latin typeface="Times New Roman" panose="02020603050405020304" pitchFamily="18" charset="0"/>
              </a:rPr>
              <a:t>/, /</a:t>
            </a:r>
            <a:r>
              <a:rPr lang="de-DE" altLang="de-DE" sz="2800" dirty="0" err="1">
                <a:latin typeface="Times New Roman" panose="02020603050405020304" pitchFamily="18" charset="0"/>
              </a:rPr>
              <a:t>žž</a:t>
            </a:r>
            <a:r>
              <a:rPr lang="de-DE" altLang="de-DE" sz="2800" dirty="0">
                <a:latin typeface="Times New Roman" panose="02020603050405020304" pitchFamily="18" charset="0"/>
              </a:rPr>
              <a:t>/.</a:t>
            </a:r>
            <a:r>
              <a:rPr lang="ru-RU" altLang="de-DE" sz="2800" dirty="0">
                <a:latin typeface="Times New Roman" panose="02020603050405020304" pitchFamily="18" charset="0"/>
              </a:rPr>
              <a:t> Ср. </a:t>
            </a:r>
            <a:r>
              <a:rPr lang="ru-RU" sz="2800" i="1" dirty="0">
                <a:latin typeface="Times New Roman"/>
                <a:cs typeface="Times New Roman"/>
              </a:rPr>
              <a:t>с-, из-, б</a:t>
            </a:r>
            <a:r>
              <a:rPr lang="cs-CZ" sz="2800" i="1" dirty="0">
                <a:latin typeface="Times New Roman"/>
                <a:cs typeface="Times New Roman"/>
              </a:rPr>
              <a:t>e</a:t>
            </a:r>
            <a:r>
              <a:rPr lang="ru-RU" sz="2800" i="1" dirty="0">
                <a:latin typeface="Times New Roman"/>
                <a:cs typeface="Times New Roman"/>
              </a:rPr>
              <a:t>з-, воз-, б</a:t>
            </a:r>
            <a:r>
              <a:rPr lang="cs-CZ" sz="2800" i="1" dirty="0">
                <a:latin typeface="Times New Roman"/>
                <a:cs typeface="Times New Roman"/>
              </a:rPr>
              <a:t>e</a:t>
            </a:r>
            <a:r>
              <a:rPr lang="ru-RU" sz="2800" i="1" dirty="0">
                <a:latin typeface="Times New Roman"/>
                <a:cs typeface="Times New Roman"/>
              </a:rPr>
              <a:t>ж-, раз</a:t>
            </a:r>
            <a:r>
              <a:rPr lang="ru-RU" sz="2800" dirty="0">
                <a:latin typeface="Times New Roman"/>
                <a:cs typeface="Times New Roman"/>
              </a:rPr>
              <a:t>- </a:t>
            </a:r>
            <a:r>
              <a:rPr lang="ru-RU" altLang="de-DE" sz="2800" dirty="0">
                <a:latin typeface="Times New Roman" panose="02020603050405020304" pitchFamily="18" charset="0"/>
              </a:rPr>
              <a:t>в других позициях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Надо ли случаи, когда долгие мягкие шипящие находятся в корне, рассматривать одинаково или по-разному?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Проблема: конкуренция в произношении постепенно исчезает. В случаях с морфемным швом (особенно между приставкой и корнем) чаще встречается [</a:t>
            </a:r>
            <a:r>
              <a:rPr lang="de-DE" altLang="de-DE" sz="2800" dirty="0" err="1">
                <a:latin typeface="Times New Roman" panose="02020603050405020304" pitchFamily="18" charset="0"/>
              </a:rPr>
              <a:t>ʃʲʧʲ</a:t>
            </a:r>
            <a:r>
              <a:rPr lang="de-DE" altLang="de-DE" sz="2800" dirty="0">
                <a:latin typeface="Times New Roman" panose="02020603050405020304" pitchFamily="18" charset="0"/>
              </a:rPr>
              <a:t>], </a:t>
            </a:r>
            <a:r>
              <a:rPr lang="ru-RU" altLang="de-DE" sz="2800" dirty="0">
                <a:latin typeface="Times New Roman" panose="02020603050405020304" pitchFamily="18" charset="0"/>
              </a:rPr>
              <a:t>в случаях без морфемного шва – почти исключительно [</a:t>
            </a:r>
            <a:r>
              <a:rPr lang="de-DE" altLang="de-DE" sz="2800" dirty="0" err="1">
                <a:latin typeface="Times New Roman" panose="02020603050405020304" pitchFamily="18" charset="0"/>
              </a:rPr>
              <a:t>ʃʲ</a:t>
            </a:r>
            <a:r>
              <a:rPr lang="de-DE" altLang="de-DE" sz="2800" dirty="0">
                <a:latin typeface="Times New Roman" panose="02020603050405020304" pitchFamily="18" charset="0"/>
              </a:rPr>
              <a:t>ː].</a:t>
            </a:r>
            <a:endParaRPr lang="ru-RU" altLang="de-DE" sz="2800" dirty="0">
              <a:latin typeface="Times New Roman" panose="02020603050405020304" pitchFamily="18" charset="0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43535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Наверно этому способствует и орфография (наличие специальной графемы {щ}). Но это также зависит от того, насколько заметен морфемный шов (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сч</a:t>
            </a:r>
            <a:r>
              <a:rPr lang="ru-RU" altLang="de-DE" sz="2800" i="1" dirty="0">
                <a:latin typeface="Times New Roman" panose="02020603050405020304" pitchFamily="18" charset="0"/>
              </a:rPr>
              <a:t>астье, 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сч</a:t>
            </a:r>
            <a:r>
              <a:rPr lang="ru-RU" altLang="de-DE" sz="2800" i="1" dirty="0">
                <a:latin typeface="Times New Roman" panose="02020603050405020304" pitchFamily="18" charset="0"/>
              </a:rPr>
              <a:t>итать </a:t>
            </a:r>
            <a:r>
              <a:rPr lang="ru-RU" altLang="de-DE" sz="2800" dirty="0">
                <a:latin typeface="Times New Roman" panose="02020603050405020304" pitchFamily="18" charset="0"/>
              </a:rPr>
              <a:t>по сравнению с </a:t>
            </a:r>
            <a:r>
              <a:rPr lang="ru-RU" altLang="de-DE" sz="2800" i="1" dirty="0">
                <a:latin typeface="Times New Roman" panose="02020603050405020304" pitchFamily="18" charset="0"/>
              </a:rPr>
              <a:t>и</a:t>
            </a:r>
            <a:r>
              <a:rPr lang="ru-RU" altLang="de-DE" sz="2800" i="1" u="sng" dirty="0">
                <a:latin typeface="Times New Roman" panose="02020603050405020304" pitchFamily="18" charset="0"/>
              </a:rPr>
              <a:t>сч</a:t>
            </a:r>
            <a:r>
              <a:rPr lang="ru-RU" altLang="de-DE" sz="2800" i="1" dirty="0">
                <a:latin typeface="Times New Roman" panose="02020603050405020304" pitchFamily="18" charset="0"/>
              </a:rPr>
              <a:t>исление</a:t>
            </a:r>
            <a:r>
              <a:rPr lang="ru-RU" altLang="de-DE" sz="2800" dirty="0">
                <a:latin typeface="Times New Roman" panose="02020603050405020304" pitchFamily="18" charset="0"/>
              </a:rPr>
              <a:t> или даже </a:t>
            </a:r>
            <a:r>
              <a:rPr lang="cs-CZ" sz="2800" i="1" dirty="0" err="1">
                <a:latin typeface="Times New Roman"/>
                <a:cs typeface="Times New Roman"/>
              </a:rPr>
              <a:t>бе</a:t>
            </a:r>
            <a:r>
              <a:rPr lang="cs-CZ" sz="2800" i="1" u="sng" dirty="0" err="1">
                <a:latin typeface="Times New Roman"/>
                <a:cs typeface="Times New Roman"/>
              </a:rPr>
              <a:t>з</a:t>
            </a:r>
            <a:r>
              <a:rPr lang="cs-CZ" sz="2800" i="1" u="sng" dirty="0">
                <a:latin typeface="Times New Roman"/>
                <a:cs typeface="Times New Roman"/>
              </a:rPr>
              <a:t> </a:t>
            </a:r>
            <a:r>
              <a:rPr lang="cs-CZ" sz="2800" i="1" u="sng" dirty="0" err="1">
                <a:latin typeface="Times New Roman"/>
                <a:cs typeface="Times New Roman"/>
              </a:rPr>
              <a:t>ч</a:t>
            </a:r>
            <a:r>
              <a:rPr lang="cs-CZ" sz="2800" i="1" dirty="0" err="1">
                <a:latin typeface="Times New Roman"/>
                <a:cs typeface="Times New Roman"/>
              </a:rPr>
              <a:t>етверти</a:t>
            </a:r>
            <a:r>
              <a:rPr lang="ru-RU" altLang="de-DE" sz="2800" dirty="0">
                <a:latin typeface="Times New Roman" panose="02020603050405020304" pitchFamily="18" charset="0"/>
              </a:rPr>
              <a:t>). В мало заметном морфемном шве произносится скорее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ʃʲ</a:t>
            </a:r>
            <a:r>
              <a:rPr lang="cs-CZ" sz="2800" dirty="0">
                <a:latin typeface="Times New Roman"/>
                <a:cs typeface="Times New Roman"/>
              </a:rPr>
              <a:t>ː]</a:t>
            </a:r>
            <a:r>
              <a:rPr lang="ru-RU" altLang="de-DE" sz="2800" dirty="0">
                <a:latin typeface="Times New Roman" panose="02020603050405020304" pitchFamily="18" charset="0"/>
              </a:rPr>
              <a:t>, на ясной границе -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ʃʲʧʲ</a:t>
            </a:r>
            <a:r>
              <a:rPr lang="cs-CZ" sz="2800" dirty="0">
                <a:latin typeface="Times New Roman"/>
                <a:cs typeface="Times New Roman"/>
              </a:rPr>
              <a:t>]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ʒʲ</a:t>
            </a:r>
            <a:r>
              <a:rPr lang="cs-CZ" sz="2800" dirty="0">
                <a:latin typeface="Times New Roman"/>
                <a:cs typeface="Times New Roman"/>
              </a:rPr>
              <a:t>ː] </a:t>
            </a:r>
            <a:r>
              <a:rPr lang="ru-RU" sz="2800" dirty="0">
                <a:latin typeface="Times New Roman"/>
                <a:cs typeface="Times New Roman"/>
              </a:rPr>
              <a:t>вообще постепенно исчезает, </a:t>
            </a:r>
            <a:r>
              <a:rPr lang="ru-RU" sz="2800" dirty="0" err="1">
                <a:latin typeface="Times New Roman"/>
                <a:cs typeface="Times New Roman"/>
              </a:rPr>
              <a:t>произноситя</a:t>
            </a:r>
            <a:r>
              <a:rPr lang="ru-RU" sz="2800" dirty="0">
                <a:latin typeface="Times New Roman"/>
                <a:cs typeface="Times New Roman"/>
              </a:rPr>
              <a:t> скорее твердое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de-CH" sz="2800" dirty="0" err="1">
                <a:latin typeface="Times New Roman"/>
                <a:cs typeface="Times New Roman"/>
              </a:rPr>
              <a:t>ʐ</a:t>
            </a:r>
            <a:r>
              <a:rPr lang="cs-CZ" sz="2800" dirty="0">
                <a:latin typeface="Times New Roman"/>
                <a:cs typeface="Times New Roman"/>
              </a:rPr>
              <a:t>ː]</a:t>
            </a: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DE" sz="2800" dirty="0">
                <a:latin typeface="Times New Roman"/>
                <a:cs typeface="Times New Roman"/>
              </a:rPr>
              <a:t>Но все еще во всех позициях возможны вариантные типы произношения, не могут существовать минимальные пары</a:t>
            </a: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4602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8614984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Можно считать с двумя фонемами и с нейтрализацией оппозиции на первом месте: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«Лингвисты, предлагавшие считать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ru-RU" sz="2800" dirty="0">
                <a:latin typeface="Times New Roman"/>
                <a:cs typeface="Times New Roman"/>
              </a:rPr>
              <a:t>ш</a:t>
            </a:r>
            <a:r>
              <a:rPr lang="de-DE" sz="2800" dirty="0">
                <a:latin typeface="Times New Roman"/>
                <a:cs typeface="Times New Roman"/>
              </a:rPr>
              <a:t>’:</a:t>
            </a:r>
            <a:r>
              <a:rPr lang="ru-RU" sz="2800" dirty="0">
                <a:latin typeface="Times New Roman"/>
                <a:cs typeface="Times New Roman"/>
              </a:rPr>
              <a:t>] всегда воплощением двух фонем, определяли эти фонемы как /</a:t>
            </a:r>
            <a:r>
              <a:rPr lang="ru-RU" sz="2800" dirty="0" err="1">
                <a:latin typeface="Times New Roman"/>
                <a:cs typeface="Times New Roman"/>
              </a:rPr>
              <a:t>сч</a:t>
            </a:r>
            <a:r>
              <a:rPr lang="ru-RU" sz="2800" dirty="0">
                <a:latin typeface="Times New Roman"/>
                <a:cs typeface="Times New Roman"/>
              </a:rPr>
              <a:t>/ или /</a:t>
            </a:r>
            <a:r>
              <a:rPr lang="ru-RU" sz="2800" dirty="0" err="1">
                <a:latin typeface="Times New Roman"/>
                <a:cs typeface="Times New Roman"/>
              </a:rPr>
              <a:t>шч</a:t>
            </a:r>
            <a:r>
              <a:rPr lang="ru-RU" sz="2800" dirty="0">
                <a:latin typeface="Times New Roman"/>
                <a:cs typeface="Times New Roman"/>
              </a:rPr>
              <a:t>/. На основании вышесказанного следует в тех морфемах, где отсутствуют чередования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ru-RU" sz="2800" dirty="0">
                <a:latin typeface="Times New Roman"/>
                <a:cs typeface="Times New Roman"/>
              </a:rPr>
              <a:t>ш</a:t>
            </a:r>
            <a:r>
              <a:rPr lang="de-DE" sz="2800" dirty="0">
                <a:latin typeface="Times New Roman"/>
                <a:cs typeface="Times New Roman"/>
              </a:rPr>
              <a:t>’:</a:t>
            </a:r>
            <a:r>
              <a:rPr lang="ru-RU" sz="2800" dirty="0">
                <a:latin typeface="Times New Roman"/>
                <a:cs typeface="Times New Roman"/>
              </a:rPr>
              <a:t>] с сочетаниями других согласных звуков (...), видеть сочетание </a:t>
            </a:r>
            <a:r>
              <a:rPr lang="ru-RU" sz="2800" dirty="0" err="1">
                <a:latin typeface="Times New Roman"/>
                <a:cs typeface="Times New Roman"/>
              </a:rPr>
              <a:t>гиперфонемы</a:t>
            </a:r>
            <a:r>
              <a:rPr lang="ru-RU" sz="2800" dirty="0">
                <a:latin typeface="Times New Roman"/>
                <a:cs typeface="Times New Roman"/>
              </a:rPr>
              <a:t> /с</a:t>
            </a:r>
            <a:r>
              <a:rPr lang="cs-CZ" sz="2800" dirty="0">
                <a:latin typeface="Times New Roman"/>
                <a:cs typeface="Times New Roman"/>
              </a:rPr>
              <a:t>|</a:t>
            </a:r>
            <a:r>
              <a:rPr lang="ru-RU" sz="2800" dirty="0">
                <a:latin typeface="Times New Roman"/>
                <a:cs typeface="Times New Roman"/>
              </a:rPr>
              <a:t>с</a:t>
            </a:r>
            <a:r>
              <a:rPr lang="de-DE" sz="2800" dirty="0">
                <a:latin typeface="Times New Roman"/>
                <a:cs typeface="Times New Roman"/>
              </a:rPr>
              <a:t>’</a:t>
            </a:r>
            <a:r>
              <a:rPr lang="cs-CZ" sz="2800" dirty="0">
                <a:latin typeface="Times New Roman"/>
                <a:cs typeface="Times New Roman"/>
              </a:rPr>
              <a:t>|</a:t>
            </a:r>
            <a:r>
              <a:rPr lang="ru-RU" sz="2800" dirty="0">
                <a:latin typeface="Times New Roman"/>
                <a:cs typeface="Times New Roman"/>
              </a:rPr>
              <a:t>з</a:t>
            </a:r>
            <a:r>
              <a:rPr lang="cs-CZ" sz="2800" dirty="0">
                <a:latin typeface="Times New Roman"/>
                <a:cs typeface="Times New Roman"/>
              </a:rPr>
              <a:t>|</a:t>
            </a:r>
            <a:r>
              <a:rPr lang="ru-RU" sz="2800" dirty="0">
                <a:latin typeface="Times New Roman"/>
                <a:cs typeface="Times New Roman"/>
              </a:rPr>
              <a:t>з</a:t>
            </a:r>
            <a:r>
              <a:rPr lang="de-DE" sz="2800" dirty="0">
                <a:latin typeface="Times New Roman"/>
                <a:cs typeface="Times New Roman"/>
              </a:rPr>
              <a:t>’</a:t>
            </a:r>
            <a:r>
              <a:rPr lang="cs-CZ" sz="2800" dirty="0">
                <a:latin typeface="Times New Roman"/>
                <a:cs typeface="Times New Roman"/>
              </a:rPr>
              <a:t>|</a:t>
            </a:r>
            <a:r>
              <a:rPr lang="ru-RU" sz="2800" dirty="0">
                <a:latin typeface="Times New Roman"/>
                <a:cs typeface="Times New Roman"/>
              </a:rPr>
              <a:t>ш</a:t>
            </a:r>
            <a:r>
              <a:rPr lang="cs-CZ" sz="2800" dirty="0">
                <a:latin typeface="Times New Roman"/>
                <a:cs typeface="Times New Roman"/>
              </a:rPr>
              <a:t>|</a:t>
            </a:r>
            <a:r>
              <a:rPr lang="ru-RU" sz="2800" dirty="0">
                <a:latin typeface="Times New Roman"/>
                <a:cs typeface="Times New Roman"/>
              </a:rPr>
              <a:t>ж</a:t>
            </a:r>
            <a:r>
              <a:rPr lang="cs-CZ" sz="2800" dirty="0">
                <a:latin typeface="Times New Roman"/>
                <a:cs typeface="Times New Roman"/>
              </a:rPr>
              <a:t>/,</a:t>
            </a:r>
            <a:r>
              <a:rPr lang="ru-RU" sz="2800" dirty="0">
                <a:latin typeface="Times New Roman"/>
                <a:cs typeface="Times New Roman"/>
              </a:rPr>
              <a:t> включающей все переднеязычные щелевые фонемы, с фонемой /ч</a:t>
            </a:r>
            <a:r>
              <a:rPr lang="de-DE" sz="2800" dirty="0">
                <a:latin typeface="Times New Roman"/>
                <a:cs typeface="Times New Roman"/>
              </a:rPr>
              <a:t>’</a:t>
            </a:r>
            <a:r>
              <a:rPr lang="ru-RU" sz="2800" dirty="0">
                <a:latin typeface="Times New Roman"/>
                <a:cs typeface="Times New Roman"/>
              </a:rPr>
              <a:t>/.» (Касаткин 2003)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Ср. морфологические чередования: </a:t>
            </a:r>
            <a:r>
              <a:rPr lang="cs-CZ" sz="2800" i="1" dirty="0" err="1">
                <a:latin typeface="Times New Roman"/>
                <a:cs typeface="Times New Roman"/>
              </a:rPr>
              <a:t>ищу</a:t>
            </a:r>
            <a:r>
              <a:rPr lang="cs-CZ" sz="2800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искать</a:t>
            </a:r>
            <a:r>
              <a:rPr lang="cs-CZ" sz="2800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пущу</a:t>
            </a:r>
            <a:r>
              <a:rPr lang="cs-CZ" sz="2800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пустить</a:t>
            </a:r>
            <a:r>
              <a:rPr lang="cs-CZ" sz="2800" dirty="0">
                <a:latin typeface="Times New Roman"/>
                <a:cs typeface="Times New Roman"/>
              </a:rPr>
              <a:t> </a:t>
            </a:r>
            <a:r>
              <a:rPr lang="ru-RU" sz="2800" dirty="0">
                <a:latin typeface="Times New Roman"/>
                <a:cs typeface="Times New Roman"/>
              </a:rPr>
              <a:t>можно считать реализациями </a:t>
            </a:r>
            <a:r>
              <a:rPr lang="cs-CZ" sz="2800" dirty="0">
                <a:latin typeface="Times New Roman"/>
                <a:cs typeface="Times New Roman"/>
              </a:rPr>
              <a:t>/s</a:t>
            </a:r>
            <a:r>
              <a:rPr lang="cs-CZ" sz="2800" baseline="-25000" dirty="0">
                <a:latin typeface="Times New Roman"/>
                <a:cs typeface="Times New Roman"/>
              </a:rPr>
              <a:t>4</a:t>
            </a:r>
            <a:r>
              <a:rPr lang="cs-CZ" sz="2800" dirty="0">
                <a:latin typeface="Times New Roman"/>
                <a:cs typeface="Times New Roman"/>
              </a:rPr>
              <a:t>č/, </a:t>
            </a:r>
            <a:r>
              <a:rPr lang="ru-RU" sz="2800" dirty="0">
                <a:latin typeface="Times New Roman"/>
                <a:cs typeface="Times New Roman"/>
              </a:rPr>
              <a:t>отвечают чередованиям типа </a:t>
            </a:r>
            <a:r>
              <a:rPr lang="cs-CZ" sz="2800" i="1" dirty="0" err="1">
                <a:latin typeface="Times New Roman"/>
                <a:cs typeface="Times New Roman"/>
              </a:rPr>
              <a:t>плачу</a:t>
            </a:r>
            <a:r>
              <a:rPr lang="cs-CZ" sz="2800" i="1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плакать</a:t>
            </a:r>
            <a:r>
              <a:rPr lang="cs-CZ" sz="2800" i="1" dirty="0">
                <a:latin typeface="Times New Roman"/>
                <a:cs typeface="Times New Roman"/>
              </a:rPr>
              <a:t>, </a:t>
            </a:r>
            <a:r>
              <a:rPr lang="cs-CZ" sz="2800" i="1" dirty="0" err="1">
                <a:latin typeface="Times New Roman"/>
                <a:cs typeface="Times New Roman"/>
              </a:rPr>
              <a:t>плачу</a:t>
            </a:r>
            <a:r>
              <a:rPr lang="cs-CZ" sz="2800" i="1" dirty="0">
                <a:latin typeface="Times New Roman"/>
                <a:cs typeface="Times New Roman"/>
              </a:rPr>
              <a:t> / </a:t>
            </a:r>
            <a:r>
              <a:rPr lang="cs-CZ" sz="2800" i="1" dirty="0" err="1">
                <a:latin typeface="Times New Roman"/>
                <a:cs typeface="Times New Roman"/>
              </a:rPr>
              <a:t>платить</a:t>
            </a:r>
            <a:r>
              <a:rPr lang="cs-CZ" sz="2800" dirty="0">
                <a:latin typeface="Times New Roman"/>
                <a:cs typeface="Times New Roman"/>
              </a:rPr>
              <a:t>: </a:t>
            </a:r>
            <a:r>
              <a:rPr lang="ru-RU" sz="2800" dirty="0">
                <a:latin typeface="Times New Roman"/>
                <a:cs typeface="Times New Roman"/>
              </a:rPr>
              <a:t>чередуется</a:t>
            </a:r>
            <a:r>
              <a:rPr lang="cs-CZ" sz="2800" dirty="0">
                <a:latin typeface="Times New Roman"/>
                <a:cs typeface="Times New Roman"/>
              </a:rPr>
              <a:t> /k/ - /</a:t>
            </a:r>
            <a:r>
              <a:rPr lang="cs-CZ" sz="2800" dirty="0" err="1">
                <a:latin typeface="Times New Roman"/>
                <a:cs typeface="Times New Roman"/>
              </a:rPr>
              <a:t>č</a:t>
            </a:r>
            <a:r>
              <a:rPr lang="cs-CZ" sz="2800" dirty="0">
                <a:latin typeface="Times New Roman"/>
                <a:cs typeface="Times New Roman"/>
              </a:rPr>
              <a:t>/, </a:t>
            </a:r>
            <a:r>
              <a:rPr lang="ru-RU" sz="2800" dirty="0">
                <a:latin typeface="Times New Roman"/>
                <a:cs typeface="Times New Roman"/>
              </a:rPr>
              <a:t>соотв.</a:t>
            </a:r>
            <a:r>
              <a:rPr lang="cs-CZ" sz="2800" dirty="0">
                <a:latin typeface="Times New Roman"/>
                <a:cs typeface="Times New Roman"/>
              </a:rPr>
              <a:t> /t/ - /</a:t>
            </a:r>
            <a:r>
              <a:rPr lang="cs-CZ" sz="2800" dirty="0" err="1">
                <a:latin typeface="Times New Roman"/>
                <a:cs typeface="Times New Roman"/>
              </a:rPr>
              <a:t>č</a:t>
            </a:r>
            <a:r>
              <a:rPr lang="cs-CZ" sz="2800" dirty="0">
                <a:latin typeface="Times New Roman"/>
                <a:cs typeface="Times New Roman"/>
              </a:rPr>
              <a:t>/.</a:t>
            </a:r>
            <a:r>
              <a:rPr lang="de-DE" sz="2800" dirty="0">
                <a:latin typeface="Times New Roman"/>
                <a:cs typeface="Times New Roman"/>
              </a:rPr>
              <a:t> </a:t>
            </a:r>
            <a:endParaRPr lang="cs-CZ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64402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10098692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altLang="de-DE" sz="2800" dirty="0">
                <a:latin typeface="Times New Roman" panose="02020603050405020304" pitchFamily="18" charset="0"/>
              </a:rPr>
              <a:t>В конце концов: возникновение звука [</a:t>
            </a:r>
            <a:r>
              <a:rPr lang="de-DE" altLang="de-DE" sz="2800" dirty="0" err="1">
                <a:latin typeface="Times New Roman" panose="02020603050405020304" pitchFamily="18" charset="0"/>
              </a:rPr>
              <a:t>ʃʲ</a:t>
            </a:r>
            <a:r>
              <a:rPr lang="de-DE" altLang="de-DE" sz="2800" dirty="0">
                <a:latin typeface="Times New Roman" panose="02020603050405020304" pitchFamily="18" charset="0"/>
              </a:rPr>
              <a:t>ː] </a:t>
            </a:r>
            <a:r>
              <a:rPr lang="ru-RU" altLang="de-DE" sz="2800" dirty="0">
                <a:latin typeface="Times New Roman" panose="02020603050405020304" pitchFamily="18" charset="0"/>
              </a:rPr>
              <a:t>продуктивный процесс</a:t>
            </a:r>
            <a:r>
              <a:rPr lang="cs-CZ" altLang="de-DE" sz="2800" dirty="0">
                <a:latin typeface="Times New Roman" panose="02020603050405020304" pitchFamily="18" charset="0"/>
              </a:rPr>
              <a:t>,</a:t>
            </a:r>
            <a:r>
              <a:rPr lang="ru-RU" altLang="de-DE" sz="2800" dirty="0">
                <a:latin typeface="Times New Roman" panose="02020603050405020304" pitchFamily="18" charset="0"/>
              </a:rPr>
              <a:t> ср. </a:t>
            </a:r>
            <a:r>
              <a:rPr lang="ru-RU" sz="2800" dirty="0">
                <a:latin typeface="Times New Roman"/>
                <a:cs typeface="Times New Roman"/>
              </a:rPr>
              <a:t>у Высоцкого </a:t>
            </a:r>
            <a:r>
              <a:rPr lang="ru-RU" altLang="de-DE" sz="2800" dirty="0">
                <a:latin typeface="Times New Roman" panose="02020603050405020304" pitchFamily="18" charset="0"/>
              </a:rPr>
              <a:t>(1:25)</a:t>
            </a:r>
            <a:r>
              <a:rPr lang="ru-RU" sz="2800" dirty="0">
                <a:latin typeface="Times New Roman"/>
                <a:cs typeface="Times New Roman"/>
              </a:rPr>
              <a:t>: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de-DE" altLang="de-DE" sz="2800" dirty="0">
                <a:latin typeface="Times New Roman" panose="02020603050405020304" pitchFamily="18" charset="0"/>
                <a:hlinkClick r:id="rId3"/>
              </a:rPr>
              <a:t>https://www.youtube.com/watch?v=ykWvxn2WdnQ</a:t>
            </a: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625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C763B48A-9306-7D49-BC9E-080FF8FC60A7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>
          <a:xfrm>
            <a:off x="1788508" y="188660"/>
            <a:ext cx="10098692" cy="6480680"/>
          </a:xfrm>
        </p:spPr>
        <p:txBody>
          <a:bodyPr vert="horz" lIns="91440" tIns="25474" rIns="91440" bIns="45720" rtlCol="0" anchor="t">
            <a:normAutofit/>
          </a:bodyPr>
          <a:lstStyle/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i="1" dirty="0">
                <a:latin typeface="Times New Roman"/>
                <a:cs typeface="Times New Roman"/>
              </a:rPr>
              <a:t>Пускай живешь ты дворником – родишься вновь прорабом,</a:t>
            </a:r>
            <a:br>
              <a:rPr lang="de-DE" sz="2800" i="1" dirty="0">
                <a:latin typeface="Times New Roman"/>
                <a:cs typeface="Times New Roman"/>
              </a:rPr>
            </a:br>
            <a:r>
              <a:rPr lang="ru-RU" sz="2800" i="1" dirty="0">
                <a:latin typeface="Times New Roman"/>
                <a:cs typeface="Times New Roman"/>
              </a:rPr>
              <a:t>А после из прораба до министра дорастешь.</a:t>
            </a:r>
            <a:br>
              <a:rPr lang="de-DE" sz="2800" i="1" dirty="0">
                <a:latin typeface="Times New Roman"/>
                <a:cs typeface="Times New Roman"/>
              </a:rPr>
            </a:br>
            <a:r>
              <a:rPr lang="ru-RU" sz="2800" i="1" dirty="0">
                <a:latin typeface="Times New Roman"/>
                <a:cs typeface="Times New Roman"/>
              </a:rPr>
              <a:t>Но, если туп, как дерево – родишься баобабом</a:t>
            </a:r>
            <a:br>
              <a:rPr lang="de-DE" sz="2800" i="1" dirty="0">
                <a:latin typeface="Times New Roman"/>
                <a:cs typeface="Times New Roman"/>
              </a:rPr>
            </a:br>
            <a:r>
              <a:rPr lang="ru-RU" sz="2800" i="1" dirty="0">
                <a:latin typeface="Times New Roman"/>
                <a:cs typeface="Times New Roman"/>
              </a:rPr>
              <a:t>И будешь баобабом </a:t>
            </a:r>
            <a:r>
              <a:rPr lang="ru-RU" sz="2800" b="1" i="1" dirty="0" err="1">
                <a:latin typeface="Times New Roman"/>
                <a:cs typeface="Times New Roman"/>
              </a:rPr>
              <a:t>тыщу</a:t>
            </a:r>
            <a:r>
              <a:rPr lang="ru-RU" sz="2800" i="1" dirty="0">
                <a:latin typeface="Times New Roman"/>
                <a:cs typeface="Times New Roman"/>
              </a:rPr>
              <a:t> лет, пока помрешь.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sz="2800" i="1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Фонологическое решение </a:t>
            </a:r>
            <a:r>
              <a:rPr lang="cs-CZ" sz="2800" dirty="0">
                <a:latin typeface="Times New Roman"/>
                <a:cs typeface="Times New Roman"/>
              </a:rPr>
              <a:t>/s</a:t>
            </a:r>
            <a:r>
              <a:rPr lang="cs-CZ" sz="2800" baseline="-25000" dirty="0">
                <a:latin typeface="Times New Roman"/>
                <a:cs typeface="Times New Roman"/>
              </a:rPr>
              <a:t>4</a:t>
            </a:r>
            <a:r>
              <a:rPr lang="cs-CZ" sz="2800" dirty="0">
                <a:latin typeface="Times New Roman"/>
                <a:cs typeface="Times New Roman"/>
              </a:rPr>
              <a:t>č/</a:t>
            </a:r>
            <a:r>
              <a:rPr lang="ru-RU" sz="2800" dirty="0">
                <a:latin typeface="Times New Roman"/>
                <a:cs typeface="Times New Roman"/>
              </a:rPr>
              <a:t>, </a:t>
            </a:r>
            <a:r>
              <a:rPr lang="cs-CZ" sz="2800" dirty="0">
                <a:latin typeface="Times New Roman"/>
                <a:cs typeface="Times New Roman"/>
              </a:rPr>
              <a:t>/s</a:t>
            </a:r>
            <a:r>
              <a:rPr lang="cs-CZ" sz="2800" baseline="-25000" dirty="0">
                <a:latin typeface="Times New Roman"/>
                <a:cs typeface="Times New Roman"/>
              </a:rPr>
              <a:t>4</a:t>
            </a:r>
            <a:r>
              <a:rPr lang="cs-CZ" sz="2800" dirty="0">
                <a:latin typeface="Times New Roman"/>
                <a:cs typeface="Times New Roman"/>
              </a:rPr>
              <a:t>ž/ </a:t>
            </a:r>
            <a:r>
              <a:rPr lang="ru-RU" sz="2800" dirty="0">
                <a:latin typeface="Times New Roman"/>
                <a:cs typeface="Times New Roman"/>
              </a:rPr>
              <a:t>ср.</a:t>
            </a:r>
            <a:r>
              <a:rPr lang="cs-CZ" sz="2800" dirty="0">
                <a:latin typeface="Times New Roman"/>
                <a:cs typeface="Times New Roman"/>
              </a:rPr>
              <a:t> PSR (2020, 73-74)</a:t>
            </a: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r>
              <a:rPr lang="ru-RU" sz="2800" dirty="0">
                <a:latin typeface="Times New Roman"/>
                <a:cs typeface="Times New Roman"/>
              </a:rPr>
              <a:t>Ср. и другие </a:t>
            </a:r>
            <a:r>
              <a:rPr lang="ru-RU" altLang="de-DE" sz="2800" dirty="0">
                <a:latin typeface="Times New Roman" panose="02020603050405020304" pitchFamily="18" charset="0"/>
              </a:rPr>
              <a:t>разговорные формы как </a:t>
            </a:r>
            <a:r>
              <a:rPr lang="ru-RU" sz="2800" i="1" dirty="0">
                <a:latin typeface="Times New Roman"/>
                <a:cs typeface="Times New Roman"/>
              </a:rPr>
              <a:t>щас </a:t>
            </a:r>
            <a:r>
              <a:rPr lang="ru-RU" sz="2800" dirty="0">
                <a:latin typeface="Times New Roman"/>
                <a:cs typeface="Times New Roman"/>
              </a:rPr>
              <a:t>(</a:t>
            </a:r>
            <a:r>
              <a:rPr lang="ru-RU" sz="2800" i="1" dirty="0" err="1">
                <a:latin typeface="Times New Roman"/>
                <a:cs typeface="Times New Roman"/>
              </a:rPr>
              <a:t>сейч</a:t>
            </a:r>
            <a:r>
              <a:rPr lang="de-DE" sz="2800" i="1" dirty="0" err="1">
                <a:latin typeface="Times New Roman"/>
                <a:cs typeface="Times New Roman"/>
              </a:rPr>
              <a:t>á</a:t>
            </a:r>
            <a:r>
              <a:rPr lang="ru-RU" sz="2800" i="1" dirty="0">
                <a:latin typeface="Times New Roman"/>
                <a:cs typeface="Times New Roman"/>
              </a:rPr>
              <a:t>с</a:t>
            </a:r>
            <a:r>
              <a:rPr lang="ru-RU" sz="2800" dirty="0">
                <a:latin typeface="Times New Roman"/>
                <a:cs typeface="Times New Roman"/>
              </a:rPr>
              <a:t>), в этих случаях не реализуется безударный гласный, в результате чего /</a:t>
            </a:r>
            <a:r>
              <a:rPr lang="de-DE" sz="2800" dirty="0">
                <a:latin typeface="Times New Roman"/>
                <a:cs typeface="Times New Roman"/>
              </a:rPr>
              <a:t>s/ </a:t>
            </a:r>
            <a:r>
              <a:rPr lang="ru-RU" sz="2800" dirty="0">
                <a:latin typeface="Times New Roman"/>
                <a:cs typeface="Times New Roman"/>
              </a:rPr>
              <a:t>появляется перед /</a:t>
            </a:r>
            <a:r>
              <a:rPr lang="de-DE" sz="2800" dirty="0" err="1">
                <a:latin typeface="Times New Roman"/>
                <a:cs typeface="Times New Roman"/>
              </a:rPr>
              <a:t>č</a:t>
            </a:r>
            <a:r>
              <a:rPr lang="de-DE" sz="2800" dirty="0">
                <a:latin typeface="Times New Roman"/>
                <a:cs typeface="Times New Roman"/>
              </a:rPr>
              <a:t>/ </a:t>
            </a:r>
            <a:r>
              <a:rPr lang="ru-RU" sz="2800" dirty="0">
                <a:latin typeface="Times New Roman"/>
                <a:cs typeface="Times New Roman"/>
              </a:rPr>
              <a:t>и сочетание реализуется как </a:t>
            </a:r>
            <a:r>
              <a:rPr lang="cs-CZ" sz="2800" dirty="0">
                <a:latin typeface="Times New Roman"/>
                <a:cs typeface="Times New Roman"/>
              </a:rPr>
              <a:t>[</a:t>
            </a:r>
            <a:r>
              <a:rPr lang="cs-CZ" sz="2800" dirty="0" err="1">
                <a:latin typeface="Times New Roman"/>
                <a:cs typeface="Times New Roman"/>
              </a:rPr>
              <a:t>ʃʲ</a:t>
            </a:r>
            <a:r>
              <a:rPr lang="cs-CZ" sz="2800" dirty="0">
                <a:latin typeface="Times New Roman"/>
                <a:cs typeface="Times New Roman"/>
              </a:rPr>
              <a:t>ː]</a:t>
            </a:r>
            <a:r>
              <a:rPr lang="ru-RU" sz="2800" dirty="0">
                <a:latin typeface="Times New Roman"/>
                <a:cs typeface="Times New Roman"/>
              </a:rPr>
              <a:t>.</a:t>
            </a: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cs-CZ" sz="2800" dirty="0">
              <a:latin typeface="Times New Roman"/>
              <a:cs typeface="Times New Roman"/>
            </a:endParaRPr>
          </a:p>
          <a:p>
            <a:pPr marL="457200" indent="-457200">
              <a:spcAft>
                <a:spcPts val="1293"/>
              </a:spcAft>
              <a:buSzPct val="100000"/>
              <a:buFont typeface="Arial" panose="020B0604020202020204" pitchFamily="34" charset="0"/>
              <a:buChar char="•"/>
              <a:tabLst>
                <a:tab pos="300998" algn="l"/>
                <a:tab pos="396050" algn="l"/>
                <a:tab pos="803620" algn="l"/>
                <a:tab pos="1211192" algn="l"/>
                <a:tab pos="1618762" algn="l"/>
                <a:tab pos="2026334" algn="l"/>
                <a:tab pos="2433904" algn="l"/>
                <a:tab pos="2841476" algn="l"/>
                <a:tab pos="3249046" algn="l"/>
                <a:tab pos="3656617" algn="l"/>
                <a:tab pos="4064188" algn="l"/>
                <a:tab pos="4471759" algn="l"/>
                <a:tab pos="4879330" algn="l"/>
                <a:tab pos="5286901" algn="l"/>
                <a:tab pos="5694472" algn="l"/>
                <a:tab pos="6102043" algn="l"/>
                <a:tab pos="6509614" algn="l"/>
                <a:tab pos="6917185" algn="l"/>
                <a:tab pos="7324755" algn="l"/>
                <a:tab pos="7732327" algn="l"/>
                <a:tab pos="8139897" algn="l"/>
                <a:tab pos="8537387" algn="l"/>
              </a:tabLst>
              <a:defRPr/>
            </a:pPr>
            <a:endParaRPr lang="ru-RU" altLang="de-DE" sz="28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06585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E6414E-DBAD-5740-A474-B9A19D0668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Актуальные проблемы системы согласных</a:t>
            </a:r>
            <a:endParaRPr lang="de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 влияет на произношение согласных в русском языке?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в конце слова (влияет на звонкость звонких шумных согласных, т.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перед шумными (влияет на звонкость и глухость, шумных согласных, т. е.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обструентов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перед твердыми и мягкими согласными (влияет на твердость и мягкость всех парных согласных)</a:t>
            </a:r>
          </a:p>
          <a:p>
            <a:endParaRPr lang="de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2831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733" y="437091"/>
            <a:ext cx="10515600" cy="6110465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Оппозиция глухих и звонких согласных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их нейтрализация является стабильной. Кроме того она очень сильно похожа на соответствующую оппозицию в чешском языке</a:t>
            </a:r>
          </a:p>
        </p:txBody>
      </p:sp>
    </p:spTree>
    <p:extLst>
      <p:ext uri="{BB962C8B-B14F-4D97-AF65-F5344CB8AC3E}">
        <p14:creationId xmlns:p14="http://schemas.microsoft.com/office/powerpoint/2010/main" val="3664285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D462FF5-9112-AD40-8E45-6944657DD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733" y="437091"/>
            <a:ext cx="10515600" cy="6110465"/>
          </a:xfrm>
        </p:spPr>
        <p:txBody>
          <a:bodyPr>
            <a:normAutofit/>
          </a:bodyPr>
          <a:lstStyle/>
          <a:p>
            <a:r>
              <a:rPr lang="ru-RU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Оппозиция глухих и звонких согласных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их нейтрализация является стабильной. Кроме того она очень сильно похожа на соответствующую оппозицию в чешском языке</a:t>
            </a:r>
          </a:p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Фонетическая ассимиляция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затрагивает следующие фонемы:</a:t>
            </a:r>
          </a:p>
          <a:p>
            <a:r>
              <a:rPr lang="cs-CZ" dirty="0">
                <a:latin typeface="Times New Roman"/>
                <a:cs typeface="Times New Roman"/>
              </a:rPr>
              <a:t>/b b, d d, g v v, z z, </a:t>
            </a:r>
            <a:r>
              <a:rPr lang="cs-CZ" dirty="0" err="1">
                <a:latin typeface="Times New Roman"/>
                <a:cs typeface="Times New Roman"/>
              </a:rPr>
              <a:t>ž</a:t>
            </a:r>
            <a:r>
              <a:rPr lang="cs-CZ" dirty="0">
                <a:latin typeface="Times New Roman"/>
                <a:cs typeface="Times New Roman"/>
              </a:rPr>
              <a:t> p p, t t, k f f, s s, </a:t>
            </a:r>
            <a:r>
              <a:rPr lang="cs-CZ" dirty="0" err="1">
                <a:latin typeface="Times New Roman"/>
                <a:cs typeface="Times New Roman"/>
              </a:rPr>
              <a:t>š</a:t>
            </a:r>
            <a:r>
              <a:rPr lang="cs-CZ" dirty="0">
                <a:latin typeface="Times New Roman"/>
                <a:cs typeface="Times New Roman"/>
              </a:rPr>
              <a:t> c </a:t>
            </a:r>
            <a:r>
              <a:rPr lang="cs-CZ" dirty="0" err="1">
                <a:latin typeface="Times New Roman"/>
                <a:cs typeface="Times New Roman"/>
              </a:rPr>
              <a:t>č</a:t>
            </a:r>
            <a:r>
              <a:rPr lang="cs-CZ" dirty="0">
                <a:latin typeface="Times New Roman"/>
                <a:cs typeface="Times New Roman"/>
              </a:rPr>
              <a:t> </a:t>
            </a:r>
            <a:r>
              <a:rPr lang="cs-CZ" dirty="0" err="1">
                <a:latin typeface="Times New Roman"/>
                <a:cs typeface="Times New Roman"/>
              </a:rPr>
              <a:t>x</a:t>
            </a:r>
            <a:r>
              <a:rPr lang="cs-CZ" dirty="0">
                <a:latin typeface="Times New Roman"/>
                <a:cs typeface="Times New Roman"/>
              </a:rPr>
              <a:t>/.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и есть шумные (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обструенты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513855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5335</Words>
  <Application>Microsoft Macintosh PowerPoint</Application>
  <PresentationFormat>Breitbild</PresentationFormat>
  <Paragraphs>252</Paragraphs>
  <Slides>64</Slides>
  <Notes>49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64</vt:i4>
      </vt:variant>
    </vt:vector>
  </HeadingPairs>
  <TitlesOfParts>
    <vt:vector size="70" baseType="lpstr">
      <vt:lpstr>Arial</vt:lpstr>
      <vt:lpstr>Calibri</vt:lpstr>
      <vt:lpstr>Calibri Light</vt:lpstr>
      <vt:lpstr>Times New Roman</vt:lpstr>
      <vt:lpstr>Wingdings</vt:lpstr>
      <vt:lpstr>Office</vt:lpstr>
      <vt:lpstr>Современный русский язык</vt:lpstr>
      <vt:lpstr>Актуальные проблемы системы согласных</vt:lpstr>
      <vt:lpstr>Актуальные проблемы системы согласных</vt:lpstr>
      <vt:lpstr>Актуальные проблемы системы согласных</vt:lpstr>
      <vt:lpstr>Актуальные проблемы системы согласных</vt:lpstr>
      <vt:lpstr>Актуальные проблемы системы согласных</vt:lpstr>
      <vt:lpstr>Актуальные проблемы системы согласных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Современный русский язык</dc:title>
  <dc:creator>Giger, Markus</dc:creator>
  <cp:lastModifiedBy>Markus Giger</cp:lastModifiedBy>
  <cp:revision>336</cp:revision>
  <dcterms:created xsi:type="dcterms:W3CDTF">2021-09-25T11:08:35Z</dcterms:created>
  <dcterms:modified xsi:type="dcterms:W3CDTF">2024-10-24T19:57:07Z</dcterms:modified>
</cp:coreProperties>
</file>