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E3B28-CD3E-4CFB-851D-3BFE00111849}" type="datetimeFigureOut">
              <a:rPr lang="cs-CZ" smtClean="0"/>
              <a:t>04.04.2017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CDCD2-6AC3-49C0-99D2-321EC55988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2330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5E3B28-CD3E-4CFB-851D-3BFE00111849}" type="datetimeFigureOut">
              <a:rPr lang="cs-CZ" smtClean="0"/>
              <a:t>04.04.2017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6CDCD2-6AC3-49C0-99D2-321EC55988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1998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/>
              <a:t>2. hodina</a:t>
            </a:r>
            <a:br>
              <a:rPr lang="cs-CZ" altLang="cs-CZ"/>
            </a:br>
            <a:r>
              <a:rPr lang="cs-CZ" altLang="cs-CZ" sz="2400"/>
              <a:t>(27. 2. 2017)</a:t>
            </a: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4252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400" b="1">
                <a:solidFill>
                  <a:srgbClr val="0000FF"/>
                </a:solidFill>
              </a:rPr>
              <a:t>ad 1) Místo tvoření: </a:t>
            </a:r>
            <a:r>
              <a:rPr lang="cs-CZ" altLang="cs-CZ" sz="3400" b="1" u="sng">
                <a:solidFill>
                  <a:schemeClr val="tx1"/>
                </a:solidFill>
              </a:rPr>
              <a:t>kde v dutině ústní</a:t>
            </a: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5140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400" b="1">
                <a:solidFill>
                  <a:srgbClr val="0000FF"/>
                </a:solidFill>
              </a:rPr>
              <a:t>ad 1) Místo tvoření: </a:t>
            </a:r>
            <a:r>
              <a:rPr lang="cs-CZ" altLang="cs-CZ" sz="3400" b="1" u="sng">
                <a:solidFill>
                  <a:schemeClr val="tx1"/>
                </a:solidFill>
              </a:rPr>
              <a:t>kterou částí jazyka</a:t>
            </a:r>
            <a:endParaRPr lang="cs-CZ" altLang="cs-CZ" sz="3400" b="1">
              <a:solidFill>
                <a:schemeClr val="tx1"/>
              </a:solidFill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3528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b="1">
                <a:solidFill>
                  <a:srgbClr val="0000FF"/>
                </a:solidFill>
              </a:rPr>
              <a:t>ad 2) Způsob tvoření: </a:t>
            </a:r>
            <a:br>
              <a:rPr lang="cs-CZ" altLang="cs-CZ" sz="3200" b="1">
                <a:solidFill>
                  <a:srgbClr val="0000FF"/>
                </a:solidFill>
              </a:rPr>
            </a:br>
            <a:r>
              <a:rPr lang="cs-CZ" altLang="cs-CZ" sz="3200" b="1">
                <a:solidFill>
                  <a:srgbClr val="0000FF"/>
                </a:solidFill>
              </a:rPr>
              <a:t>hlavní typy překážky</a:t>
            </a: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9997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700" b="1" noProof="1">
                <a:solidFill>
                  <a:srgbClr val="0000FF"/>
                </a:solidFill>
              </a:rPr>
              <a:t>IPA (International Phonetic Alphabet)</a:t>
            </a: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2204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>
                <a:solidFill>
                  <a:srgbClr val="0000FF"/>
                </a:solidFill>
              </a:rPr>
              <a:t>IPA: souhlásková tabulka</a:t>
            </a:r>
            <a:br>
              <a:rPr lang="cs-CZ" altLang="cs-CZ" b="1">
                <a:solidFill>
                  <a:srgbClr val="0000FF"/>
                </a:solidFill>
              </a:rPr>
            </a:br>
            <a:r>
              <a:rPr lang="cs-CZ" altLang="cs-CZ" sz="1800" b="1" noProof="1">
                <a:solidFill>
                  <a:srgbClr val="0000FF"/>
                </a:solidFill>
              </a:rPr>
              <a:t>vodorovně</a:t>
            </a:r>
            <a:r>
              <a:rPr lang="cs-CZ" altLang="cs-CZ" sz="1800" b="1">
                <a:solidFill>
                  <a:srgbClr val="0000FF"/>
                </a:solidFill>
              </a:rPr>
              <a:t> </a:t>
            </a:r>
            <a:r>
              <a:rPr lang="cs-CZ" altLang="cs-CZ" sz="1800" b="1" noProof="1">
                <a:solidFill>
                  <a:srgbClr val="0000FF"/>
                </a:solidFill>
              </a:rPr>
              <a:t>(</a:t>
            </a:r>
            <a:r>
              <a:rPr lang="cs-CZ" altLang="cs-CZ" sz="1800" b="1" i="1" noProof="1">
                <a:solidFill>
                  <a:srgbClr val="0000FF"/>
                </a:solidFill>
              </a:rPr>
              <a:t>bilabial, labiodental...</a:t>
            </a:r>
            <a:r>
              <a:rPr lang="cs-CZ" altLang="cs-CZ" sz="1800" b="1" noProof="1">
                <a:solidFill>
                  <a:srgbClr val="0000FF"/>
                </a:solidFill>
              </a:rPr>
              <a:t>): místo artikulace </a:t>
            </a:r>
            <a:br>
              <a:rPr lang="cs-CZ" altLang="cs-CZ" sz="1800" b="1" noProof="1">
                <a:solidFill>
                  <a:srgbClr val="0000FF"/>
                </a:solidFill>
              </a:rPr>
            </a:br>
            <a:r>
              <a:rPr lang="cs-CZ" altLang="cs-CZ" sz="1800" b="1" noProof="1">
                <a:solidFill>
                  <a:srgbClr val="0000FF"/>
                </a:solidFill>
              </a:rPr>
              <a:t>svisle</a:t>
            </a:r>
            <a:r>
              <a:rPr lang="cs-CZ" altLang="cs-CZ" sz="1800" b="1">
                <a:solidFill>
                  <a:srgbClr val="0000FF"/>
                </a:solidFill>
              </a:rPr>
              <a:t> </a:t>
            </a:r>
            <a:r>
              <a:rPr lang="cs-CZ" altLang="cs-CZ" sz="1800" b="1" noProof="1">
                <a:solidFill>
                  <a:srgbClr val="0000FF"/>
                </a:solidFill>
              </a:rPr>
              <a:t>(</a:t>
            </a:r>
            <a:r>
              <a:rPr lang="cs-CZ" altLang="cs-CZ" sz="1800" b="1" i="1" noProof="1">
                <a:solidFill>
                  <a:srgbClr val="0000FF"/>
                </a:solidFill>
              </a:rPr>
              <a:t>plosive, nasal</a:t>
            </a:r>
            <a:r>
              <a:rPr lang="cs-CZ" altLang="cs-CZ" sz="1800" b="1" i="1">
                <a:solidFill>
                  <a:srgbClr val="0000FF"/>
                </a:solidFill>
              </a:rPr>
              <a:t>, </a:t>
            </a:r>
            <a:r>
              <a:rPr lang="cs-CZ" altLang="cs-CZ" sz="1800" b="1" i="1" noProof="1">
                <a:solidFill>
                  <a:srgbClr val="0000FF"/>
                </a:solidFill>
              </a:rPr>
              <a:t>trill...</a:t>
            </a:r>
            <a:r>
              <a:rPr lang="cs-CZ" altLang="cs-CZ" sz="1800" b="1" noProof="1">
                <a:solidFill>
                  <a:srgbClr val="0000FF"/>
                </a:solidFill>
              </a:rPr>
              <a:t>): způsob artikulace</a:t>
            </a: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0834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>
                <a:solidFill>
                  <a:srgbClr val="0000FF"/>
                </a:solidFill>
              </a:rPr>
              <a:t>další souhláskové symboly:</a:t>
            </a: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7085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b="1">
                <a:solidFill>
                  <a:srgbClr val="0000FF"/>
                </a:solidFill>
              </a:rPr>
              <a:t>diakritické značky</a:t>
            </a:r>
            <a:br>
              <a:rPr lang="cs-CZ" altLang="cs-CZ" sz="4000" b="1">
                <a:solidFill>
                  <a:srgbClr val="0000FF"/>
                </a:solidFill>
              </a:rPr>
            </a:br>
            <a:r>
              <a:rPr lang="cs-CZ" altLang="cs-CZ" sz="2000">
                <a:solidFill>
                  <a:srgbClr val="FF0000"/>
                </a:solidFill>
              </a:rPr>
              <a:t>červené</a:t>
            </a:r>
            <a:r>
              <a:rPr lang="cs-CZ" altLang="cs-CZ" sz="2000">
                <a:solidFill>
                  <a:schemeClr val="tx1"/>
                </a:solidFill>
              </a:rPr>
              <a:t>: pro souhlásky, </a:t>
            </a:r>
            <a:r>
              <a:rPr lang="cs-CZ" altLang="cs-CZ" sz="2000">
                <a:solidFill>
                  <a:srgbClr val="00CC00"/>
                </a:solidFill>
              </a:rPr>
              <a:t>zelené</a:t>
            </a:r>
            <a:r>
              <a:rPr lang="cs-CZ" altLang="cs-CZ" sz="2000">
                <a:solidFill>
                  <a:schemeClr val="tx1"/>
                </a:solidFill>
              </a:rPr>
              <a:t>: pro samohlásky</a:t>
            </a:r>
            <a:endParaRPr lang="cs-CZ" altLang="cs-CZ" sz="4000">
              <a:solidFill>
                <a:schemeClr val="tx1"/>
              </a:solidFill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0651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noProof="1">
                <a:solidFill>
                  <a:srgbClr val="0000FF"/>
                </a:solidFill>
              </a:rPr>
              <a:t>suprasegmentální značky</a:t>
            </a: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8382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800"/>
              <a:t>obtížné souhlásky: </a:t>
            </a:r>
            <a:r>
              <a:rPr lang="cs-CZ" altLang="cs-CZ" sz="4000" b="1" noProof="1"/>
              <a:t>alveopalatály </a:t>
            </a:r>
            <a:r>
              <a:rPr lang="cs-CZ" altLang="cs-CZ" sz="4000" b="1" i="1" noProof="1">
                <a:solidFill>
                  <a:srgbClr val="CC3399"/>
                </a:solidFill>
              </a:rPr>
              <a:t>j, q, x</a:t>
            </a: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2437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/>
              <a:t>cvičení na </a:t>
            </a:r>
            <a:r>
              <a:rPr lang="cs-CZ" altLang="cs-CZ" sz="3600" i="1"/>
              <a:t>j, q, x</a:t>
            </a: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355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1800"/>
              <a:t>jak artikulují opilci?</a:t>
            </a: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1872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800" noProof="1"/>
              <a:t>obtížné souhlásky: </a:t>
            </a:r>
            <a:r>
              <a:rPr lang="cs-CZ" altLang="cs-CZ" sz="4000" noProof="1"/>
              <a:t>apikální postalveoláry</a:t>
            </a:r>
            <a:r>
              <a:rPr lang="cs-CZ" altLang="cs-CZ" sz="4000" b="1" i="1" noProof="1">
                <a:solidFill>
                  <a:srgbClr val="CC3399"/>
                </a:solidFill>
              </a:rPr>
              <a:t> zh, ch, sh, r</a:t>
            </a:r>
            <a:r>
              <a:rPr lang="cs-CZ" altLang="cs-CZ" sz="2800" noProof="1"/>
              <a:t>  </a:t>
            </a:r>
            <a:r>
              <a:rPr lang="cs-CZ" altLang="cs-CZ" sz="2500" noProof="1"/>
              <a:t>(nejsou</a:t>
            </a:r>
            <a:r>
              <a:rPr lang="cs-CZ" altLang="cs-CZ" sz="2500"/>
              <a:t> </a:t>
            </a:r>
            <a:r>
              <a:rPr lang="cs-CZ" altLang="cs-CZ" sz="2500" noProof="1"/>
              <a:t>doopravdy retroflexní!)</a:t>
            </a: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8010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noProof="1"/>
              <a:t>cvičení na </a:t>
            </a:r>
            <a:r>
              <a:rPr lang="cs-CZ" altLang="cs-CZ" sz="4000" i="1" noProof="1"/>
              <a:t>zh, ch, sh, r</a:t>
            </a: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4197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b="1">
                <a:solidFill>
                  <a:srgbClr val="0000FF"/>
                </a:solidFill>
              </a:rPr>
              <a:t>IPA: samohláskový čtyřúhelník </a:t>
            </a:r>
            <a:r>
              <a:rPr lang="cs-CZ" altLang="cs-CZ" sz="1800" b="1">
                <a:solidFill>
                  <a:srgbClr val="0000FF"/>
                </a:solidFill>
              </a:rPr>
              <a:t>Body v čtyřúhelníku vystihují postavení hmoty jazyka v dutině ústní: nahoře–dole, vpředu–vzadu (představte si hlavu z profilu, hledící doleva)</a:t>
            </a: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7473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zh-CN" sz="3200"/>
              <a:t>důležité samohláskové symboly</a:t>
            </a: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6782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čtení: YD 39 </a:t>
            </a:r>
            <a:r>
              <a:rPr lang="cs-CZ" altLang="cs-CZ" sz="2000"/>
              <a:t>(HČP díl 1, st. 65)</a:t>
            </a: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543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400" b="1">
                <a:solidFill>
                  <a:srgbClr val="0000FF"/>
                </a:solidFill>
              </a:rPr>
              <a:t>Budeme se nyní trochu věnovat hláskám (segmentům). PROČ?</a:t>
            </a: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978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500" b="1"/>
              <a:t>Co to znamená redukce segmentů </a:t>
            </a:r>
            <a:r>
              <a:rPr lang="cs-CZ" altLang="cs-CZ" sz="3500"/>
              <a:t>neboli </a:t>
            </a:r>
            <a:r>
              <a:rPr lang="cs-CZ" altLang="cs-CZ" sz="3500" b="1"/>
              <a:t>„</a:t>
            </a:r>
            <a:r>
              <a:rPr lang="cs-CZ" altLang="cs-CZ" sz="3500" b="1" noProof="1"/>
              <a:t>segmentální</a:t>
            </a:r>
            <a:r>
              <a:rPr lang="cs-CZ" altLang="cs-CZ" sz="3500" b="1"/>
              <a:t> eroze“?</a:t>
            </a: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826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>
                <a:solidFill>
                  <a:srgbClr val="0000FF"/>
                </a:solidFill>
              </a:rPr>
              <a:t>„plná </a:t>
            </a:r>
            <a:r>
              <a:rPr lang="cs-CZ" altLang="cs-CZ" b="1">
                <a:solidFill>
                  <a:srgbClr val="0000FF"/>
                </a:solidFill>
                <a:sym typeface="Symbol" panose="05050102010706020507" pitchFamily="18" charset="2"/>
              </a:rPr>
              <a:t> ošizená“</a:t>
            </a: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099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b="1">
                <a:solidFill>
                  <a:srgbClr val="0000FF"/>
                </a:solidFill>
              </a:rPr>
              <a:t>mluvidla</a:t>
            </a: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748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b="1">
                <a:solidFill>
                  <a:srgbClr val="0000FF"/>
                </a:solidFill>
              </a:rPr>
              <a:t>SAMOHLÁSKY (vokály, V)</a:t>
            </a: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48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>
                <a:solidFill>
                  <a:srgbClr val="0000FF"/>
                </a:solidFill>
              </a:rPr>
              <a:t>SOUHLÁSKY (konsonanty, C)</a:t>
            </a: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1386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400" b="1"/>
              <a:t>Hlavní artikulační </a:t>
            </a:r>
            <a:r>
              <a:rPr lang="cs-CZ" altLang="zh-CN" sz="3400" b="1" noProof="1">
                <a:ea typeface="SimSun" panose="02010600030101010101" pitchFamily="2" charset="-122"/>
              </a:rPr>
              <a:t>vlastnosti</a:t>
            </a:r>
            <a:r>
              <a:rPr lang="cs-CZ" altLang="cs-CZ" sz="3400" b="1" noProof="1"/>
              <a:t> </a:t>
            </a:r>
            <a:r>
              <a:rPr lang="cs-CZ" altLang="cs-CZ" sz="3400" b="1"/>
              <a:t>souhlásek</a:t>
            </a: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01424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183</Words>
  <Application>Microsoft Office PowerPoint</Application>
  <PresentationFormat>Předvádění na obrazovce (4:3)</PresentationFormat>
  <Paragraphs>24</Paragraphs>
  <Slides>24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31" baseType="lpstr">
      <vt:lpstr>等线 Light</vt:lpstr>
      <vt:lpstr>SimSun</vt:lpstr>
      <vt:lpstr>Arial</vt:lpstr>
      <vt:lpstr>Calibri</vt:lpstr>
      <vt:lpstr>Calibri Light</vt:lpstr>
      <vt:lpstr>Symbol</vt:lpstr>
      <vt:lpstr>Motiv Office</vt:lpstr>
      <vt:lpstr>2. hodina (27. 2. 2017)</vt:lpstr>
      <vt:lpstr>jak artikulují opilci?</vt:lpstr>
      <vt:lpstr>Budeme se nyní trochu věnovat hláskám (segmentům). PROČ?</vt:lpstr>
      <vt:lpstr>Co to znamená redukce segmentů neboli „segmentální eroze“?</vt:lpstr>
      <vt:lpstr>„plná  ošizená“</vt:lpstr>
      <vt:lpstr>mluvidla</vt:lpstr>
      <vt:lpstr>SAMOHLÁSKY (vokály, V)</vt:lpstr>
      <vt:lpstr>SOUHLÁSKY (konsonanty, C)</vt:lpstr>
      <vt:lpstr>Hlavní artikulační vlastnosti souhlásek</vt:lpstr>
      <vt:lpstr>ad 1) Místo tvoření: kde v dutině ústní</vt:lpstr>
      <vt:lpstr>ad 1) Místo tvoření: kterou částí jazyka</vt:lpstr>
      <vt:lpstr>ad 2) Způsob tvoření:  hlavní typy překážky</vt:lpstr>
      <vt:lpstr>IPA (International Phonetic Alphabet)</vt:lpstr>
      <vt:lpstr>IPA: souhlásková tabulka vodorovně (bilabial, labiodental...): místo artikulace  svisle (plosive, nasal, trill...): způsob artikulace</vt:lpstr>
      <vt:lpstr>další souhláskové symboly:</vt:lpstr>
      <vt:lpstr>diakritické značky červené: pro souhlásky, zelené: pro samohlásky</vt:lpstr>
      <vt:lpstr>suprasegmentální značky</vt:lpstr>
      <vt:lpstr>obtížné souhlásky: alveopalatály j, q, x</vt:lpstr>
      <vt:lpstr>cvičení na j, q, x</vt:lpstr>
      <vt:lpstr>obtížné souhlásky: apikální postalveoláry zh, ch, sh, r  (nejsou doopravdy retroflexní!)</vt:lpstr>
      <vt:lpstr>cvičení na zh, ch, sh, r</vt:lpstr>
      <vt:lpstr>IPA: samohláskový čtyřúhelník Body v čtyřúhelníku vystihují postavení hmoty jazyka v dutině ústní: nahoře–dole, vpředu–vzadu (představte si hlavu z profilu, hledící doleva)</vt:lpstr>
      <vt:lpstr>důležité samohláskové symboly</vt:lpstr>
      <vt:lpstr>čtení: YD 39 (HČP díl 1, st. 65)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 hodina (27. 2. 2017)</dc:title>
  <dc:creator>Vláďa Liščák</dc:creator>
  <cp:lastModifiedBy>Vláďa Liščák</cp:lastModifiedBy>
  <cp:revision>1</cp:revision>
  <dcterms:created xsi:type="dcterms:W3CDTF">2017-04-04T10:07:01Z</dcterms:created>
  <dcterms:modified xsi:type="dcterms:W3CDTF">2017-04-04T10:07:02Z</dcterms:modified>
</cp:coreProperties>
</file>