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77" r:id="rId3"/>
    <p:sldId id="278" r:id="rId4"/>
    <p:sldId id="279" r:id="rId5"/>
    <p:sldId id="280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5" r:id="rId14"/>
    <p:sldId id="266" r:id="rId15"/>
    <p:sldId id="267" r:id="rId16"/>
    <p:sldId id="264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6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B2EE0-B98C-4D99-A640-82B3612307AA}" type="datetimeFigureOut">
              <a:rPr lang="cs-CZ" smtClean="0"/>
              <a:t>27.02.2026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E7ED-A6A1-4EA2-8437-99B3DEADA3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8091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B2EE0-B98C-4D99-A640-82B3612307AA}" type="datetimeFigureOut">
              <a:rPr lang="cs-CZ" smtClean="0"/>
              <a:t>27.02.2026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E7ED-A6A1-4EA2-8437-99B3DEADA3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7331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B2EE0-B98C-4D99-A640-82B3612307AA}" type="datetimeFigureOut">
              <a:rPr lang="cs-CZ" smtClean="0"/>
              <a:t>27.02.2026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E7ED-A6A1-4EA2-8437-99B3DEADA31E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957686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B2EE0-B98C-4D99-A640-82B3612307AA}" type="datetimeFigureOut">
              <a:rPr lang="cs-CZ" smtClean="0"/>
              <a:t>27.02.2026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E7ED-A6A1-4EA2-8437-99B3DEADA3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8957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B2EE0-B98C-4D99-A640-82B3612307AA}" type="datetimeFigureOut">
              <a:rPr lang="cs-CZ" smtClean="0"/>
              <a:t>27.02.2026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E7ED-A6A1-4EA2-8437-99B3DEADA31E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83854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B2EE0-B98C-4D99-A640-82B3612307AA}" type="datetimeFigureOut">
              <a:rPr lang="cs-CZ" smtClean="0"/>
              <a:t>27.02.2026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E7ED-A6A1-4EA2-8437-99B3DEADA3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11968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B2EE0-B98C-4D99-A640-82B3612307AA}" type="datetimeFigureOut">
              <a:rPr lang="cs-CZ" smtClean="0"/>
              <a:t>27.02.2026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E7ED-A6A1-4EA2-8437-99B3DEADA3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55826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B2EE0-B98C-4D99-A640-82B3612307AA}" type="datetimeFigureOut">
              <a:rPr lang="cs-CZ" smtClean="0"/>
              <a:t>27.02.2026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E7ED-A6A1-4EA2-8437-99B3DEADA3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6791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B2EE0-B98C-4D99-A640-82B3612307AA}" type="datetimeFigureOut">
              <a:rPr lang="cs-CZ" smtClean="0"/>
              <a:t>27.02.2026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E7ED-A6A1-4EA2-8437-99B3DEADA3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345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B2EE0-B98C-4D99-A640-82B3612307AA}" type="datetimeFigureOut">
              <a:rPr lang="cs-CZ" smtClean="0"/>
              <a:t>27.02.2026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E7ED-A6A1-4EA2-8437-99B3DEADA3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3217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B2EE0-B98C-4D99-A640-82B3612307AA}" type="datetimeFigureOut">
              <a:rPr lang="cs-CZ" smtClean="0"/>
              <a:t>27.02.2026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E7ED-A6A1-4EA2-8437-99B3DEADA3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7586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B2EE0-B98C-4D99-A640-82B3612307AA}" type="datetimeFigureOut">
              <a:rPr lang="cs-CZ" smtClean="0"/>
              <a:t>27.02.2026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E7ED-A6A1-4EA2-8437-99B3DEADA3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7793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B2EE0-B98C-4D99-A640-82B3612307AA}" type="datetimeFigureOut">
              <a:rPr lang="cs-CZ" smtClean="0"/>
              <a:t>27.02.2026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E7ED-A6A1-4EA2-8437-99B3DEADA3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042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B2EE0-B98C-4D99-A640-82B3612307AA}" type="datetimeFigureOut">
              <a:rPr lang="cs-CZ" smtClean="0"/>
              <a:t>27.02.2026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E7ED-A6A1-4EA2-8437-99B3DEADA3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6961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B2EE0-B98C-4D99-A640-82B3612307AA}" type="datetimeFigureOut">
              <a:rPr lang="cs-CZ" smtClean="0"/>
              <a:t>27.02.2026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E7ED-A6A1-4EA2-8437-99B3DEADA3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0132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EE7ED-A6A1-4EA2-8437-99B3DEADA31E}" type="slidenum">
              <a:rPr lang="cs-CZ" smtClean="0"/>
              <a:t>‹#›</a:t>
            </a:fld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B2EE0-B98C-4D99-A640-82B3612307AA}" type="datetimeFigureOut">
              <a:rPr lang="cs-CZ" smtClean="0"/>
              <a:t>27.02.2026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5518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B2EE0-B98C-4D99-A640-82B3612307AA}" type="datetimeFigureOut">
              <a:rPr lang="cs-CZ" smtClean="0"/>
              <a:t>27.02.2026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49EE7ED-A6A1-4EA2-8437-99B3DEADA3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1918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GbT1iakMcho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etailný záber na pás bojových umení">
            <a:extLst>
              <a:ext uri="{FF2B5EF4-FFF2-40B4-BE49-F238E27FC236}">
                <a16:creationId xmlns:a16="http://schemas.microsoft.com/office/drawing/2014/main" id="{8C5352DC-CFC0-EC9F-53D7-2C48DFC5B9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</a:blip>
          <a:srcRect l="21258" t="9091" r="15998"/>
          <a:stretch/>
        </p:blipFill>
        <p:spPr>
          <a:xfrm>
            <a:off x="5097780" y="-1"/>
            <a:ext cx="7091044" cy="6858001"/>
          </a:xfrm>
          <a:custGeom>
            <a:avLst/>
            <a:gdLst/>
            <a:ahLst/>
            <a:cxnLst/>
            <a:rect l="l" t="t" r="r" b="b"/>
            <a:pathLst>
              <a:path w="7091044" h="6858001">
                <a:moveTo>
                  <a:pt x="405750" y="0"/>
                </a:moveTo>
                <a:lnTo>
                  <a:pt x="7091044" y="0"/>
                </a:lnTo>
                <a:lnTo>
                  <a:pt x="7091044" y="6858001"/>
                </a:lnTo>
                <a:lnTo>
                  <a:pt x="53572" y="6858001"/>
                </a:lnTo>
                <a:lnTo>
                  <a:pt x="1828991" y="4521201"/>
                </a:lnTo>
                <a:close/>
                <a:moveTo>
                  <a:pt x="0" y="0"/>
                </a:moveTo>
                <a:lnTo>
                  <a:pt x="405750" y="0"/>
                </a:lnTo>
                <a:lnTo>
                  <a:pt x="0" y="434"/>
                </a:lnTo>
                <a:close/>
              </a:path>
            </a:pathLst>
          </a:cu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68866" y="1678666"/>
            <a:ext cx="5123515" cy="236909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4100"/>
              <a:t>Ekonomie, ekonomika a management sportu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77335" y="4050831"/>
            <a:ext cx="5113217" cy="1096901"/>
          </a:xfrm>
        </p:spPr>
        <p:txBody>
          <a:bodyPr>
            <a:normAutofit/>
          </a:bodyPr>
          <a:lstStyle/>
          <a:p>
            <a:r>
              <a:rPr lang="cs-CZ" sz="1600" dirty="0"/>
              <a:t>Nabídka</a:t>
            </a:r>
          </a:p>
          <a:p>
            <a:endParaRPr lang="cs-CZ" sz="1600" dirty="0"/>
          </a:p>
          <a:p>
            <a:r>
              <a:rPr lang="cs-CZ" sz="1600" dirty="0"/>
              <a:t>Mgr. Veronika Půlpán Krause</a:t>
            </a:r>
          </a:p>
        </p:txBody>
      </p:sp>
      <p:cxnSp>
        <p:nvCxnSpPr>
          <p:cNvPr id="32" name="Straight Connector 9">
            <a:extLst>
              <a:ext uri="{FF2B5EF4-FFF2-40B4-BE49-F238E27FC236}">
                <a16:creationId xmlns:a16="http://schemas.microsoft.com/office/drawing/2014/main" id="{27A85E05-9D34-4977-8352-DB3956997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11">
            <a:extLst>
              <a:ext uri="{FF2B5EF4-FFF2-40B4-BE49-F238E27FC236}">
                <a16:creationId xmlns:a16="http://schemas.microsoft.com/office/drawing/2014/main" id="{5CDED616-E554-4DB6-9F28-08F38A64A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23">
            <a:extLst>
              <a:ext uri="{FF2B5EF4-FFF2-40B4-BE49-F238E27FC236}">
                <a16:creationId xmlns:a16="http://schemas.microsoft.com/office/drawing/2014/main" id="{8CDA3497-1EDA-4EB3-9C27-4D9835D30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5" name="Rectangle 25">
            <a:extLst>
              <a:ext uri="{FF2B5EF4-FFF2-40B4-BE49-F238E27FC236}">
                <a16:creationId xmlns:a16="http://schemas.microsoft.com/office/drawing/2014/main" id="{41F9764E-9AA0-49A3-9EA2-885EE99140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6" name="Isosceles Triangle 24">
            <a:extLst>
              <a:ext uri="{FF2B5EF4-FFF2-40B4-BE49-F238E27FC236}">
                <a16:creationId xmlns:a16="http://schemas.microsoft.com/office/drawing/2014/main" id="{FA3A4F4A-4DC4-43F2-AC2D-06211A812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7" name="Rectangle 27">
            <a:extLst>
              <a:ext uri="{FF2B5EF4-FFF2-40B4-BE49-F238E27FC236}">
                <a16:creationId xmlns:a16="http://schemas.microsoft.com/office/drawing/2014/main" id="{84CFB374-B343-457A-B567-B4D784B1F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8" name="Rectangle 28">
            <a:extLst>
              <a:ext uri="{FF2B5EF4-FFF2-40B4-BE49-F238E27FC236}">
                <a16:creationId xmlns:a16="http://schemas.microsoft.com/office/drawing/2014/main" id="{0597FEEE-1E11-4396-BB69-B43FA92F9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9" name="Rectangle 29">
            <a:extLst>
              <a:ext uri="{FF2B5EF4-FFF2-40B4-BE49-F238E27FC236}">
                <a16:creationId xmlns:a16="http://schemas.microsoft.com/office/drawing/2014/main" id="{A2DB2F81-3E68-4044-B7C2-03DEEC50D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0" name="Isosceles Triangle 29">
            <a:extLst>
              <a:ext uri="{FF2B5EF4-FFF2-40B4-BE49-F238E27FC236}">
                <a16:creationId xmlns:a16="http://schemas.microsoft.com/office/drawing/2014/main" id="{DC2F7294-2397-4C96-AB1E-E66CDEA3B5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5220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/>
                </a:solidFill>
              </a:rPr>
              <a:t>Co vyjadřuje elasticita nabídky?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2000" dirty="0"/>
              <a:t>Jak ji počítáme</a:t>
            </a:r>
            <a:r>
              <a:rPr lang="cs-CZ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71559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/>
                </a:solidFill>
              </a:rPr>
              <a:t>Zakreslete elastickou nabídku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Co pro ni bude platit?</a:t>
            </a:r>
          </a:p>
        </p:txBody>
      </p:sp>
    </p:spTree>
    <p:extLst>
      <p:ext uri="{BB962C8B-B14F-4D97-AF65-F5344CB8AC3E}">
        <p14:creationId xmlns:p14="http://schemas.microsoft.com/office/powerpoint/2010/main" val="902467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/>
                </a:solidFill>
              </a:rPr>
              <a:t>Zakreslete </a:t>
            </a:r>
            <a:r>
              <a:rPr lang="cs-CZ" dirty="0" err="1">
                <a:solidFill>
                  <a:schemeClr val="accent2"/>
                </a:solidFill>
              </a:rPr>
              <a:t>neelatiskou</a:t>
            </a:r>
            <a:r>
              <a:rPr lang="cs-CZ" dirty="0">
                <a:solidFill>
                  <a:schemeClr val="accent2"/>
                </a:solidFill>
              </a:rPr>
              <a:t> nabídku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Co pro ni bude platit?</a:t>
            </a:r>
          </a:p>
        </p:txBody>
      </p:sp>
    </p:spTree>
    <p:extLst>
      <p:ext uri="{BB962C8B-B14F-4D97-AF65-F5344CB8AC3E}">
        <p14:creationId xmlns:p14="http://schemas.microsoft.com/office/powerpoint/2010/main" val="41289180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/>
                </a:solidFill>
              </a:rPr>
              <a:t>Zakreslete jednotkově </a:t>
            </a:r>
            <a:r>
              <a:rPr lang="cs-CZ" dirty="0" err="1">
                <a:solidFill>
                  <a:schemeClr val="accent2"/>
                </a:solidFill>
              </a:rPr>
              <a:t>elastiskou</a:t>
            </a:r>
            <a:r>
              <a:rPr lang="cs-CZ" dirty="0">
                <a:solidFill>
                  <a:schemeClr val="accent2"/>
                </a:solidFill>
              </a:rPr>
              <a:t> nabídku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Co pro ni bude platit?</a:t>
            </a:r>
          </a:p>
        </p:txBody>
      </p:sp>
    </p:spTree>
    <p:extLst>
      <p:ext uri="{BB962C8B-B14F-4D97-AF65-F5344CB8AC3E}">
        <p14:creationId xmlns:p14="http://schemas.microsoft.com/office/powerpoint/2010/main" val="2520887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/>
                </a:solidFill>
              </a:rPr>
              <a:t>Zakreslete dokonale </a:t>
            </a:r>
            <a:r>
              <a:rPr lang="cs-CZ" dirty="0" err="1">
                <a:solidFill>
                  <a:schemeClr val="accent2"/>
                </a:solidFill>
              </a:rPr>
              <a:t>elastiskou</a:t>
            </a:r>
            <a:r>
              <a:rPr lang="cs-CZ" dirty="0">
                <a:solidFill>
                  <a:schemeClr val="accent2"/>
                </a:solidFill>
              </a:rPr>
              <a:t> nabídku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Co pro ni bude platit?</a:t>
            </a:r>
          </a:p>
        </p:txBody>
      </p:sp>
    </p:spTree>
    <p:extLst>
      <p:ext uri="{BB962C8B-B14F-4D97-AF65-F5344CB8AC3E}">
        <p14:creationId xmlns:p14="http://schemas.microsoft.com/office/powerpoint/2010/main" val="16227975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/>
                </a:solidFill>
              </a:rPr>
              <a:t>Zakreslete dokonale </a:t>
            </a:r>
            <a:r>
              <a:rPr lang="cs-CZ" dirty="0" err="1">
                <a:solidFill>
                  <a:schemeClr val="accent2"/>
                </a:solidFill>
              </a:rPr>
              <a:t>neelastiskou</a:t>
            </a:r>
            <a:r>
              <a:rPr lang="cs-CZ" dirty="0">
                <a:solidFill>
                  <a:schemeClr val="accent2"/>
                </a:solidFill>
              </a:rPr>
              <a:t> nabídku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Co pro ni bude platit?</a:t>
            </a:r>
          </a:p>
        </p:txBody>
      </p:sp>
    </p:spTree>
    <p:extLst>
      <p:ext uri="{BB962C8B-B14F-4D97-AF65-F5344CB8AC3E}">
        <p14:creationId xmlns:p14="http://schemas.microsoft.com/office/powerpoint/2010/main" val="3042944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/>
                </a:solidFill>
              </a:rPr>
              <a:t>Určete elasticitu nabídky padáků: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Když se cena zvýší o 10 % bude výrobce nabízet o 17 % více kusů padáků</a:t>
            </a:r>
          </a:p>
        </p:txBody>
      </p:sp>
    </p:spTree>
    <p:extLst>
      <p:ext uri="{BB962C8B-B14F-4D97-AF65-F5344CB8AC3E}">
        <p14:creationId xmlns:p14="http://schemas.microsoft.com/office/powerpoint/2010/main" val="16504877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/>
                </a:solidFill>
              </a:rPr>
              <a:t>Jak se změní nabízené množství lyžařských bot?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400" dirty="0"/>
              <a:t>Elasticita nabídky je E</a:t>
            </a:r>
            <a:r>
              <a:rPr lang="cs-CZ" sz="2400" baseline="-25000" dirty="0"/>
              <a:t>S</a:t>
            </a:r>
            <a:r>
              <a:rPr lang="cs-CZ" sz="2400" dirty="0"/>
              <a:t> = 0,6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Došlo k poklesu cen o 30 %</a:t>
            </a:r>
          </a:p>
        </p:txBody>
      </p:sp>
    </p:spTree>
    <p:extLst>
      <p:ext uri="{BB962C8B-B14F-4D97-AF65-F5344CB8AC3E}">
        <p14:creationId xmlns:p14="http://schemas.microsoft.com/office/powerpoint/2010/main" val="35886953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/>
                </a:solidFill>
              </a:rPr>
              <a:t>Jak se na trhu určuje, za jakou cenu se bude zboží prodávat a v jaké množství se zobchoduje?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Zakreslete do grafu rovnovážný bod</a:t>
            </a:r>
          </a:p>
        </p:txBody>
      </p:sp>
    </p:spTree>
    <p:extLst>
      <p:ext uri="{BB962C8B-B14F-4D97-AF65-F5344CB8AC3E}">
        <p14:creationId xmlns:p14="http://schemas.microsoft.com/office/powerpoint/2010/main" val="36204189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>
                <a:solidFill>
                  <a:schemeClr val="accent2"/>
                </a:solidFill>
              </a:rPr>
              <a:t>Na trhu se obchoduje s tenisovými míčky. Poptávka i nabídka jsou dány tabulkou.</a:t>
            </a:r>
            <a:endParaRPr lang="cs-CZ" dirty="0">
              <a:solidFill>
                <a:schemeClr val="accent2"/>
              </a:solidFill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400"/>
              <a:t>Určete rovnovážný bod na trhu.</a:t>
            </a:r>
          </a:p>
          <a:p>
            <a:pPr>
              <a:lnSpc>
                <a:spcPct val="150000"/>
              </a:lnSpc>
            </a:pPr>
            <a:r>
              <a:rPr lang="cs-CZ" sz="2400"/>
              <a:t>Zakreslete poptávku i nabídku do grafu</a:t>
            </a:r>
            <a:endParaRPr lang="cs-CZ" sz="2400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5705355"/>
              </p:ext>
            </p:extLst>
          </p:nvPr>
        </p:nvGraphicFramePr>
        <p:xfrm>
          <a:off x="792284" y="3955235"/>
          <a:ext cx="8128002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199819325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083962698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968111143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522415955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95457844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5282524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 (Kč)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08157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QD</a:t>
                      </a:r>
                      <a:r>
                        <a:rPr lang="cs-CZ" baseline="0" dirty="0"/>
                        <a:t> (ks)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300000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225000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150000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75000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91081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QS</a:t>
                      </a:r>
                      <a:r>
                        <a:rPr lang="cs-CZ" baseline="0" dirty="0"/>
                        <a:t> (ks)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150000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250000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35727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0831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0FCBC6-89F6-922D-B680-D0B899A27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Video pro manažery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EB0CD4-46C0-16B7-916B-56A267E77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tržní mechanismus:</a:t>
            </a:r>
          </a:p>
          <a:p>
            <a:pPr lvl="1"/>
            <a:r>
              <a:rPr lang="en-US" dirty="0">
                <a:hlinkClick r:id="rId2"/>
              </a:rPr>
              <a:t>https://www.youtube.com/watch?v=GbT1iakMcho</a:t>
            </a:r>
            <a:endParaRPr lang="cs-CZ" dirty="0"/>
          </a:p>
          <a:p>
            <a:endParaRPr lang="cs-CZ" dirty="0"/>
          </a:p>
          <a:p>
            <a:r>
              <a:rPr lang="cs-CZ" dirty="0"/>
              <a:t>Elasticita nabídky je na konci videa v minulé prezentaci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8104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/>
                </a:solidFill>
              </a:rPr>
              <a:t>Na trhu se prodávají fotbalové míče. Poptávka i nabídka jsou dány tabulkou.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400" dirty="0"/>
              <a:t>Odhadněte, kde bude rovnovážný bod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Poptávku i nabídku zakreslete do grafu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8266271"/>
              </p:ext>
            </p:extLst>
          </p:nvPr>
        </p:nvGraphicFramePr>
        <p:xfrm>
          <a:off x="677334" y="4100975"/>
          <a:ext cx="8128002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330898528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66662717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101421464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791191043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657473934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5865300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 (Kč)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853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QD (ks)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05496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QS (ks)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91792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02078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/>
                </a:solidFill>
              </a:rPr>
              <a:t>Zakreslete převis nabídky nad poptávkou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90199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6582886-877C-4AEC-A77F-8055EB9A0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171A838D-27EA-485C-9A80-DCE624AB30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059F313-A1BB-425E-9626-2BD43CAC64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9ABF76A-A1AE-44BB-9ECB-D55D2FE29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5B6D2EC4-82D3-43B8-82D6-028CB43456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520034CE-71F9-4E0F-94D8-99335CB85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926C6C0-16F7-4CDC-B481-2D19B2F3B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042CE423-CE6E-4EE9-91F2-3E40EFB40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699BB4BD-31D7-434C-A6DB-E2CF3ACF60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23D406B8-656A-4D8B-91D0-BF4202C86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3F4BFB6-D6B8-446C-8E17-3D54DCA9F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783C067-F8BF-4755-B516-8A0CD74C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2ED796EC-E7FF-46DB-B912-FB08BF12A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549A2DAB-B431-487D-95AD-BB0FECB49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5ECDEE1-7093-418F-9CF5-24EEB115C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45062AF-EB11-4651-BC4A-4DA21768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07067" y="4050833"/>
            <a:ext cx="7766936" cy="10968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endParaRPr lang="en-US" sz="180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07067" y="1397000"/>
            <a:ext cx="7766936" cy="26538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 dirty="0" err="1">
                <a:solidFill>
                  <a:schemeClr val="accent2"/>
                </a:solidFill>
              </a:rPr>
              <a:t>Zakreslete</a:t>
            </a:r>
            <a:r>
              <a:rPr lang="en-US" sz="5400" dirty="0">
                <a:solidFill>
                  <a:schemeClr val="accent2"/>
                </a:solidFill>
              </a:rPr>
              <a:t> </a:t>
            </a:r>
            <a:r>
              <a:rPr lang="en-US" sz="5400" dirty="0" err="1">
                <a:solidFill>
                  <a:schemeClr val="accent2"/>
                </a:solidFill>
              </a:rPr>
              <a:t>převis</a:t>
            </a:r>
            <a:r>
              <a:rPr lang="en-US" sz="5400" dirty="0">
                <a:solidFill>
                  <a:schemeClr val="accent2"/>
                </a:solidFill>
              </a:rPr>
              <a:t> </a:t>
            </a:r>
            <a:r>
              <a:rPr lang="en-US" sz="5400" dirty="0" err="1">
                <a:solidFill>
                  <a:schemeClr val="accent2"/>
                </a:solidFill>
              </a:rPr>
              <a:t>poptávky</a:t>
            </a:r>
            <a:r>
              <a:rPr lang="en-US" sz="5400" dirty="0">
                <a:solidFill>
                  <a:schemeClr val="accent2"/>
                </a:solidFill>
              </a:rPr>
              <a:t> </a:t>
            </a:r>
            <a:r>
              <a:rPr lang="en-US" sz="5400" dirty="0" err="1">
                <a:solidFill>
                  <a:schemeClr val="accent2"/>
                </a:solidFill>
              </a:rPr>
              <a:t>nad</a:t>
            </a:r>
            <a:r>
              <a:rPr lang="en-US" sz="5400" dirty="0">
                <a:solidFill>
                  <a:schemeClr val="accent2"/>
                </a:solidFill>
              </a:rPr>
              <a:t> </a:t>
            </a:r>
            <a:r>
              <a:rPr lang="en-US" sz="5400" dirty="0" err="1">
                <a:solidFill>
                  <a:schemeClr val="accent2"/>
                </a:solidFill>
              </a:rPr>
              <a:t>nabídkou</a:t>
            </a:r>
            <a:endParaRPr lang="en-US" sz="5400" dirty="0">
              <a:solidFill>
                <a:schemeClr val="accent2"/>
              </a:solidFill>
            </a:endParaRPr>
          </a:p>
        </p:txBody>
      </p:sp>
      <p:sp>
        <p:nvSpPr>
          <p:cNvPr id="30" name="Rectangle 27">
            <a:extLst>
              <a:ext uri="{FF2B5EF4-FFF2-40B4-BE49-F238E27FC236}">
                <a16:creationId xmlns:a16="http://schemas.microsoft.com/office/drawing/2014/main" id="{0819F787-32B4-46A8-BC57-C6571BCE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57360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/>
                </a:solidFill>
              </a:rPr>
              <a:t>Na trhu se prodávají fotbalové míče. Poptávka i nabídka jsou dány tabulkou.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400" dirty="0"/>
              <a:t>Při jaké ceně bude převis nabídky nad poptávkou?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Při jaké ceně bude převis poptávky nad nabídkou?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8266271"/>
              </p:ext>
            </p:extLst>
          </p:nvPr>
        </p:nvGraphicFramePr>
        <p:xfrm>
          <a:off x="677334" y="4100975"/>
          <a:ext cx="8128002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330898528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66662717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101421464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791191043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657473934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5865300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 (Kč)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853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QD (ks)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05496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QS (ks)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91792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34093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avoučí síť">
            <a:extLst>
              <a:ext uri="{FF2B5EF4-FFF2-40B4-BE49-F238E27FC236}">
                <a16:creationId xmlns:a16="http://schemas.microsoft.com/office/drawing/2014/main" id="{F98C3F7D-D13D-63D0-4C23-08B0A8C167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</a:blip>
          <a:srcRect l="8234" r="11890" b="-1"/>
          <a:stretch/>
        </p:blipFill>
        <p:spPr>
          <a:xfrm>
            <a:off x="5097780" y="-1"/>
            <a:ext cx="7091044" cy="6858001"/>
          </a:xfrm>
          <a:custGeom>
            <a:avLst/>
            <a:gdLst/>
            <a:ahLst/>
            <a:cxnLst/>
            <a:rect l="l" t="t" r="r" b="b"/>
            <a:pathLst>
              <a:path w="7091044" h="6858001">
                <a:moveTo>
                  <a:pt x="405750" y="0"/>
                </a:moveTo>
                <a:lnTo>
                  <a:pt x="7091044" y="0"/>
                </a:lnTo>
                <a:lnTo>
                  <a:pt x="7091044" y="6858001"/>
                </a:lnTo>
                <a:lnTo>
                  <a:pt x="53572" y="6858001"/>
                </a:lnTo>
                <a:lnTo>
                  <a:pt x="1828991" y="4521201"/>
                </a:lnTo>
                <a:close/>
                <a:moveTo>
                  <a:pt x="0" y="0"/>
                </a:moveTo>
                <a:lnTo>
                  <a:pt x="405750" y="0"/>
                </a:lnTo>
                <a:lnTo>
                  <a:pt x="0" y="434"/>
                </a:lnTo>
                <a:close/>
              </a:path>
            </a:pathLst>
          </a:custGeom>
        </p:spPr>
      </p:pic>
      <p:sp>
        <p:nvSpPr>
          <p:cNvPr id="4" name="Nadpis 3">
            <a:extLst>
              <a:ext uri="{FF2B5EF4-FFF2-40B4-BE49-F238E27FC236}">
                <a16:creationId xmlns:a16="http://schemas.microsoft.com/office/drawing/2014/main" id="{8959943A-EF78-860C-32BA-CCA155EDAB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8866" y="1678666"/>
            <a:ext cx="5123515" cy="2369093"/>
          </a:xfrm>
        </p:spPr>
        <p:txBody>
          <a:bodyPr>
            <a:normAutofit/>
          </a:bodyPr>
          <a:lstStyle/>
          <a:p>
            <a:r>
              <a:rPr lang="cs-CZ" sz="4800"/>
              <a:t>Jak funguje teorém pavučiny?</a:t>
            </a: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E92653A1-D7A0-DAFF-1F4C-790CBD3EFB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335" y="4050831"/>
            <a:ext cx="5113217" cy="1096901"/>
          </a:xfrm>
        </p:spPr>
        <p:txBody>
          <a:bodyPr>
            <a:normAutofit/>
          </a:bodyPr>
          <a:lstStyle/>
          <a:p>
            <a:endParaRPr lang="cs-CZ" sz="160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7A85E05-9D34-4977-8352-DB3956997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CDED616-E554-4DB6-9F28-08F38A64A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23">
            <a:extLst>
              <a:ext uri="{FF2B5EF4-FFF2-40B4-BE49-F238E27FC236}">
                <a16:creationId xmlns:a16="http://schemas.microsoft.com/office/drawing/2014/main" id="{8CDA3497-1EDA-4EB3-9C27-4D9835D30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7" name="Rectangle 25">
            <a:extLst>
              <a:ext uri="{FF2B5EF4-FFF2-40B4-BE49-F238E27FC236}">
                <a16:creationId xmlns:a16="http://schemas.microsoft.com/office/drawing/2014/main" id="{41F9764E-9AA0-49A3-9EA2-885EE99140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9" name="Isosceles Triangle 24">
            <a:extLst>
              <a:ext uri="{FF2B5EF4-FFF2-40B4-BE49-F238E27FC236}">
                <a16:creationId xmlns:a16="http://schemas.microsoft.com/office/drawing/2014/main" id="{FA3A4F4A-4DC4-43F2-AC2D-06211A812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1" name="Rectangle 27">
            <a:extLst>
              <a:ext uri="{FF2B5EF4-FFF2-40B4-BE49-F238E27FC236}">
                <a16:creationId xmlns:a16="http://schemas.microsoft.com/office/drawing/2014/main" id="{84CFB374-B343-457A-B567-B4D784B1F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3" name="Rectangle 28">
            <a:extLst>
              <a:ext uri="{FF2B5EF4-FFF2-40B4-BE49-F238E27FC236}">
                <a16:creationId xmlns:a16="http://schemas.microsoft.com/office/drawing/2014/main" id="{0597FEEE-1E11-4396-BB69-B43FA92F9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5" name="Rectangle 29">
            <a:extLst>
              <a:ext uri="{FF2B5EF4-FFF2-40B4-BE49-F238E27FC236}">
                <a16:creationId xmlns:a16="http://schemas.microsoft.com/office/drawing/2014/main" id="{A2DB2F81-3E68-4044-B7C2-03DEEC50D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7" name="Isosceles Triangle 29">
            <a:extLst>
              <a:ext uri="{FF2B5EF4-FFF2-40B4-BE49-F238E27FC236}">
                <a16:creationId xmlns:a16="http://schemas.microsoft.com/office/drawing/2014/main" id="{DC2F7294-2397-4C96-AB1E-E66CDEA3B5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1194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F226FB-D909-606A-8048-DD9356A87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/>
                </a:solidFill>
              </a:rPr>
              <a:t>Určete důchodovou elasticitu poptávky po lekcích jógy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79ACD6-FCEA-8099-F397-D1B0C910A7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400" dirty="0"/>
              <a:t>Obyvatelům se zvýšili důchody o 15 %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Toto zvýšení důchodů vedlo ke zvýšení poptávky po lekcích o 20 %.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35446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3842DF-0FD7-968E-B211-72124CBC7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/>
                </a:solidFill>
              </a:rPr>
              <a:t>Určete křížovou elasticitu poptávky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39BAD3-D564-F346-5E3F-C3DDF2874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400" dirty="0"/>
              <a:t>V místní hospůdce se rozhodli udělat akci a snížit cenu piva o 20 %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Díky tomu vzrostla poptávka po zelené o 15 %.</a:t>
            </a:r>
          </a:p>
          <a:p>
            <a:pPr>
              <a:lnSpc>
                <a:spcPct val="150000"/>
              </a:lnSpc>
            </a:pPr>
            <a:endParaRPr lang="cs-CZ" sz="2400" dirty="0"/>
          </a:p>
          <a:p>
            <a:pPr>
              <a:lnSpc>
                <a:spcPct val="150000"/>
              </a:lnSpc>
            </a:pPr>
            <a:r>
              <a:rPr lang="cs-CZ" sz="2400" dirty="0"/>
              <a:t>Jedná se o substituty nebo komplementy?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80226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05C3F4-9855-199A-5B2C-4CC5C2335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/>
                </a:solidFill>
              </a:rPr>
              <a:t>Fitness centrum přemýšlí, že zlevní kreatin o 12 %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2413C1-036F-D567-A193-18D78581EE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400" dirty="0"/>
              <a:t>Jak by se následně změnilo poptávané množství po proteinu, jestliže je křížová elasticita poptávky </a:t>
            </a:r>
            <a:r>
              <a:rPr lang="cs-CZ" sz="2400" dirty="0" err="1"/>
              <a:t>Ecd</a:t>
            </a:r>
            <a:r>
              <a:rPr lang="cs-CZ" sz="2400" dirty="0"/>
              <a:t> = 1,5?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0963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0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2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3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4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7" name="Picture 6" descr="Lidské číslo dřeva">
            <a:extLst>
              <a:ext uri="{FF2B5EF4-FFF2-40B4-BE49-F238E27FC236}">
                <a16:creationId xmlns:a16="http://schemas.microsoft.com/office/drawing/2014/main" id="{626F32A0-C0C2-1DE0-B0C6-40FF59F9F4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8125" r="966" b="23391"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F5F0CD5C-72F3-4090-8A69-8E15CB432A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0" name="Parallelogram 39">
            <a:extLst>
              <a:ext uri="{FF2B5EF4-FFF2-40B4-BE49-F238E27FC236}">
                <a16:creationId xmlns:a16="http://schemas.microsoft.com/office/drawing/2014/main" id="{217496A2-9394-4FB7-BA0E-717D2D2E7A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33800" y="0"/>
            <a:ext cx="7315200" cy="6858000"/>
          </a:xfrm>
          <a:prstGeom prst="parallelogram">
            <a:avLst>
              <a:gd name="adj" fmla="val 15925"/>
            </a:avLst>
          </a:prstGeom>
          <a:solidFill>
            <a:schemeClr val="bg1">
              <a:alpha val="8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02CF681-4765-4E88-802F-B2474DCD51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D57B2BA-243C-45C7-A5D8-46CA71943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ctangle 23">
            <a:extLst>
              <a:ext uri="{FF2B5EF4-FFF2-40B4-BE49-F238E27FC236}">
                <a16:creationId xmlns:a16="http://schemas.microsoft.com/office/drawing/2014/main" id="{67374FB5-CBB7-46FF-95B5-2251BC685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8" name="Rectangle 25">
            <a:extLst>
              <a:ext uri="{FF2B5EF4-FFF2-40B4-BE49-F238E27FC236}">
                <a16:creationId xmlns:a16="http://schemas.microsoft.com/office/drawing/2014/main" id="{34BCEAB7-D9E0-40A4-9254-8593BD346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0" name="Isosceles Triangle 49">
            <a:extLst>
              <a:ext uri="{FF2B5EF4-FFF2-40B4-BE49-F238E27FC236}">
                <a16:creationId xmlns:a16="http://schemas.microsoft.com/office/drawing/2014/main" id="{D567A354-BB63-405C-8E5F-2F510E670F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791450" y="1678665"/>
            <a:ext cx="4482553" cy="236913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 dirty="0">
                <a:solidFill>
                  <a:schemeClr val="accent2"/>
                </a:solidFill>
              </a:rPr>
              <a:t>Co </a:t>
            </a:r>
            <a:r>
              <a:rPr lang="en-US" sz="5400" dirty="0" err="1">
                <a:solidFill>
                  <a:schemeClr val="accent2"/>
                </a:solidFill>
              </a:rPr>
              <a:t>vyjadřuje</a:t>
            </a:r>
            <a:r>
              <a:rPr lang="en-US" sz="5400" dirty="0">
                <a:solidFill>
                  <a:schemeClr val="accent2"/>
                </a:solidFill>
              </a:rPr>
              <a:t> </a:t>
            </a:r>
            <a:r>
              <a:rPr lang="en-US" sz="5400" dirty="0" err="1">
                <a:solidFill>
                  <a:schemeClr val="accent2"/>
                </a:solidFill>
              </a:rPr>
              <a:t>nabídka</a:t>
            </a:r>
            <a:r>
              <a:rPr lang="en-US" sz="5400" dirty="0">
                <a:solidFill>
                  <a:schemeClr val="accent2"/>
                </a:solidFill>
              </a:rPr>
              <a:t>?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>
          <a:xfrm>
            <a:off x="4788276" y="4050832"/>
            <a:ext cx="4485725" cy="10968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Jak ji značíme?</a:t>
            </a:r>
          </a:p>
        </p:txBody>
      </p:sp>
      <p:sp>
        <p:nvSpPr>
          <p:cNvPr id="52" name="Rectangle 27">
            <a:extLst>
              <a:ext uri="{FF2B5EF4-FFF2-40B4-BE49-F238E27FC236}">
                <a16:creationId xmlns:a16="http://schemas.microsoft.com/office/drawing/2014/main" id="{9185A8D7-2F20-4F7A-97BE-21DB1654C7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4" name="Rectangle 28">
            <a:extLst>
              <a:ext uri="{FF2B5EF4-FFF2-40B4-BE49-F238E27FC236}">
                <a16:creationId xmlns:a16="http://schemas.microsoft.com/office/drawing/2014/main" id="{CB65BD56-22B3-4E13-BFCA-B8E8BEB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6" name="Rectangle 29">
            <a:extLst>
              <a:ext uri="{FF2B5EF4-FFF2-40B4-BE49-F238E27FC236}">
                <a16:creationId xmlns:a16="http://schemas.microsoft.com/office/drawing/2014/main" id="{6790ED68-BCA0-4247-A72F-1CB85DF06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8" name="Isosceles Triangle 57">
            <a:extLst>
              <a:ext uri="{FF2B5EF4-FFF2-40B4-BE49-F238E27FC236}">
                <a16:creationId xmlns:a16="http://schemas.microsoft.com/office/drawing/2014/main" id="{DD0F2B3F-DC55-4FA7-B667-1ACD079209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106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/>
                </a:solidFill>
              </a:rPr>
              <a:t>Zakreslete křivku nabídky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8151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/>
                </a:solidFill>
              </a:rPr>
              <a:t>Zakreslete křivku nabídky tenisových míčků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000" dirty="0"/>
              <a:t>Jak se změní poloha nabídkové křivky, když pokud díky nové technologii bude firma schopna nabídnout při každé úrovni ceny o 12 ks míčků více?</a:t>
            </a: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277306"/>
              </p:ext>
            </p:extLst>
          </p:nvPr>
        </p:nvGraphicFramePr>
        <p:xfrm>
          <a:off x="911667" y="4100975"/>
          <a:ext cx="8128002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2088720618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35998715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37760529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139132418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474101375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2514902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 (Kč)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0445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Q (ks)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30671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807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/>
                </a:solidFill>
              </a:rPr>
              <a:t>Co způsobuje posun křivky nabídky?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5406812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245</TotalTime>
  <Words>500</Words>
  <Application>Microsoft Office PowerPoint</Application>
  <PresentationFormat>Širokoúhlá obrazovka</PresentationFormat>
  <Paragraphs>122</Paragraphs>
  <Slides>24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8" baseType="lpstr">
      <vt:lpstr>Arial</vt:lpstr>
      <vt:lpstr>Trebuchet MS</vt:lpstr>
      <vt:lpstr>Wingdings 3</vt:lpstr>
      <vt:lpstr>Fazeta</vt:lpstr>
      <vt:lpstr>Ekonomie, ekonomika a management sportu</vt:lpstr>
      <vt:lpstr>Video pro manažery</vt:lpstr>
      <vt:lpstr>Určete důchodovou elasticitu poptávky po lekcích jógy</vt:lpstr>
      <vt:lpstr>Určete křížovou elasticitu poptávky</vt:lpstr>
      <vt:lpstr>Fitness centrum přemýšlí, že zlevní kreatin o 12 %</vt:lpstr>
      <vt:lpstr>Co vyjadřuje nabídka?</vt:lpstr>
      <vt:lpstr>Zakreslete křivku nabídky</vt:lpstr>
      <vt:lpstr>Zakreslete křivku nabídky tenisových míčků</vt:lpstr>
      <vt:lpstr>Co způsobuje posun křivky nabídky?</vt:lpstr>
      <vt:lpstr>Co vyjadřuje elasticita nabídky?</vt:lpstr>
      <vt:lpstr>Zakreslete elastickou nabídku</vt:lpstr>
      <vt:lpstr>Zakreslete neelatiskou nabídku</vt:lpstr>
      <vt:lpstr>Zakreslete jednotkově elastiskou nabídku</vt:lpstr>
      <vt:lpstr>Zakreslete dokonale elastiskou nabídku</vt:lpstr>
      <vt:lpstr>Zakreslete dokonale neelastiskou nabídku</vt:lpstr>
      <vt:lpstr>Určete elasticitu nabídky padáků:</vt:lpstr>
      <vt:lpstr>Jak se změní nabízené množství lyžařských bot?</vt:lpstr>
      <vt:lpstr>Jak se na trhu určuje, za jakou cenu se bude zboží prodávat a v jaké množství se zobchoduje?</vt:lpstr>
      <vt:lpstr>Na trhu se obchoduje s tenisovými míčky. Poptávka i nabídka jsou dány tabulkou.</vt:lpstr>
      <vt:lpstr>Na trhu se prodávají fotbalové míče. Poptávka i nabídka jsou dány tabulkou.</vt:lpstr>
      <vt:lpstr>Zakreslete převis nabídky nad poptávkou</vt:lpstr>
      <vt:lpstr>Zakreslete převis poptávky nad nabídkou</vt:lpstr>
      <vt:lpstr>Na trhu se prodávají fotbalové míče. Poptávka i nabídka jsou dány tabulkou.</vt:lpstr>
      <vt:lpstr>Jak funguje teorém pavučiny?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Ekonomie, ekonomika a management sportu</dc:title>
  <dc:creator>ucitel</dc:creator>
  <cp:lastModifiedBy>Veronika Půlpán Krause</cp:lastModifiedBy>
  <cp:revision>29</cp:revision>
  <dcterms:created xsi:type="dcterms:W3CDTF">2023-02-07T14:21:05Z</dcterms:created>
  <dcterms:modified xsi:type="dcterms:W3CDTF">2026-02-27T09:59:58Z</dcterms:modified>
</cp:coreProperties>
</file>