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60" r:id="rId7"/>
    <p:sldId id="257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C8DF5-DEE1-41F4-8861-C1B0C5D3FC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poezie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A4559-A0B6-42E5-B62D-CB26EBBB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825" y="4505326"/>
            <a:ext cx="8612593" cy="2216150"/>
          </a:xfrm>
        </p:spPr>
        <p:txBody>
          <a:bodyPr>
            <a:normAutofit/>
          </a:bodyPr>
          <a:lstStyle/>
          <a:p>
            <a:r>
              <a:rPr lang="cs-CZ" sz="3600" dirty="0" err="1"/>
              <a:t>E´tesámí</a:t>
            </a:r>
            <a:r>
              <a:rPr lang="cs-CZ" sz="3600" dirty="0"/>
              <a:t>, </a:t>
            </a:r>
            <a:r>
              <a:rPr lang="cs-CZ" sz="3600" dirty="0" err="1"/>
              <a:t>Šámlú</a:t>
            </a:r>
            <a:r>
              <a:rPr lang="cs-CZ" sz="3600" dirty="0"/>
              <a:t>, </a:t>
            </a:r>
            <a:r>
              <a:rPr lang="cs-CZ" sz="3600" dirty="0" err="1"/>
              <a:t>Sepehrí</a:t>
            </a:r>
            <a:r>
              <a:rPr lang="cs-CZ" sz="3600" dirty="0"/>
              <a:t>, </a:t>
            </a:r>
            <a:r>
              <a:rPr lang="cs-CZ" sz="3600" dirty="0" err="1"/>
              <a:t>Behbahání</a:t>
            </a:r>
            <a:r>
              <a:rPr lang="cs-CZ" sz="3600" dirty="0"/>
              <a:t>, </a:t>
            </a:r>
            <a:r>
              <a:rPr lang="cs-CZ" sz="3600" dirty="0" err="1"/>
              <a:t>Farrochzád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26267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939A3-6396-4529-AEF3-D566D769B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46265"/>
          </a:xfrm>
        </p:spPr>
        <p:txBody>
          <a:bodyPr>
            <a:noAutofit/>
          </a:bodyPr>
          <a:lstStyle/>
          <a:p>
            <a:r>
              <a:rPr lang="fa-IR" sz="3200" b="1" dirty="0"/>
              <a:t>باغ آیینه</a:t>
            </a:r>
            <a:br>
              <a:rPr lang="cs-CZ" sz="900" b="1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BA7A4-7622-4344-9C59-44CE40E58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1575"/>
            <a:ext cx="4425222" cy="4708017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Pochodeň v mých rukou,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světlo </a:t>
            </a: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přede mnou: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válčit s tmou.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Kolébky únavou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věčného kmitání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ustrnuly..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slunce z hlubin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alaxie z prachu a popela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rozsvítí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1EFECE3-FC1E-48DD-89B6-35AB845936CA}"/>
              </a:ext>
            </a:extLst>
          </p:cNvPr>
          <p:cNvSpPr txBox="1"/>
          <p:nvPr/>
        </p:nvSpPr>
        <p:spPr>
          <a:xfrm>
            <a:off x="5095874" y="978408"/>
            <a:ext cx="494347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3200" dirty="0"/>
              <a:t>چراغی به دستم، چراغی در </a:t>
            </a:r>
            <a:br>
              <a:rPr lang="fa-IR" sz="3200" dirty="0"/>
            </a:br>
            <a:r>
              <a:rPr lang="fa-IR" sz="3200" dirty="0" err="1"/>
              <a:t>برابرم</a:t>
            </a:r>
            <a:r>
              <a:rPr lang="fa-IR" sz="3200" dirty="0"/>
              <a:t>:</a:t>
            </a:r>
            <a:br>
              <a:rPr lang="fa-IR" sz="3200" dirty="0"/>
            </a:br>
            <a:r>
              <a:rPr lang="fa-IR" sz="3200" dirty="0"/>
              <a:t>من به جنگ سیاهی می روم.</a:t>
            </a:r>
            <a:br>
              <a:rPr lang="fa-IR" sz="3200" dirty="0"/>
            </a:br>
            <a:r>
              <a:rPr lang="fa-IR" sz="3200" dirty="0"/>
              <a:t>گهواره های خستگی</a:t>
            </a:r>
            <a:br>
              <a:rPr lang="fa-IR" sz="3200" dirty="0"/>
            </a:br>
            <a:r>
              <a:rPr lang="fa-IR" sz="3200" dirty="0"/>
              <a:t>از کشاکش رفت و آمدها</a:t>
            </a:r>
            <a:br>
              <a:rPr lang="fa-IR" sz="3200" dirty="0"/>
            </a:br>
            <a:r>
              <a:rPr lang="fa-IR" sz="3200" dirty="0"/>
              <a:t>باز ایستاده </a:t>
            </a:r>
            <a:r>
              <a:rPr lang="fa-IR" sz="3200" dirty="0" err="1"/>
              <a:t>اند</a:t>
            </a:r>
            <a:r>
              <a:rPr lang="fa-IR" sz="3200" dirty="0"/>
              <a:t>،</a:t>
            </a:r>
            <a:br>
              <a:rPr lang="fa-IR" sz="3200" dirty="0"/>
            </a:br>
            <a:r>
              <a:rPr lang="fa-IR" sz="3200" dirty="0"/>
              <a:t>و خورشیدی از اعماق</a:t>
            </a:r>
            <a:br>
              <a:rPr lang="fa-IR" sz="3200" dirty="0"/>
            </a:br>
            <a:r>
              <a:rPr lang="fa-IR" sz="3200" dirty="0"/>
              <a:t>کهکشان های خاکستر</a:t>
            </a:r>
            <a:br>
              <a:rPr lang="fa-IR" sz="3200" dirty="0"/>
            </a:br>
            <a:r>
              <a:rPr lang="fa-IR" sz="3200" dirty="0"/>
              <a:t>شده را</a:t>
            </a:r>
            <a:br>
              <a:rPr lang="fa-IR" sz="3200" dirty="0"/>
            </a:br>
            <a:r>
              <a:rPr lang="fa-IR" sz="3200" dirty="0"/>
              <a:t>روشن می کند.</a:t>
            </a:r>
          </a:p>
        </p:txBody>
      </p:sp>
    </p:spTree>
    <p:extLst>
      <p:ext uri="{BB962C8B-B14F-4D97-AF65-F5344CB8AC3E}">
        <p14:creationId xmlns:p14="http://schemas.microsoft.com/office/powerpoint/2010/main" val="343914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4458C-F778-44E9-9635-2EFBABD2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322465"/>
          </a:xfrm>
        </p:spPr>
        <p:txBody>
          <a:bodyPr>
            <a:noAutofit/>
          </a:bodyPr>
          <a:lstStyle/>
          <a:p>
            <a:r>
              <a:rPr lang="fa-IR" sz="3200" dirty="0"/>
              <a:t>در این بن بست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5CE9C-CD48-4719-AEAF-A0E8006DB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9201"/>
            <a:ext cx="2558322" cy="467944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tý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slepý uličce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čichají k tvým rtům,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neřekl´s-li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miluji tě.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Větří tvoje srdce.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Divná doba, milý můj.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lásku,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zátarasů podél cesty,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bičují.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Lásku musíme do komory skrýt.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té chladné, křivé, slepé ulici,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přikládáním básniček a písní,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udržují oheň v žáru.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Myšlením nedávej se v sázku.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Divná doba, milý můj.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dveře buší vprostřed noci,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zahubit lampu přicházejí.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Světlo musíme do komory skrýt.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F9F5AAD-2138-4FBE-88D4-0284008F724F}"/>
              </a:ext>
            </a:extLst>
          </p:cNvPr>
          <p:cNvSpPr txBox="1"/>
          <p:nvPr/>
        </p:nvSpPr>
        <p:spPr>
          <a:xfrm>
            <a:off x="3810000" y="1219202"/>
            <a:ext cx="3743325" cy="4359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řezníci se,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opevňují v podchodech,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špalky od krve a sekyrami.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Divná doba, milý můj.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Úsměv ti ze rtů chirurgicky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píseň z hrdla odstraní.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Touhu musíme do komory skrýt.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Kanárky si grilují,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nad ohněm z jasmínů a lilií.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Divná doba, milý můj.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Vítězstvím zpitý satanáš,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 před náš prostřený stůl smutku,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sedá k pohoštění.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Boha musíme do komory skrýt.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4EACA31-6ABB-4B97-A8F0-531E70504AED}"/>
              </a:ext>
            </a:extLst>
          </p:cNvPr>
          <p:cNvSpPr txBox="1"/>
          <p:nvPr/>
        </p:nvSpPr>
        <p:spPr>
          <a:xfrm>
            <a:off x="7781924" y="-356651"/>
            <a:ext cx="4410075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dirty="0"/>
              <a:t>دهانت را می بویند مبادا گفته باشی دوستت دارم</a:t>
            </a:r>
            <a:br>
              <a:rPr lang="fa-IR" dirty="0"/>
            </a:br>
            <a:r>
              <a:rPr lang="fa-IR" dirty="0"/>
              <a:t>دلت را می </a:t>
            </a:r>
            <a:r>
              <a:rPr lang="fa-IR" dirty="0" err="1"/>
              <a:t>پویند</a:t>
            </a:r>
            <a:r>
              <a:rPr lang="fa-IR" dirty="0"/>
              <a:t> مبادا شعله ای در آن نهان باشد</a:t>
            </a:r>
            <a:br>
              <a:rPr lang="fa-IR" dirty="0"/>
            </a:br>
            <a:r>
              <a:rPr lang="fa-IR" dirty="0"/>
              <a:t>روزگار غریبی است نازنین</a:t>
            </a:r>
            <a:br>
              <a:rPr lang="fa-IR" dirty="0"/>
            </a:br>
            <a:r>
              <a:rPr lang="fa-IR" dirty="0"/>
              <a:t>و عشق را کنار تیرک </a:t>
            </a:r>
            <a:r>
              <a:rPr lang="fa-IR" dirty="0" err="1"/>
              <a:t>راهوند</a:t>
            </a:r>
            <a:r>
              <a:rPr lang="fa-IR" dirty="0"/>
              <a:t> تازیانه می زنند</a:t>
            </a:r>
            <a:br>
              <a:rPr lang="fa-IR" dirty="0"/>
            </a:br>
            <a:r>
              <a:rPr lang="fa-IR" dirty="0"/>
              <a:t>عشق را در پستوی خانه نهان باید کرد</a:t>
            </a:r>
            <a:br>
              <a:rPr lang="fa-IR" dirty="0"/>
            </a:br>
            <a:r>
              <a:rPr lang="fa-IR" dirty="0"/>
              <a:t>شوق را در پستوی خانه نهان باید کرد</a:t>
            </a:r>
            <a:br>
              <a:rPr lang="fa-IR" dirty="0"/>
            </a:br>
            <a:r>
              <a:rPr lang="fa-IR" dirty="0"/>
              <a:t>روزگار غریبی است نازنین</a:t>
            </a:r>
            <a:br>
              <a:rPr lang="fa-IR" dirty="0"/>
            </a:br>
            <a:r>
              <a:rPr lang="fa-IR" dirty="0"/>
              <a:t>و در این بن بست کج و پیچ سرما</a:t>
            </a:r>
            <a:br>
              <a:rPr lang="fa-IR" dirty="0"/>
            </a:br>
            <a:r>
              <a:rPr lang="fa-IR" dirty="0"/>
              <a:t>آتش را به سوخت بار سرود و شعر فروزان می دارند</a:t>
            </a:r>
            <a:br>
              <a:rPr lang="fa-IR" dirty="0"/>
            </a:br>
            <a:r>
              <a:rPr lang="fa-IR" dirty="0"/>
              <a:t>به اندیشیدن خطر مکن</a:t>
            </a:r>
            <a:br>
              <a:rPr lang="fa-IR" dirty="0"/>
            </a:br>
            <a:r>
              <a:rPr lang="fa-IR" dirty="0"/>
              <a:t>روزگار غریبی است نازنین</a:t>
            </a:r>
            <a:br>
              <a:rPr lang="fa-IR" dirty="0"/>
            </a:br>
            <a:r>
              <a:rPr lang="fa-IR" dirty="0"/>
              <a:t>آنکه بر در می کوبد </a:t>
            </a:r>
            <a:r>
              <a:rPr lang="fa-IR" dirty="0" err="1"/>
              <a:t>شباهنگام</a:t>
            </a:r>
            <a:br>
              <a:rPr lang="fa-IR" dirty="0"/>
            </a:br>
            <a:r>
              <a:rPr lang="fa-IR" dirty="0"/>
              <a:t>به کشتن چراغ آمده است</a:t>
            </a:r>
            <a:br>
              <a:rPr lang="fa-IR" dirty="0"/>
            </a:br>
            <a:r>
              <a:rPr lang="fa-IR" dirty="0"/>
              <a:t>نور را در پستوی خانه نهان باید کرد</a:t>
            </a:r>
            <a:br>
              <a:rPr lang="fa-IR" dirty="0"/>
            </a:br>
            <a:r>
              <a:rPr lang="fa-IR" dirty="0"/>
              <a:t>دهانت را می بویند مبادا گفته باشی دوستت دارم</a:t>
            </a:r>
            <a:br>
              <a:rPr lang="fa-IR" dirty="0"/>
            </a:br>
            <a:r>
              <a:rPr lang="fa-IR" dirty="0"/>
              <a:t>دلت را می </a:t>
            </a:r>
            <a:r>
              <a:rPr lang="fa-IR" dirty="0" err="1"/>
              <a:t>پویند</a:t>
            </a:r>
            <a:r>
              <a:rPr lang="fa-IR" dirty="0"/>
              <a:t> مبادا شعله ای در آن نهان باشد</a:t>
            </a:r>
            <a:br>
              <a:rPr lang="fa-IR" dirty="0"/>
            </a:br>
            <a:r>
              <a:rPr lang="fa-IR" dirty="0"/>
              <a:t>روزگار غریبی است نازنین</a:t>
            </a:r>
            <a:br>
              <a:rPr lang="fa-IR" dirty="0"/>
            </a:br>
            <a:r>
              <a:rPr lang="fa-IR" dirty="0"/>
              <a:t>نور را در پستوی خانه نهان باید کرد</a:t>
            </a:r>
            <a:br>
              <a:rPr lang="fa-IR" dirty="0"/>
            </a:br>
            <a:r>
              <a:rPr lang="fa-IR" dirty="0"/>
              <a:t>عشق را در پستوی خانه نهان باید کرد</a:t>
            </a:r>
            <a:br>
              <a:rPr lang="fa-IR" dirty="0"/>
            </a:br>
            <a:r>
              <a:rPr lang="fa-IR" dirty="0"/>
              <a:t>آنک </a:t>
            </a:r>
            <a:r>
              <a:rPr lang="fa-IR" dirty="0" err="1"/>
              <a:t>قصابانند</a:t>
            </a:r>
            <a:r>
              <a:rPr lang="fa-IR" dirty="0"/>
              <a:t> بر </a:t>
            </a:r>
            <a:r>
              <a:rPr lang="fa-IR" dirty="0" err="1"/>
              <a:t>گذرگاهان</a:t>
            </a:r>
            <a:r>
              <a:rPr lang="fa-IR" dirty="0"/>
              <a:t> مستقر با کنده و ساطوری خون آلود</a:t>
            </a:r>
            <a:br>
              <a:rPr lang="fa-IR" dirty="0"/>
            </a:br>
            <a:r>
              <a:rPr lang="fa-IR" dirty="0"/>
              <a:t>و تبسم را بر لبها جراحی می کنند</a:t>
            </a:r>
            <a:br>
              <a:rPr lang="fa-IR" dirty="0"/>
            </a:br>
            <a:r>
              <a:rPr lang="fa-IR" dirty="0"/>
              <a:t>و ترانه را بر دهان</a:t>
            </a:r>
            <a:br>
              <a:rPr lang="fa-IR" dirty="0"/>
            </a:br>
            <a:r>
              <a:rPr lang="fa-IR" dirty="0"/>
              <a:t>کباب قناری بر آتش سوسن و یاس</a:t>
            </a:r>
            <a:br>
              <a:rPr lang="fa-IR" dirty="0"/>
            </a:br>
            <a:r>
              <a:rPr lang="fa-IR" dirty="0"/>
              <a:t>شوق را در پستوی خانه نهان باید کرد</a:t>
            </a:r>
            <a:br>
              <a:rPr lang="fa-IR" dirty="0"/>
            </a:br>
            <a:r>
              <a:rPr lang="fa-IR" dirty="0"/>
              <a:t>ابلیس پیروز مست سور عزای ما را بر سفره نشسته است</a:t>
            </a:r>
            <a:br>
              <a:rPr lang="fa-IR" dirty="0"/>
            </a:br>
            <a:r>
              <a:rPr lang="fa-IR" dirty="0"/>
              <a:t>خدای را در پستوی خانه نهان باید کرد</a:t>
            </a:r>
            <a:br>
              <a:rPr lang="fa-IR" dirty="0"/>
            </a:br>
            <a:r>
              <a:rPr lang="fa-IR" dirty="0"/>
              <a:t>خدای را در پستوی خانه نهان باید کرد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62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6DB2D45D-E2D7-48CA-837F-EFF1EDD98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9400" y="0"/>
            <a:ext cx="5562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10">
            <a:extLst>
              <a:ext uri="{FF2B5EF4-FFF2-40B4-BE49-F238E27FC236}">
                <a16:creationId xmlns:a16="http://schemas.microsoft.com/office/drawing/2014/main" id="{B2993EF1-19E1-473A-8A3F-1D7B24951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155CC5-A6DB-4C76-B0EC-35D9CD0C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5527033" cy="1492132"/>
          </a:xfrm>
        </p:spPr>
        <p:txBody>
          <a:bodyPr>
            <a:normAutofit/>
          </a:bodyPr>
          <a:lstStyle/>
          <a:p>
            <a:r>
              <a:rPr lang="cs-CZ" sz="320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Sohráb</a:t>
            </a:r>
            <a:r>
              <a:rPr lang="cs-CZ" sz="3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320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Sepehrí</a:t>
            </a:r>
            <a:r>
              <a:rPr lang="cs-CZ" sz="3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(1928 </a:t>
            </a:r>
            <a: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–1980) </a:t>
            </a:r>
            <a:r>
              <a:rPr lang="ar-SA" sz="32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سهراب سپهری</a:t>
            </a:r>
            <a:b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50C5101-CD9E-4E96-A827-ACA768C31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CB537-074B-45F3-8CBB-24756F83E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1" y="1390651"/>
            <a:ext cx="5671304" cy="44889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Sepehrí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narodil nedaleko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Kášánu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fakulta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výtvarných umění v Teheránu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Studium litografie – cesty po Evropě,  stipendijní pobyt v Japonsku.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budhismus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Rámec jeho poezie představuje propojení člověka s přírodou i veškerou existencí.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Sbírka  Šlépěje vody  </a:t>
            </a:r>
            <a:r>
              <a:rPr lang="ar-S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صدای پای آب 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1968 </a:t>
            </a:r>
          </a:p>
          <a:p>
            <a:pPr>
              <a:lnSpc>
                <a:spcPct val="100000"/>
              </a:lnSpc>
            </a:pPr>
            <a:endParaRPr lang="cs-CZ" sz="800" dirty="0"/>
          </a:p>
        </p:txBody>
      </p:sp>
      <p:pic>
        <p:nvPicPr>
          <p:cNvPr id="4098" name="Picture 2" descr="Sohrab Sepehri سهراب سپهری - Home | Facebook">
            <a:extLst>
              <a:ext uri="{FF2B5EF4-FFF2-40B4-BE49-F238E27FC236}">
                <a16:creationId xmlns:a16="http://schemas.microsoft.com/office/drawing/2014/main" id="{ECF64562-5870-4D0F-9588-07F418B81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9766" y="534479"/>
            <a:ext cx="1995671" cy="273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44618230-A964-4BCE-BBD8-D3127FF7B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084" y="3589866"/>
            <a:ext cx="2173255" cy="273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20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AB3C4-B970-4C8A-A269-D0CDB371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382385"/>
            <a:ext cx="10344150" cy="227215"/>
          </a:xfrm>
        </p:spPr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5D419-0725-4EDD-A2AE-D106D9AF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809625"/>
            <a:ext cx="4562475" cy="5791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třeba vypláchnout si oči, vidět věci jinak.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třeba umýt slova.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Aby slovo vítr bylo větrem, aby déšť byl deštěm.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vlhne, krok za krokem.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je koupelí v jezírku „teď“.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Svlékněme si šaty.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Voda je na krok vzdálená.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tom domě jsem nablízku vlhkému neznámu trávy.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Slyším zahradu dýchat,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temnotu, jak sklouzává po listech,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stromem světlé zakašlání,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kýchnutí vody v každé štěrbině skály,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vlaštovky bubnující na střechu jara,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dovnitř - ven, stejnoměrný tlukot okenic samoty,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zřetelný hlas dvojznačnosti lásky při svlékání se z kůže,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4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křídlech stlačenou touhu létat</a:t>
            </a:r>
            <a:r>
              <a:rPr lang="cs-CZ" dirty="0">
                <a:effectLst/>
              </a:rPr>
              <a:t> </a:t>
            </a:r>
            <a:endParaRPr lang="cs-CZ" sz="18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B8700DB-3500-4405-A8CF-92F191BA1198}"/>
              </a:ext>
            </a:extLst>
          </p:cNvPr>
          <p:cNvSpPr txBox="1"/>
          <p:nvPr/>
        </p:nvSpPr>
        <p:spPr>
          <a:xfrm>
            <a:off x="5648325" y="1255649"/>
            <a:ext cx="6153149" cy="434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Viděl jsem džbán přetékat otázkami u postele zoufalého teologa.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Viděl jsem mulu s břemenem kompozic.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Viděl jsem velblouda s prázdnými koši rad a výroků.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Viděl jsem vlak, vezl islámské právo, jak těžce se sunul!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Viděl jsem vlak, vezl politiku ( jak na prázdno se vezl!)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Bylo vidět město: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rostoucí geometrii cementu, železa, kamene,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stovky střech autobusů bez holubů.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Věřící napadené dlažbou mešit,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útok větru proti vzletu mýdlových bublin,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útok motýlí armády na desinsekční akci,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hejna vážek proti řadám instalatérů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cs-CZ" sz="16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4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9E11E-85D5-46B6-A260-DC8E8AF0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134735"/>
            <a:ext cx="10108836" cy="322465"/>
          </a:xfrm>
        </p:spPr>
        <p:txBody>
          <a:bodyPr>
            <a:noAutofit/>
          </a:bodyPr>
          <a:lstStyle/>
          <a:p>
            <a:r>
              <a:rPr lang="cs-CZ" sz="2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Símín Behbahání (1927 - 2014). </a:t>
            </a:r>
            <a:br>
              <a:rPr lang="cs-C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14BAC-1A96-4D13-B42D-C19059F7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695325"/>
            <a:ext cx="5610225" cy="5953125"/>
          </a:xfrm>
        </p:spPr>
        <p:txBody>
          <a:bodyPr>
            <a:normAutofit fontScale="25000" lnSpcReduction="20000"/>
          </a:bodyPr>
          <a:lstStyle/>
          <a:p>
            <a:pPr indent="0" algn="just">
              <a:spcAft>
                <a:spcPts val="400"/>
              </a:spcAft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spojuje tradiční básnickou formu s novým obsahem </a:t>
            </a: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Básnířka, obhájkyně ženských práv,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nominantka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Nobelovy ceny za literaturu</a:t>
            </a: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ghazal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Tvořím především formou </a:t>
            </a:r>
            <a:r>
              <a:rPr lang="cs-CZ" sz="4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ghazalu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…mé básně od počátku odrážejí sociální prostředí a podmínky, ačkoliv ve skutečnosti jsou tyto reflexe odrazem mých osobních a emocionálních reakcí na společnost a podmínky, ve kterých žiji…smyslem mé poezie je boj s nespravedlností. Kdykoliv jsem mohla, snažila jsem se tento boj zobrazit, odhalit. Svobodu jsem vždy považovala za nejhlavnější potřebu básníka a nikdy jsem se nesklonila před žádnou mocí ani úřadem.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 algn="just"/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Símín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Behbahání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zobrazuje témata, dosud opomíjená, „nečistá.“ Představuje prostitutky, omývače mrtvol, nemocné děti i chudé studenty. </a:t>
            </a:r>
          </a:p>
          <a:p>
            <a:pPr marL="0" indent="0" algn="just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Píseň prostitutky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4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Naghme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-je </a:t>
            </a:r>
            <a:r>
              <a:rPr lang="cs-CZ" sz="4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rúspí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ze sbírky Stopy (</a:t>
            </a:r>
            <a:r>
              <a:rPr lang="cs-CZ" sz="4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Džá</a:t>
            </a: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-je pá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z roku 1956:</a:t>
            </a: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Podej mi pouzdro s rudou rtěnkou,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obarvím líce bezbarvé.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Podej mi na žal voňavý olej,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osvěžím tváře povadlé.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Podej mi pohár k rozjaření,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úsměvu skryji rozladění,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namísto tváře bez výrazu,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nasadím úsměv k pobavení.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740785" algn="l"/>
              </a:tabLst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 rty, ó rty lstivé, na prodej,	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stáhněte závěsy, tajemství žalu,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více ať za mě zaplatí,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4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 směj se a líbej v objetí!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0ED74E6B-608C-4E7A-AEAE-7138A819C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16129"/>
            <a:ext cx="3905250" cy="6425741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9A4351CE-E072-40BF-9956-553192113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743" y="3428999"/>
            <a:ext cx="17811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9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A9BBD8C9-486F-459C-AC5E-3F2327F28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789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0447EB-9880-4730-B659-09203D15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645105"/>
            <a:ext cx="4580709" cy="614735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„</a:t>
            </a:r>
            <a:r>
              <a:rPr lang="cs-CZ" sz="4000" dirty="0" err="1"/>
              <a:t>Nímovy</a:t>
            </a:r>
            <a:r>
              <a:rPr lang="cs-CZ" sz="4000" dirty="0"/>
              <a:t>“ dědicové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C5FEBD1-EE60-4C83-8F5E-CEAAAB73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9053C-32B3-413A-B128-9DED2D1B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402080"/>
            <a:ext cx="4309840" cy="5283201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Mehdí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Achaván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Sáles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(1929 -1990),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Ferejdún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Mošírí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(1926 – 2000),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Ferejdún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Tavallalí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(1917- 1985),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Nádir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Nádirpúr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(1929 – 2000),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Sijávuš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Kasrájí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(1927 - 1996)…</a:t>
            </a: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„volný verš“, </a:t>
            </a:r>
            <a:r>
              <a:rPr lang="ar-S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شعر سپید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  Ahmad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Šámlú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(1925 –  2000)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Nová vlna  </a:t>
            </a:r>
            <a:r>
              <a:rPr lang="ar-S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موج نو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oprošťění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od jakýchkoliv náznaků metra – básník, scénárista Ahmad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Rezá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Ahmadí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احمدرضا احمدی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(nar. 1940). </a:t>
            </a: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  <p:pic>
        <p:nvPicPr>
          <p:cNvPr id="2056" name="Picture 8" descr="Siavash Kasrai - Wikipedia">
            <a:extLst>
              <a:ext uri="{FF2B5EF4-FFF2-40B4-BE49-F238E27FC236}">
                <a16:creationId xmlns:a16="http://schemas.microsoft.com/office/drawing/2014/main" id="{7C673A15-BABC-4C38-AAB1-C0522B3E21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4467"/>
          <a:stretch/>
        </p:blipFill>
        <p:spPr bwMode="auto">
          <a:xfrm>
            <a:off x="6093808" y="-1"/>
            <a:ext cx="3006755" cy="33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ehdi Akhavan-Sales - Wikiwand">
            <a:extLst>
              <a:ext uri="{FF2B5EF4-FFF2-40B4-BE49-F238E27FC236}">
                <a16:creationId xmlns:a16="http://schemas.microsoft.com/office/drawing/2014/main" id="{0A0A3535-0AB3-4D95-9FAF-040DC805A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" r="-2" b="-2"/>
          <a:stretch/>
        </p:blipFill>
        <p:spPr bwMode="auto">
          <a:xfrm>
            <a:off x="9185244" y="-1"/>
            <a:ext cx="3006755" cy="33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ereydoun Khan Tavallali (1919 - 1985) - Genealogy">
            <a:extLst>
              <a:ext uri="{FF2B5EF4-FFF2-40B4-BE49-F238E27FC236}">
                <a16:creationId xmlns:a16="http://schemas.microsoft.com/office/drawing/2014/main" id="{9620DF1A-C785-4DA0-9AB5-CCC8E00B2B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" r="3" b="2855"/>
          <a:stretch/>
        </p:blipFill>
        <p:spPr bwMode="auto">
          <a:xfrm>
            <a:off x="6093808" y="3472544"/>
            <a:ext cx="3006754" cy="338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ader Naderpour - Wikipedia">
            <a:extLst>
              <a:ext uri="{FF2B5EF4-FFF2-40B4-BE49-F238E27FC236}">
                <a16:creationId xmlns:a16="http://schemas.microsoft.com/office/drawing/2014/main" id="{336B3CCD-DC6A-423D-9EAD-A17DE8DF6E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 r="3338" b="-2"/>
          <a:stretch/>
        </p:blipFill>
        <p:spPr bwMode="auto">
          <a:xfrm>
            <a:off x="9185243" y="3461658"/>
            <a:ext cx="3006755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5CA5663-C4DF-492F-9854-771E3FE0A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6913" y="4205922"/>
            <a:ext cx="2213231" cy="249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E46BF-3301-45DC-A171-0868D083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Ferejdún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Mošírí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(1927 – 2000)</a:t>
            </a:r>
            <a:b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 dirty="0"/>
          </a:p>
        </p:txBody>
      </p:sp>
      <p:pic>
        <p:nvPicPr>
          <p:cNvPr id="1026" name="Picture 2" descr="Fereydoon Moshiri - Wikipedia">
            <a:extLst>
              <a:ext uri="{FF2B5EF4-FFF2-40B4-BE49-F238E27FC236}">
                <a16:creationId xmlns:a16="http://schemas.microsoft.com/office/drawing/2014/main" id="{891455C5-8CFF-44A3-8656-3F74A6601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11026" b="1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CBEA7-023A-4CD6-A1C6-463C21268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stále velmi populární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9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cs-CZ" sz="19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úředník pošt a telekomunikací, 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novinář.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1944 – redaktor časopisu </a:t>
            </a:r>
            <a:r>
              <a:rPr lang="fa-IR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روشنفکر 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s </a:t>
            </a:r>
            <a:r>
              <a:rPr lang="cs-CZ" sz="19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Nímou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Júšídžem</a:t>
            </a:r>
            <a:endParaRPr lang="cs-CZ" sz="19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Spíše tradičnější formy, či na způsob NJ.</a:t>
            </a:r>
            <a:endParaRPr lang="cs-CZ" sz="19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považován za prostředníka mezi tradiční a novou poezií. </a:t>
            </a:r>
            <a:endParaRPr lang="cs-CZ" sz="19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vyzývá k humanitě, nenásilí, šíření lásky.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obrazy z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přírody, motivy slunce, měsíce, světla a noci…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9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Farnúš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Mošírí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(neteř) - </a:t>
            </a:r>
            <a:r>
              <a:rPr lang="cs-CZ" sz="19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</a:t>
            </a:r>
            <a:r>
              <a:rPr lang="cs-CZ" sz="19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9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Wall </a:t>
            </a:r>
            <a:r>
              <a:rPr lang="cs-CZ" sz="19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9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9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Almighty</a:t>
            </a:r>
            <a:r>
              <a:rPr lang="cs-CZ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(1999)</a:t>
            </a:r>
          </a:p>
          <a:p>
            <a:pPr>
              <a:lnSpc>
                <a:spcPct val="100000"/>
              </a:lnSpc>
            </a:pPr>
            <a:endParaRPr lang="cs-CZ" sz="1900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99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9BE01-6844-470A-929F-7BD32FDD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08190"/>
          </a:xfrm>
        </p:spPr>
        <p:txBody>
          <a:bodyPr>
            <a:normAutofit/>
          </a:bodyPr>
          <a:lstStyle/>
          <a:p>
            <a:r>
              <a:rPr lang="cs-CZ" sz="1600" dirty="0" err="1"/>
              <a:t>Ferejdún</a:t>
            </a:r>
            <a:r>
              <a:rPr lang="cs-CZ" sz="1600" dirty="0"/>
              <a:t> </a:t>
            </a:r>
            <a:r>
              <a:rPr lang="cs-CZ" sz="1600" dirty="0" err="1"/>
              <a:t>Mošírí</a:t>
            </a:r>
            <a:r>
              <a:rPr lang="cs-CZ" sz="1600" dirty="0"/>
              <a:t> : Bú-je </a:t>
            </a:r>
            <a:r>
              <a:rPr lang="cs-CZ" sz="1600" dirty="0" err="1"/>
              <a:t>áb</a:t>
            </a:r>
            <a:r>
              <a:rPr lang="cs-CZ" sz="1600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CA23ED-2349-49B1-9BF7-41E32199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219200"/>
            <a:ext cx="4568825" cy="5527039"/>
          </a:xfrm>
        </p:spPr>
        <p:txBody>
          <a:bodyPr>
            <a:normAutofit fontScale="85000" lnSpcReduction="20000"/>
          </a:bodyPr>
          <a:lstStyle/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Vůně deště, vůně trávy, země voní.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Mokré větve, čisté deštěm, vláhu roní.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Modré nebe, oblaka bílá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Zelená vrba ševelivá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Narcisů vůně, větrů balerína.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Vlaštovčí touha švitoří neusíná.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Teplé zákoutí holuby přiopilo,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zlehka a vláčně jaro dorazilo.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Ach ty rajské časy!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Chvála pramenům i vyprahlosti pouští,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Chvála semenům i zelenosti houští,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chvála, poupata sotva rozvitá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hvozdíkům úsměv prosvítá.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Chvála slunci!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Jaké štěstí mají,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přes okraj přetékají poháry vína. </a:t>
            </a:r>
            <a:endParaRPr lang="cs-CZ" b="0" i="0" dirty="0">
              <a:effectLst/>
            </a:endParaRPr>
          </a:p>
          <a:p>
            <a:pPr marL="0" indent="0" algn="l" rtl="0" fontAlgn="base">
              <a:buNone/>
            </a:pPr>
            <a:endParaRPr lang="cs-CZ" b="0" i="0" dirty="0">
              <a:effectLst/>
            </a:endParaRP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174E320-A676-4410-876E-FA1E9A27B238}"/>
              </a:ext>
            </a:extLst>
          </p:cNvPr>
          <p:cNvSpPr txBox="1"/>
          <p:nvPr/>
        </p:nvSpPr>
        <p:spPr>
          <a:xfrm>
            <a:off x="7305040" y="1021080"/>
            <a:ext cx="4124960" cy="9694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ar-SA" sz="2400" b="1" i="0" dirty="0">
                <a:effectLst/>
                <a:latin typeface="Times New Roman" panose="02020603050405020304" pitchFamily="18" charset="0"/>
              </a:rPr>
              <a:t>بوي باران بوي سبزه بوي خاك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شاخه هاي شسته باران خورده پاك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آسمان آبي و ابر سپيد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برگهاي سبز بيد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عطر نرگس رقص باد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نغمه شوق پرستو هاي شاد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خلوت گرم كبوترهاي مست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نرم نرمك مي رسد اينك بهار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روزگار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چشمه ها و دشت ها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دانه ها و سبزه ها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غنچه هاي نيمه باز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دختر ميخك كه مي خندد به ناز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جام لبريز از شراب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خوش به حال آفتاب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           </a:t>
            </a:r>
            <a:r>
              <a:rPr lang="ar-SA" sz="2400" b="1" i="1" dirty="0">
                <a:effectLst/>
                <a:latin typeface="Times New Roman" panose="02020603050405020304" pitchFamily="18" charset="0"/>
              </a:rPr>
              <a:t>اي دل من گرچه در اين روزگار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1" dirty="0">
                <a:effectLst/>
                <a:latin typeface="Times New Roman" panose="02020603050405020304" pitchFamily="18" charset="0"/>
              </a:rPr>
              <a:t>           جامه رنگين نمي پوشي به كام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1" dirty="0">
                <a:effectLst/>
                <a:latin typeface="Times New Roman" panose="02020603050405020304" pitchFamily="18" charset="0"/>
              </a:rPr>
              <a:t>           باده رنگين نمي نوشي ز جام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1" dirty="0">
                <a:effectLst/>
                <a:latin typeface="Times New Roman" panose="02020603050405020304" pitchFamily="18" charset="0"/>
              </a:rPr>
              <a:t>           نقل و سبزه در ميان سفره نيست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1" dirty="0">
                <a:effectLst/>
                <a:latin typeface="Times New Roman" panose="02020603050405020304" pitchFamily="18" charset="0"/>
              </a:rPr>
              <a:t>          جامت از ان مي كه مي بايد تهي است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اي دريغ از تو اگر چون گل نرقصي با نسيم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اي دريغ از من اگر مستم نسازد آفتاب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اي دريغ از ما اگر كامي نگيريم از بهار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گر نكوبي شيشه غم را به سنگ</a:t>
            </a:r>
            <a:r>
              <a:rPr lang="ar-SA" sz="2400" b="0" i="0" dirty="0">
                <a:effectLst/>
                <a:latin typeface="WordVisiCarriageReturn_MSFontService"/>
              </a:rPr>
              <a:t> </a:t>
            </a:r>
            <a:br>
              <a:rPr lang="ar-SA" sz="2400" b="0" i="0" dirty="0">
                <a:effectLst/>
                <a:latin typeface="WordVisiCarriageReturn_MSFontService"/>
              </a:rPr>
            </a:br>
            <a:r>
              <a:rPr lang="ar-SA" sz="2400" b="1" i="0" dirty="0">
                <a:effectLst/>
                <a:latin typeface="Times New Roman" panose="02020603050405020304" pitchFamily="18" charset="0"/>
              </a:rPr>
              <a:t>هفت رنگش ميشود هفتاد رنگ.</a:t>
            </a:r>
            <a:r>
              <a:rPr lang="ar-SA" sz="2400" b="0" i="0" dirty="0">
                <a:effectLst/>
                <a:latin typeface="Times New Roman" panose="02020603050405020304" pitchFamily="18" charset="0"/>
              </a:rPr>
              <a:t> </a:t>
            </a:r>
            <a:endParaRPr lang="ar-SA" sz="2400" b="0" i="0" dirty="0">
              <a:effectLst/>
            </a:endParaRPr>
          </a:p>
          <a:p>
            <a:pPr algn="l" rtl="0" fontAlgn="base"/>
            <a:r>
              <a:rPr lang="ar-SA" sz="2400" b="0" i="0" dirty="0">
                <a:effectLst/>
                <a:latin typeface="Times New Roman" panose="02020603050405020304" pitchFamily="18" charset="0"/>
              </a:rPr>
              <a:t> </a:t>
            </a:r>
            <a:endParaRPr lang="ar-SA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681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52EB16-E6C0-4C67-9A34-CD3560B7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541529"/>
          </a:xfrm>
        </p:spPr>
        <p:txBody>
          <a:bodyPr>
            <a:normAutofit fontScale="90000"/>
          </a:bodyPr>
          <a:lstStyle/>
          <a:p>
            <a:r>
              <a:rPr lang="cs-CZ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Postkonstituční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doba</a:t>
            </a:r>
            <a:b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78CDD-6DCD-429C-A3E5-6E1805BEE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3052"/>
            <a:ext cx="6573520" cy="51123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historii perské poezie - mezník 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Poezie - k šíření sociální kritiky - tisk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veřejné recitace básní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Mírzáde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Ešqí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(1893 -  1924),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Farrochí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Jazdí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(1889 – 1939), 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Mohammad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Taqí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zvaný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Bahár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(1886–1951),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Áref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Qazvíní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(1882 – 1934) a 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Alí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Akbar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Sáber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(1862-1912) – díky veřejným přednesům své poezie – národní hrdinové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novotvary, hovorové výrazivo, slang </a:t>
            </a: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„klasik“ perské poezie 1. pol. 20. století: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Mohammad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Taqí</a:t>
            </a:r>
            <a:r>
              <a:rPr lang="cs-CZ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zvaný </a:t>
            </a:r>
            <a:r>
              <a:rPr lang="cs-CZ" sz="1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Bahár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(1886–1951) </a:t>
            </a:r>
            <a:r>
              <a:rPr lang="fa-IR" sz="1400" dirty="0">
                <a:solidFill>
                  <a:schemeClr val="tx1"/>
                </a:solidFill>
              </a:rPr>
              <a:t>محمدتقی بهار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básník na rozmezí dvou etap.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básník, společensky angažovaný intelektuál,  politický činitel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zakladatel </a:t>
            </a:r>
            <a:r>
              <a:rPr lang="cs-CZ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mašhadské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Demokratické strany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prostřídávání </a:t>
            </a:r>
            <a:r>
              <a:rPr lang="cs-CZ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jednotliých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básnických forem - ) politická, sociální satira a kritika 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šáhovy diktatury, nutnost upozadit se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časopis 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Dáneškade</a:t>
            </a:r>
            <a:r>
              <a:rPr lang="cs-CZ" sz="1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 stejnojmenná literární společnost) - povědomí o cizích literaturách. 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0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muž, osoba, brýle, interiér&#10;&#10;Popis byl vytvořen automaticky">
            <a:extLst>
              <a:ext uri="{FF2B5EF4-FFF2-40B4-BE49-F238E27FC236}">
                <a16:creationId xmlns:a16="http://schemas.microsoft.com/office/drawing/2014/main" id="{A4B1E862-E737-47A5-90CB-CA5BF768E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787" y="943051"/>
            <a:ext cx="3656581" cy="49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3B3D315-2706-4149-873C-331EDFAFE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7A3A09-98D5-4766-883D-E8DF694D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49642"/>
            <a:ext cx="4882422" cy="1492132"/>
          </a:xfrm>
        </p:spPr>
        <p:txBody>
          <a:bodyPr>
            <a:normAutofit/>
          </a:bodyPr>
          <a:lstStyle/>
          <a:p>
            <a:r>
              <a:rPr lang="cs-CZ" sz="2800" b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Parvín</a:t>
            </a:r>
            <a:r>
              <a:rPr lang="cs-CZ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E´tesámí</a:t>
            </a:r>
            <a:r>
              <a:rPr lang="cs-CZ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(1907-41) 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پروین اعتصامی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D04E398-086D-467C-B390-9F9079FA7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A3AD3-69DA-4EC0-8DC4-578899EB6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667000"/>
            <a:ext cx="4964065" cy="321259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Aft>
                <a:spcPts val="400"/>
              </a:spcAft>
              <a:buNone/>
            </a:pPr>
            <a:r>
              <a:rPr lang="cs-CZ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otec – překladatel, novinář </a:t>
            </a:r>
            <a:r>
              <a:rPr lang="cs-CZ" sz="1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Júsefa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Aštíjání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Etesámí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Sborník (</a:t>
            </a:r>
            <a:r>
              <a:rPr lang="cs-CZ" sz="1700" b="1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Díván)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- 1935 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první rozsáhlejší kolekce básní, která kdy v Íránu ženě vyšla!</a:t>
            </a:r>
          </a:p>
          <a:p>
            <a:pPr marL="342900" lvl="0" indent="-342900" fontAlgn="base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nutnost se neustále </a:t>
            </a:r>
            <a:r>
              <a:rPr lang="cs-CZ" sz="1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sebeobhajovat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před kritiky 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čtenáři </a:t>
            </a:r>
          </a:p>
          <a:p>
            <a:pPr marL="342900" lvl="0" indent="-342900" fontAlgn="base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odsouvání, že píše „jako muž“,  „mužský výraz“ a „mužské poetické schopnosti“</a:t>
            </a:r>
          </a:p>
          <a:p>
            <a:pPr marL="342900" lvl="0" indent="-342900" fontAlgn="base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cs-CZ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ozději to, že se málo sociálně angažovala </a:t>
            </a:r>
          </a:p>
          <a:p>
            <a:pPr>
              <a:lnSpc>
                <a:spcPct val="100000"/>
              </a:lnSpc>
            </a:pPr>
            <a:endParaRPr lang="cs-CZ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20E344BB-E23E-4198-B2C7-8E752C6A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90140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3074" name="Picture 2" descr="EʿTEṢĀMĪ, PARVĪN – Encyclopaedia Iranica">
            <a:extLst>
              <a:ext uri="{FF2B5EF4-FFF2-40B4-BE49-F238E27FC236}">
                <a16:creationId xmlns:a16="http://schemas.microsoft.com/office/drawing/2014/main" id="{BDA6235F-E3A2-4953-B446-F3F69B05D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9635" y="1619392"/>
            <a:ext cx="2236584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1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97204-B139-4BA2-89D3-E089205E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93915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Nové metafory a příměry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9467B-7469-4225-85A4-139520E7F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76300"/>
            <a:ext cx="10178322" cy="590549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spcAft>
                <a:spcPts val="4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Měsíc, slavík, květiny - lhostejnost oblohy k lidskému utrpení, osamělost básníka, jehož zpěvu nikdo nerozumí, statečnost a hrdinství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Vrátil jsem se ze země,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kde štěstí není k nalezení.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Krajiny jsem viděl,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nichž zločinci se rojí,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zaujati masakry;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země, v nichž pramen ze všech koutů tryská,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žádné kvítí, jen rány porážených lidí.-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Nímá</a:t>
            </a:r>
            <a:endParaRPr lang="cs-C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Nové významy - NOC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Nímá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Júšídž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symbol noci, tmy a břehu moře - neúnosná situace (v poezii) i nepochopení</a:t>
            </a: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metafora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despotického režimu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 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patriarchální společnost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    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anti-islámská, „heretická“ vláda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ar-SA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سکوت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a-IR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خواب, فراموشی, درد </a:t>
            </a:r>
            <a:r>
              <a:rPr lang="cs-CZ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ar-SA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ژرفای شب</a:t>
            </a:r>
            <a:r>
              <a:rPr lang="cs-CZ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ar-SA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شب درد آلو</a:t>
            </a:r>
            <a:r>
              <a:rPr lang="cs-CZ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ar-SA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شب پر از ستاره های زندانی</a:t>
            </a:r>
            <a:endParaRPr lang="cs-CZ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روز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روشنایی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revoluce. Optimismus: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بیدار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شب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پایان شب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شب پر ستاره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خورشید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رستاخیز</a:t>
            </a: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موج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ar-SA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افق</a:t>
            </a:r>
            <a:endParaRPr lang="cs-CZ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noční poezie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شعر  شب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Nímá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Fénix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ققنوس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r. 1937 a v letech 1937–1941 30 básní s nočním obsahem. </a:t>
            </a:r>
          </a:p>
          <a:p>
            <a:pPr algn="just"/>
            <a:endParaRPr lang="cs-CZ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37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33E65-BEE8-4801-A873-67F11899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382385"/>
            <a:ext cx="10248900" cy="465340"/>
          </a:xfrm>
        </p:spPr>
        <p:txBody>
          <a:bodyPr>
            <a:normAutofit/>
          </a:bodyPr>
          <a:lstStyle/>
          <a:p>
            <a:r>
              <a:rPr lang="fa-IR" sz="2400" dirty="0"/>
              <a:t>باد  ما را خواهد برد فرخزاد 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29BAF-2D78-4BAB-B915-A18AE85E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1019175"/>
            <a:ext cx="3343275" cy="5591175"/>
          </a:xfrm>
        </p:spPr>
        <p:txBody>
          <a:bodyPr>
            <a:normAutofit fontScale="25000" lnSpcReduction="20000"/>
          </a:bodyPr>
          <a:lstStyle/>
          <a:p>
            <a:r>
              <a:rPr lang="fa-IR" sz="8800" dirty="0"/>
              <a:t>در </a:t>
            </a:r>
            <a:r>
              <a:rPr lang="fa-IR" sz="8800" b="1" dirty="0">
                <a:highlight>
                  <a:srgbClr val="FFFF00"/>
                </a:highlight>
              </a:rPr>
              <a:t>شب</a:t>
            </a:r>
            <a:r>
              <a:rPr lang="fa-IR" sz="8800" dirty="0">
                <a:highlight>
                  <a:srgbClr val="FFFF00"/>
                </a:highlight>
              </a:rPr>
              <a:t> </a:t>
            </a:r>
            <a:r>
              <a:rPr lang="fa-IR" sz="8800" dirty="0"/>
              <a:t>کوچک من، افسوس </a:t>
            </a:r>
          </a:p>
          <a:p>
            <a:r>
              <a:rPr lang="fa-IR" sz="8800" dirty="0"/>
              <a:t>باد با برگ درختان </a:t>
            </a:r>
            <a:r>
              <a:rPr lang="fa-IR" sz="8800" dirty="0" err="1"/>
              <a:t>میعادی</a:t>
            </a:r>
            <a:r>
              <a:rPr lang="fa-IR" sz="8800" dirty="0"/>
              <a:t> دارد </a:t>
            </a:r>
          </a:p>
          <a:p>
            <a:r>
              <a:rPr lang="fa-IR" sz="8800" dirty="0"/>
              <a:t>در </a:t>
            </a:r>
            <a:r>
              <a:rPr lang="fa-IR" sz="8800" b="1" dirty="0">
                <a:highlight>
                  <a:srgbClr val="FFFF00"/>
                </a:highlight>
              </a:rPr>
              <a:t>شب</a:t>
            </a:r>
            <a:r>
              <a:rPr lang="fa-IR" sz="8800" dirty="0"/>
              <a:t> کوچک من </a:t>
            </a:r>
            <a:r>
              <a:rPr lang="fa-IR" sz="8800" dirty="0" err="1"/>
              <a:t>دلهرهٔ</a:t>
            </a:r>
            <a:r>
              <a:rPr lang="fa-IR" sz="8800" dirty="0"/>
              <a:t> </a:t>
            </a:r>
            <a:r>
              <a:rPr lang="fa-IR" sz="8800" dirty="0" err="1"/>
              <a:t>ویرانیست</a:t>
            </a:r>
            <a:r>
              <a:rPr lang="fa-IR" sz="8800" dirty="0"/>
              <a:t> </a:t>
            </a:r>
          </a:p>
          <a:p>
            <a:pPr marL="0" indent="0">
              <a:buNone/>
            </a:pPr>
            <a:r>
              <a:rPr lang="fa-IR" sz="9600" dirty="0"/>
              <a:t> گوش کن</a:t>
            </a:r>
          </a:p>
          <a:p>
            <a:pPr marL="0" indent="0">
              <a:buNone/>
            </a:pPr>
            <a:r>
              <a:rPr lang="fa-IR" sz="9600" dirty="0" err="1"/>
              <a:t>وزش</a:t>
            </a:r>
            <a:r>
              <a:rPr lang="fa-IR" sz="9600" dirty="0"/>
              <a:t> </a:t>
            </a:r>
            <a:r>
              <a:rPr lang="fa-IR" sz="9600" b="1" dirty="0">
                <a:highlight>
                  <a:srgbClr val="FFFF00"/>
                </a:highlight>
              </a:rPr>
              <a:t>ظلمت</a:t>
            </a:r>
            <a:r>
              <a:rPr lang="fa-IR" sz="9600" dirty="0"/>
              <a:t> را میشنوی؟ </a:t>
            </a:r>
          </a:p>
          <a:p>
            <a:pPr marL="0" indent="0">
              <a:buNone/>
            </a:pPr>
            <a:r>
              <a:rPr lang="fa-IR" sz="9600" dirty="0"/>
              <a:t>من غریبانه به این خوشبختی </a:t>
            </a:r>
            <a:r>
              <a:rPr lang="fa-IR" sz="9600" dirty="0" err="1"/>
              <a:t>مینگرم</a:t>
            </a:r>
            <a:r>
              <a:rPr lang="fa-IR" sz="9600" dirty="0"/>
              <a:t> </a:t>
            </a:r>
          </a:p>
          <a:p>
            <a:pPr marL="0" indent="0">
              <a:buNone/>
            </a:pPr>
            <a:r>
              <a:rPr lang="fa-IR" sz="9600" dirty="0"/>
              <a:t>من به نومیدی خود </a:t>
            </a:r>
            <a:r>
              <a:rPr lang="fa-IR" sz="9600" dirty="0" err="1"/>
              <a:t>معتادم</a:t>
            </a:r>
            <a:r>
              <a:rPr lang="fa-IR" sz="9600" dirty="0"/>
              <a:t> </a:t>
            </a:r>
          </a:p>
          <a:p>
            <a:pPr marL="0" indent="0">
              <a:buNone/>
            </a:pPr>
            <a:r>
              <a:rPr lang="fa-IR" sz="9600" dirty="0"/>
              <a:t>گوش کن </a:t>
            </a:r>
          </a:p>
          <a:p>
            <a:pPr marL="0" indent="0">
              <a:buNone/>
            </a:pPr>
            <a:r>
              <a:rPr lang="fa-IR" sz="9600" dirty="0" err="1"/>
              <a:t>وزش</a:t>
            </a:r>
            <a:r>
              <a:rPr lang="fa-IR" sz="9600" dirty="0"/>
              <a:t> </a:t>
            </a:r>
            <a:r>
              <a:rPr lang="fa-IR" sz="9600" dirty="0">
                <a:highlight>
                  <a:srgbClr val="FFFF00"/>
                </a:highlight>
              </a:rPr>
              <a:t>ظلمت</a:t>
            </a:r>
            <a:r>
              <a:rPr lang="fa-IR" sz="9600" dirty="0"/>
              <a:t> را میشنوی؟ </a:t>
            </a:r>
          </a:p>
          <a:p>
            <a:pPr marL="0" indent="0">
              <a:buNone/>
            </a:pPr>
            <a:r>
              <a:rPr lang="fa-IR" sz="9600" dirty="0"/>
              <a:t>در </a:t>
            </a:r>
            <a:r>
              <a:rPr lang="fa-IR" sz="9600" b="1" dirty="0">
                <a:highlight>
                  <a:srgbClr val="FFFF00"/>
                </a:highlight>
              </a:rPr>
              <a:t>شب</a:t>
            </a:r>
            <a:r>
              <a:rPr lang="fa-IR" sz="9600" dirty="0"/>
              <a:t> اکنون چیزی میگذرد </a:t>
            </a:r>
          </a:p>
          <a:p>
            <a:pPr marL="0" indent="0">
              <a:buNone/>
            </a:pPr>
            <a:r>
              <a:rPr lang="fa-IR" sz="9600" dirty="0"/>
              <a:t>ماه </a:t>
            </a:r>
            <a:r>
              <a:rPr lang="fa-IR" sz="9600" dirty="0" err="1"/>
              <a:t>سرخست</a:t>
            </a:r>
            <a:r>
              <a:rPr lang="fa-IR" sz="9600" dirty="0"/>
              <a:t> و مشوش </a:t>
            </a:r>
          </a:p>
          <a:p>
            <a:pPr marL="0" indent="0">
              <a:buNone/>
            </a:pPr>
            <a:r>
              <a:rPr lang="fa-IR" sz="9600" dirty="0"/>
              <a:t>و بر این بام که هر لحظه در او بیم فرو ریختن است </a:t>
            </a:r>
          </a:p>
          <a:p>
            <a:pPr marL="0" indent="0">
              <a:buNone/>
            </a:pPr>
            <a:r>
              <a:rPr lang="fa-IR" sz="9600" dirty="0"/>
              <a:t>ابرها، همچون انبوه عزاداران </a:t>
            </a:r>
          </a:p>
          <a:p>
            <a:pPr marL="0" indent="0">
              <a:buNone/>
            </a:pPr>
            <a:r>
              <a:rPr lang="fa-IR" sz="9600" dirty="0" err="1"/>
              <a:t>لحظهٔ</a:t>
            </a:r>
            <a:r>
              <a:rPr lang="fa-IR" sz="9600" dirty="0"/>
              <a:t> باریدن را گوئی منتظرند </a:t>
            </a:r>
          </a:p>
          <a:p>
            <a:pPr marL="0" indent="0">
              <a:buNone/>
            </a:pPr>
            <a:r>
              <a:rPr lang="fa-IR" sz="9600" dirty="0" err="1"/>
              <a:t>لحظه‌ای</a:t>
            </a:r>
            <a:r>
              <a:rPr lang="fa-IR" sz="9600" dirty="0"/>
              <a:t> </a:t>
            </a:r>
          </a:p>
          <a:p>
            <a:pPr marL="0" indent="0">
              <a:buNone/>
            </a:pPr>
            <a:r>
              <a:rPr lang="fa-IR" sz="9600" dirty="0"/>
              <a:t>و پس از آن، هیچ. </a:t>
            </a:r>
          </a:p>
          <a:p>
            <a:pPr marL="0" indent="0">
              <a:buNone/>
            </a:pPr>
            <a:r>
              <a:rPr lang="fa-IR" sz="9600" dirty="0"/>
              <a:t>پشت این پنجره شب دارد میلرزد </a:t>
            </a:r>
          </a:p>
          <a:p>
            <a:pPr marL="0" indent="0">
              <a:buNone/>
            </a:pPr>
            <a:r>
              <a:rPr lang="fa-IR" sz="9600" dirty="0"/>
              <a:t>و زمین دارد </a:t>
            </a:r>
          </a:p>
          <a:p>
            <a:pPr marL="0" indent="0">
              <a:buNone/>
            </a:pPr>
            <a:r>
              <a:rPr lang="fa-IR" sz="9600" dirty="0"/>
              <a:t>باز میماند از چرخش </a:t>
            </a:r>
          </a:p>
          <a:p>
            <a:pPr marL="0" indent="0">
              <a:buNone/>
            </a:pPr>
            <a:r>
              <a:rPr lang="fa-IR" sz="9600" dirty="0"/>
              <a:t>پشت این پنجره یک </a:t>
            </a:r>
            <a:r>
              <a:rPr lang="fa-IR" sz="9600" dirty="0" err="1"/>
              <a:t>نامعلوم</a:t>
            </a:r>
            <a:r>
              <a:rPr lang="fa-IR" sz="9600" dirty="0"/>
              <a:t> </a:t>
            </a:r>
          </a:p>
          <a:p>
            <a:pPr marL="0" indent="0">
              <a:buNone/>
            </a:pPr>
            <a:r>
              <a:rPr lang="fa-IR" sz="9600" dirty="0"/>
              <a:t>نگران من و تست </a:t>
            </a:r>
          </a:p>
          <a:p>
            <a:pPr marL="0" indent="0">
              <a:buNone/>
            </a:pPr>
            <a:r>
              <a:rPr lang="fa-IR" sz="9600" dirty="0"/>
              <a:t>ای </a:t>
            </a:r>
            <a:r>
              <a:rPr lang="fa-IR" sz="9600" dirty="0" err="1"/>
              <a:t>سراپایت</a:t>
            </a:r>
            <a:r>
              <a:rPr lang="fa-IR" sz="9600" dirty="0"/>
              <a:t> سبز </a:t>
            </a:r>
          </a:p>
          <a:p>
            <a:pPr marL="0" indent="0">
              <a:buNone/>
            </a:pPr>
            <a:r>
              <a:rPr lang="fa-IR" dirty="0" err="1"/>
              <a:t>دستهایت</a:t>
            </a:r>
            <a:r>
              <a:rPr lang="fa-IR" dirty="0"/>
              <a:t> را چون </a:t>
            </a:r>
            <a:r>
              <a:rPr lang="fa-IR" dirty="0" err="1"/>
              <a:t>خاطره‌ای</a:t>
            </a:r>
            <a:r>
              <a:rPr lang="fa-IR" dirty="0"/>
              <a:t> سوزان، در دستان عاشق من بگذار </a:t>
            </a:r>
          </a:p>
          <a:p>
            <a:pPr marL="0" indent="0">
              <a:buNone/>
            </a:pPr>
            <a:r>
              <a:rPr lang="fa-IR" dirty="0"/>
              <a:t>و لبانت را چون حسی گرم از هستی </a:t>
            </a:r>
          </a:p>
          <a:p>
            <a:pPr marL="0" indent="0">
              <a:buNone/>
            </a:pPr>
            <a:r>
              <a:rPr lang="fa-IR" dirty="0"/>
              <a:t>به </a:t>
            </a:r>
            <a:r>
              <a:rPr lang="fa-IR" dirty="0" err="1"/>
              <a:t>نوازش‌های</a:t>
            </a:r>
            <a:r>
              <a:rPr lang="fa-IR" dirty="0"/>
              <a:t> لبهای عاشق من بسپار </a:t>
            </a:r>
          </a:p>
          <a:p>
            <a:pPr marL="0" indent="0">
              <a:buNone/>
            </a:pPr>
            <a:r>
              <a:rPr lang="fa-IR" dirty="0"/>
              <a:t>باد ما را با خود خواهد برد </a:t>
            </a:r>
          </a:p>
          <a:p>
            <a:pPr marL="0" indent="0">
              <a:buNone/>
            </a:pPr>
            <a:r>
              <a:rPr lang="fa-IR" dirty="0"/>
              <a:t>باد ما را با خود خواهد برد 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65274E-4AC4-4568-87EA-26C535E19C66}"/>
              </a:ext>
            </a:extLst>
          </p:cNvPr>
          <p:cNvSpPr txBox="1"/>
          <p:nvPr/>
        </p:nvSpPr>
        <p:spPr>
          <a:xfrm>
            <a:off x="5100635" y="-189577"/>
            <a:ext cx="3343276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 mé malé noci, ó běda, </a:t>
            </a:r>
          </a:p>
          <a:p>
            <a:pPr fontAlgn="base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listí s větrem střetá. </a:t>
            </a:r>
          </a:p>
          <a:p>
            <a:pPr fontAlgn="base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mé malé noci, </a:t>
            </a:r>
          </a:p>
          <a:p>
            <a:pPr fontAlgn="base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vniká úzkost zmaru</a:t>
            </a: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Poslouchej!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Slyšíš vanout Temnotu?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Na to štěstí hledím cize,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závislá jsem beznadějí.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Poslouchej!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Slyšíš závan Temnoty?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Teď se cosi nocí nese.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Rudý je a vyrušený, měsíc.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na tu střechu každou chvíli padá strach.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mraky, jak zástup truchlících,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čekají vskutku okamžiku deště.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Okamžik,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po něm – nic.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Za tím oknem tma se chvěje.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otáčení Země slábne.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Za tím oknem někdo cizí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strachuje se o mě, tebe.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O ty! Skrznaskrz zelený!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Oddej se náručí mé lásky.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A své rty jak hřejivý pocit bytí,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svěř dotyku mých milujících úst.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Vítr nás odnese. </a:t>
            </a:r>
            <a:endParaRPr lang="cs-CZ" b="0" i="0" dirty="0">
              <a:effectLst/>
            </a:endParaRP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</a:rPr>
              <a:t>Vítr nás odnese. </a:t>
            </a:r>
            <a:endParaRPr lang="cs-CZ" b="0" i="0" dirty="0"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69B4BD-20D1-4271-A79E-F649CF5CCDD0}"/>
              </a:ext>
            </a:extLst>
          </p:cNvPr>
          <p:cNvSpPr txBox="1"/>
          <p:nvPr/>
        </p:nvSpPr>
        <p:spPr>
          <a:xfrm>
            <a:off x="8865389" y="59219"/>
            <a:ext cx="2743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Forúgh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Farrochzád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(1934 – 1967) </a:t>
            </a:r>
            <a:endParaRPr lang="cs-CZ" dirty="0"/>
          </a:p>
        </p:txBody>
      </p:sp>
      <p:pic>
        <p:nvPicPr>
          <p:cNvPr id="9" name="Obrázek 8" descr="Obsah obrázku fotka, stojící, držení, muž&#10;&#10;Popis byl vytvořen automaticky">
            <a:extLst>
              <a:ext uri="{FF2B5EF4-FFF2-40B4-BE49-F238E27FC236}">
                <a16:creationId xmlns:a16="http://schemas.microsoft.com/office/drawing/2014/main" id="{C0F07CB0-A71A-47A4-B4AC-6ADB697B0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5389" y="947737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6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15F11-3670-4EE2-9FA4-0CC328CDE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sz="3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Ahmad </a:t>
            </a:r>
            <a:r>
              <a:rPr lang="cs-CZ" sz="32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Šámlú</a:t>
            </a:r>
            <a:r>
              <a:rPr lang="cs-CZ" sz="3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(1925 – 2000) </a:t>
            </a:r>
            <a:b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/>
          </a:p>
        </p:txBody>
      </p:sp>
      <p:pic>
        <p:nvPicPr>
          <p:cNvPr id="5" name="Obrázek 4" descr="Obsah obrázku muž, osoba, stojící, brýle&#10;&#10;Popis byl vytvořen automaticky">
            <a:extLst>
              <a:ext uri="{FF2B5EF4-FFF2-40B4-BE49-F238E27FC236}">
                <a16:creationId xmlns:a16="http://schemas.microsoft.com/office/drawing/2014/main" id="{8D2E1C19-D266-4FC3-9153-F4FF616AF6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89" r="5256" b="-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FA768-8473-4823-94E6-BF87CA32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6" y="1409700"/>
            <a:ext cx="6416140" cy="4469893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Bámdád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(Úsvit).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z 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nejvýznamnějších, nejoblíbenějších, ale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nejsložitějších I básníků 20. století.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Angažovanost, opozice X šáhovi, X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IRI 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brzy po válce -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Túde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Také překladatel, dětská próza,  eseje o literatuře.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hlavní propagátor tzv. </a:t>
            </a:r>
            <a:r>
              <a:rPr lang="fa-IR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شعر سپید 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volného verše.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Še´r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sepíd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hláskový potenciál slov, harmonie, významová jednota. výrazů,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recitační potenciál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 od času je rým (v básni) krásný; napomáhá obsahové přesvědčivosti a přitahuje okamžitou pozornost k přenesení významu, jako určitá reference, na kterou básník se zaměří a poukazuje na ni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.“</a:t>
            </a:r>
          </a:p>
          <a:p>
            <a:pPr>
              <a:lnSpc>
                <a:spcPct val="100000"/>
              </a:lnSpc>
            </a:pPr>
            <a:endParaRPr lang="cs-CZ" sz="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1958676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831B2A9FEA6C45A25FDF617AD44EF7" ma:contentTypeVersion="13" ma:contentTypeDescription="Vytvoří nový dokument" ma:contentTypeScope="" ma:versionID="1b407708fc560017e206f2a766cbd54b">
  <xsd:schema xmlns:xsd="http://www.w3.org/2001/XMLSchema" xmlns:xs="http://www.w3.org/2001/XMLSchema" xmlns:p="http://schemas.microsoft.com/office/2006/metadata/properties" xmlns:ns3="b3c7bbb6-eb26-4c1b-9bb6-cba5dd494eea" xmlns:ns4="715b35c6-e146-45a0-beb3-84c6bbc18745" targetNamespace="http://schemas.microsoft.com/office/2006/metadata/properties" ma:root="true" ma:fieldsID="0ab41adae06a0786f9d386e76aae84fb" ns3:_="" ns4:_="">
    <xsd:import namespace="b3c7bbb6-eb26-4c1b-9bb6-cba5dd494eea"/>
    <xsd:import namespace="715b35c6-e146-45a0-beb3-84c6bbc187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7bbb6-eb26-4c1b-9bb6-cba5dd494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b35c6-e146-45a0-beb3-84c6bbc18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EF53A3-F35F-478B-906E-07B69E08D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7bbb6-eb26-4c1b-9bb6-cba5dd494eea"/>
    <ds:schemaRef ds:uri="715b35c6-e146-45a0-beb3-84c6bbc187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86D7D5-3801-4AD0-AFD1-877875DBEF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AA196-10DD-4781-B507-97EF319A2656}">
  <ds:schemaRefs>
    <ds:schemaRef ds:uri="b3c7bbb6-eb26-4c1b-9bb6-cba5dd494eea"/>
    <ds:schemaRef ds:uri="http://purl.org/dc/dcmitype/"/>
    <ds:schemaRef ds:uri="http://purl.org/dc/elements/1.1/"/>
    <ds:schemaRef ds:uri="http://schemas.microsoft.com/office/2006/metadata/properties"/>
    <ds:schemaRef ds:uri="715b35c6-e146-45a0-beb3-84c6bbc187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2263</Words>
  <Application>Microsoft Office PowerPoint</Application>
  <PresentationFormat>Širokoúhlá obrazovka</PresentationFormat>
  <Paragraphs>250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Gill Sans MT</vt:lpstr>
      <vt:lpstr>Impact</vt:lpstr>
      <vt:lpstr>Times New Roman</vt:lpstr>
      <vt:lpstr>WordVisiCarriageReturn_MSFontService</vt:lpstr>
      <vt:lpstr>Odznáček</vt:lpstr>
      <vt:lpstr>poezie</vt:lpstr>
      <vt:lpstr>„Nímovy“ dědicové</vt:lpstr>
      <vt:lpstr>Ferejdún Mošírí (1927 – 2000) </vt:lpstr>
      <vt:lpstr>Ferejdún Mošírí : Bú-je áb </vt:lpstr>
      <vt:lpstr>Postkonstituční doba </vt:lpstr>
      <vt:lpstr>Parvín E´tesámí (1907-41) پروین اعتصامی </vt:lpstr>
      <vt:lpstr>Nové metafory a příměry </vt:lpstr>
      <vt:lpstr>باد  ما را خواهد برد فرخزاد </vt:lpstr>
      <vt:lpstr>Ahmad Šámlú (1925 – 2000)  </vt:lpstr>
      <vt:lpstr>باغ آیینه </vt:lpstr>
      <vt:lpstr>در این بن بست</vt:lpstr>
      <vt:lpstr>Sohráb Sepehrí (1928 –1980) سهراب سپهری </vt:lpstr>
      <vt:lpstr>Prezentace aplikace PowerPoint</vt:lpstr>
      <vt:lpstr>Símín Behbahání (1927 - 2014).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</dc:title>
  <dc:creator>Zuzana Kříhová</dc:creator>
  <cp:lastModifiedBy>Zuzana Kříhová</cp:lastModifiedBy>
  <cp:revision>4</cp:revision>
  <dcterms:created xsi:type="dcterms:W3CDTF">2020-12-02T23:17:59Z</dcterms:created>
  <dcterms:modified xsi:type="dcterms:W3CDTF">2020-12-02T23:39:26Z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0x01010023831B2A9FEA6C45A25FDF617AD44EF7</vt:lpwstr>
  </property>
</Properties>
</file>