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8" r:id="rId6"/>
    <p:sldId id="260" r:id="rId7"/>
    <p:sldId id="257" r:id="rId8"/>
    <p:sldId id="259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3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C8DF5-DEE1-41F4-8861-C1B0C5D3FC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poezie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7AA4559-A0B6-42E5-B62D-CB26EBBBC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7825" y="4505326"/>
            <a:ext cx="8612593" cy="2216150"/>
          </a:xfrm>
        </p:spPr>
        <p:txBody>
          <a:bodyPr>
            <a:normAutofit/>
          </a:bodyPr>
          <a:lstStyle/>
          <a:p>
            <a:r>
              <a:rPr lang="cs-CZ" sz="3600" dirty="0" err="1"/>
              <a:t>E´tesámí</a:t>
            </a:r>
            <a:r>
              <a:rPr lang="cs-CZ" sz="3600" dirty="0"/>
              <a:t>, </a:t>
            </a:r>
            <a:r>
              <a:rPr lang="cs-CZ" sz="3600" dirty="0" err="1"/>
              <a:t>Šámlú</a:t>
            </a:r>
            <a:r>
              <a:rPr lang="cs-CZ" sz="3600" dirty="0"/>
              <a:t>, </a:t>
            </a:r>
            <a:r>
              <a:rPr lang="cs-CZ" sz="3600" dirty="0" err="1"/>
              <a:t>Sepehrí</a:t>
            </a:r>
            <a:r>
              <a:rPr lang="cs-CZ" sz="3600" dirty="0"/>
              <a:t>, </a:t>
            </a:r>
            <a:r>
              <a:rPr lang="cs-CZ" sz="3600" dirty="0" err="1"/>
              <a:t>Behbahání</a:t>
            </a:r>
            <a:r>
              <a:rPr lang="cs-CZ" sz="3600" dirty="0"/>
              <a:t>, </a:t>
            </a:r>
            <a:r>
              <a:rPr lang="cs-CZ" sz="3600" dirty="0" err="1"/>
              <a:t>Farrochzád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26267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3939A3-6396-4529-AEF3-D566D769B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246265"/>
          </a:xfrm>
        </p:spPr>
        <p:txBody>
          <a:bodyPr>
            <a:noAutofit/>
          </a:bodyPr>
          <a:lstStyle/>
          <a:p>
            <a:r>
              <a:rPr lang="fa-IR" sz="3200" b="1" dirty="0"/>
              <a:t>باغ آیینه</a:t>
            </a:r>
            <a:br>
              <a:rPr lang="cs-CZ" sz="900" b="1" dirty="0"/>
            </a:b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4BA7A4-7622-4344-9C59-44CE40E58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71575"/>
            <a:ext cx="4425222" cy="4708017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400"/>
              </a:spcAft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Pochodeň v mých rukou,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světlo </a:t>
            </a: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přede mnou: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 válčit s tmou.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Kolébky únavou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 věčného kmitání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ustrnuly..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slunce z hlubin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alaxie z prachu a popela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rozsvítí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1EFECE3-FC1E-48DD-89B6-35AB845936CA}"/>
              </a:ext>
            </a:extLst>
          </p:cNvPr>
          <p:cNvSpPr txBox="1"/>
          <p:nvPr/>
        </p:nvSpPr>
        <p:spPr>
          <a:xfrm>
            <a:off x="5095874" y="978408"/>
            <a:ext cx="4943476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a-IR" sz="3200" dirty="0"/>
              <a:t>چراغی به دستم، چراغی در </a:t>
            </a:r>
            <a:br>
              <a:rPr lang="fa-IR" sz="3200" dirty="0"/>
            </a:br>
            <a:r>
              <a:rPr lang="fa-IR" sz="3200" dirty="0" err="1"/>
              <a:t>برابرم</a:t>
            </a:r>
            <a:r>
              <a:rPr lang="fa-IR" sz="3200" dirty="0"/>
              <a:t>:</a:t>
            </a:r>
            <a:br>
              <a:rPr lang="fa-IR" sz="3200" dirty="0"/>
            </a:br>
            <a:r>
              <a:rPr lang="fa-IR" sz="3200" dirty="0"/>
              <a:t>من به جنگ سیاهی می روم.</a:t>
            </a:r>
            <a:br>
              <a:rPr lang="fa-IR" sz="3200" dirty="0"/>
            </a:br>
            <a:r>
              <a:rPr lang="fa-IR" sz="3200" dirty="0"/>
              <a:t>گهواره های خستگی</a:t>
            </a:r>
            <a:br>
              <a:rPr lang="fa-IR" sz="3200" dirty="0"/>
            </a:br>
            <a:r>
              <a:rPr lang="fa-IR" sz="3200" dirty="0"/>
              <a:t>از کشاکش رفت و آمدها</a:t>
            </a:r>
            <a:br>
              <a:rPr lang="fa-IR" sz="3200" dirty="0"/>
            </a:br>
            <a:r>
              <a:rPr lang="fa-IR" sz="3200" dirty="0"/>
              <a:t>باز ایستاده </a:t>
            </a:r>
            <a:r>
              <a:rPr lang="fa-IR" sz="3200" dirty="0" err="1"/>
              <a:t>اند</a:t>
            </a:r>
            <a:r>
              <a:rPr lang="fa-IR" sz="3200" dirty="0"/>
              <a:t>،</a:t>
            </a:r>
            <a:br>
              <a:rPr lang="fa-IR" sz="3200" dirty="0"/>
            </a:br>
            <a:r>
              <a:rPr lang="fa-IR" sz="3200" dirty="0"/>
              <a:t>و خورشیدی از اعماق</a:t>
            </a:r>
            <a:br>
              <a:rPr lang="fa-IR" sz="3200" dirty="0"/>
            </a:br>
            <a:r>
              <a:rPr lang="fa-IR" sz="3200" dirty="0"/>
              <a:t>کهکشان های خاکستر</a:t>
            </a:r>
            <a:br>
              <a:rPr lang="fa-IR" sz="3200" dirty="0"/>
            </a:br>
            <a:r>
              <a:rPr lang="fa-IR" sz="3200" dirty="0"/>
              <a:t>شده را</a:t>
            </a:r>
            <a:br>
              <a:rPr lang="fa-IR" sz="3200" dirty="0"/>
            </a:br>
            <a:r>
              <a:rPr lang="fa-IR" sz="3200" dirty="0"/>
              <a:t>روشن می کند.</a:t>
            </a:r>
          </a:p>
        </p:txBody>
      </p:sp>
    </p:spTree>
    <p:extLst>
      <p:ext uri="{BB962C8B-B14F-4D97-AF65-F5344CB8AC3E}">
        <p14:creationId xmlns:p14="http://schemas.microsoft.com/office/powerpoint/2010/main" val="3439145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14458C-F778-44E9-9635-2EFBABD2A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322465"/>
          </a:xfrm>
        </p:spPr>
        <p:txBody>
          <a:bodyPr>
            <a:noAutofit/>
          </a:bodyPr>
          <a:lstStyle/>
          <a:p>
            <a:r>
              <a:rPr lang="fa-IR" sz="3200" dirty="0"/>
              <a:t>در این بن بست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C5CE9C-CD48-4719-AEAF-A0E8006DB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19201"/>
            <a:ext cx="2558322" cy="4679442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spcAft>
                <a:spcPts val="400"/>
              </a:spcAft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 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tý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slepý uličce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čichají k tvým rtům,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neřekl´s-li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miluji tě.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Větří tvoje srdce.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Divná doba, milý můj.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lásku,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 zátarasů podél cesty,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bičují.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Lásku musíme do komory skrýt.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 té chladné, křivé, slepé ulici,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přikládáním básniček a písní,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udržují oheň v žáru.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Myšlením nedávej se v sázku.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Divná doba, milý můj.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 dveře buší vprostřed noci,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zahubit lampu přicházejí.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Světlo musíme do komory skrýt.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F9F5AAD-2138-4FBE-88D4-0284008F724F}"/>
              </a:ext>
            </a:extLst>
          </p:cNvPr>
          <p:cNvSpPr txBox="1"/>
          <p:nvPr/>
        </p:nvSpPr>
        <p:spPr>
          <a:xfrm>
            <a:off x="3810000" y="1219202"/>
            <a:ext cx="3743325" cy="4359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400"/>
              </a:spcAft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Tam řezníci se,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opevňují v podchodech,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špalky od krve a sekyrami.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Divná doba, milý můj.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Úsměv ti ze rtů chirurgicky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píseň z hrdla odstraní.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Touhu musíme do komory skrýt.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Kanárky si grilují,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nad ohněm z jasmínů a lilií.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Divná doba, milý můj.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Vítězstvím zpitý satanáš,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 před náš prostřený stůl smutku,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sedá k pohoštění.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Boha musíme do komory skrýt.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4EACA31-6ABB-4B97-A8F0-531E70504AED}"/>
              </a:ext>
            </a:extLst>
          </p:cNvPr>
          <p:cNvSpPr txBox="1"/>
          <p:nvPr/>
        </p:nvSpPr>
        <p:spPr>
          <a:xfrm>
            <a:off x="7781924" y="-356651"/>
            <a:ext cx="4410075" cy="78483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a-IR" dirty="0"/>
              <a:t>دهانت را می بویند مبادا گفته باشی دوستت دارم</a:t>
            </a:r>
            <a:br>
              <a:rPr lang="fa-IR" dirty="0"/>
            </a:br>
            <a:r>
              <a:rPr lang="fa-IR" dirty="0"/>
              <a:t>دلت را می </a:t>
            </a:r>
            <a:r>
              <a:rPr lang="fa-IR" dirty="0" err="1"/>
              <a:t>پویند</a:t>
            </a:r>
            <a:r>
              <a:rPr lang="fa-IR" dirty="0"/>
              <a:t> مبادا شعله ای در آن نهان باشد</a:t>
            </a:r>
            <a:br>
              <a:rPr lang="fa-IR" dirty="0"/>
            </a:br>
            <a:r>
              <a:rPr lang="fa-IR" dirty="0"/>
              <a:t>روزگار غریبی است نازنین</a:t>
            </a:r>
            <a:br>
              <a:rPr lang="fa-IR" dirty="0"/>
            </a:br>
            <a:r>
              <a:rPr lang="fa-IR" dirty="0"/>
              <a:t>و عشق را کنار تیرک </a:t>
            </a:r>
            <a:r>
              <a:rPr lang="fa-IR" dirty="0" err="1"/>
              <a:t>راهوند</a:t>
            </a:r>
            <a:r>
              <a:rPr lang="fa-IR" dirty="0"/>
              <a:t> تازیانه می زنند</a:t>
            </a:r>
            <a:br>
              <a:rPr lang="fa-IR" dirty="0"/>
            </a:br>
            <a:r>
              <a:rPr lang="fa-IR" dirty="0"/>
              <a:t>عشق را در پستوی خانه نهان باید کرد</a:t>
            </a:r>
            <a:br>
              <a:rPr lang="fa-IR" dirty="0"/>
            </a:br>
            <a:r>
              <a:rPr lang="fa-IR" dirty="0"/>
              <a:t>شوق را در پستوی خانه نهان باید کرد</a:t>
            </a:r>
            <a:br>
              <a:rPr lang="fa-IR" dirty="0"/>
            </a:br>
            <a:r>
              <a:rPr lang="fa-IR" dirty="0"/>
              <a:t>روزگار غریبی است نازنین</a:t>
            </a:r>
            <a:br>
              <a:rPr lang="fa-IR" dirty="0"/>
            </a:br>
            <a:r>
              <a:rPr lang="fa-IR" dirty="0"/>
              <a:t>و در این بن بست کج و پیچ سرما</a:t>
            </a:r>
            <a:br>
              <a:rPr lang="fa-IR" dirty="0"/>
            </a:br>
            <a:r>
              <a:rPr lang="fa-IR" dirty="0"/>
              <a:t>آتش را به سوخت بار سرود و شعر فروزان می دارند</a:t>
            </a:r>
            <a:br>
              <a:rPr lang="fa-IR" dirty="0"/>
            </a:br>
            <a:r>
              <a:rPr lang="fa-IR" dirty="0"/>
              <a:t>به اندیشیدن خطر مکن</a:t>
            </a:r>
            <a:br>
              <a:rPr lang="fa-IR" dirty="0"/>
            </a:br>
            <a:r>
              <a:rPr lang="fa-IR" dirty="0"/>
              <a:t>روزگار غریبی است نازنین</a:t>
            </a:r>
            <a:br>
              <a:rPr lang="fa-IR" dirty="0"/>
            </a:br>
            <a:r>
              <a:rPr lang="fa-IR" dirty="0"/>
              <a:t>آنکه بر در می کوبد </a:t>
            </a:r>
            <a:r>
              <a:rPr lang="fa-IR" dirty="0" err="1"/>
              <a:t>شباهنگام</a:t>
            </a:r>
            <a:br>
              <a:rPr lang="fa-IR" dirty="0"/>
            </a:br>
            <a:r>
              <a:rPr lang="fa-IR" dirty="0"/>
              <a:t>به کشتن چراغ آمده است</a:t>
            </a:r>
            <a:br>
              <a:rPr lang="fa-IR" dirty="0"/>
            </a:br>
            <a:r>
              <a:rPr lang="fa-IR" dirty="0"/>
              <a:t>نور را در پستوی خانه نهان باید کرد</a:t>
            </a:r>
            <a:br>
              <a:rPr lang="fa-IR" dirty="0"/>
            </a:br>
            <a:r>
              <a:rPr lang="fa-IR" dirty="0"/>
              <a:t>دهانت را می بویند مبادا گفته باشی دوستت دارم</a:t>
            </a:r>
            <a:br>
              <a:rPr lang="fa-IR" dirty="0"/>
            </a:br>
            <a:r>
              <a:rPr lang="fa-IR" dirty="0"/>
              <a:t>دلت را می </a:t>
            </a:r>
            <a:r>
              <a:rPr lang="fa-IR" dirty="0" err="1"/>
              <a:t>پویند</a:t>
            </a:r>
            <a:r>
              <a:rPr lang="fa-IR" dirty="0"/>
              <a:t> مبادا شعله ای در آن نهان باشد</a:t>
            </a:r>
            <a:br>
              <a:rPr lang="fa-IR" dirty="0"/>
            </a:br>
            <a:r>
              <a:rPr lang="fa-IR" dirty="0"/>
              <a:t>روزگار غریبی است نازنین</a:t>
            </a:r>
            <a:br>
              <a:rPr lang="fa-IR" dirty="0"/>
            </a:br>
            <a:r>
              <a:rPr lang="fa-IR" dirty="0"/>
              <a:t>نور را در پستوی خانه نهان باید کرد</a:t>
            </a:r>
            <a:br>
              <a:rPr lang="fa-IR" dirty="0"/>
            </a:br>
            <a:r>
              <a:rPr lang="fa-IR" dirty="0"/>
              <a:t>عشق را در پستوی خانه نهان باید کرد</a:t>
            </a:r>
            <a:br>
              <a:rPr lang="fa-IR" dirty="0"/>
            </a:br>
            <a:r>
              <a:rPr lang="fa-IR" dirty="0"/>
              <a:t>آنک </a:t>
            </a:r>
            <a:r>
              <a:rPr lang="fa-IR" dirty="0" err="1"/>
              <a:t>قصابانند</a:t>
            </a:r>
            <a:r>
              <a:rPr lang="fa-IR" dirty="0"/>
              <a:t> بر </a:t>
            </a:r>
            <a:r>
              <a:rPr lang="fa-IR" dirty="0" err="1"/>
              <a:t>گذرگاهان</a:t>
            </a:r>
            <a:r>
              <a:rPr lang="fa-IR" dirty="0"/>
              <a:t> مستقر با کنده و ساطوری خون آلود</a:t>
            </a:r>
            <a:br>
              <a:rPr lang="fa-IR" dirty="0"/>
            </a:br>
            <a:r>
              <a:rPr lang="fa-IR" dirty="0"/>
              <a:t>و تبسم را بر لبها جراحی می کنند</a:t>
            </a:r>
            <a:br>
              <a:rPr lang="fa-IR" dirty="0"/>
            </a:br>
            <a:r>
              <a:rPr lang="fa-IR" dirty="0"/>
              <a:t>و ترانه را بر دهان</a:t>
            </a:r>
            <a:br>
              <a:rPr lang="fa-IR" dirty="0"/>
            </a:br>
            <a:r>
              <a:rPr lang="fa-IR" dirty="0"/>
              <a:t>کباب قناری بر آتش سوسن و یاس</a:t>
            </a:r>
            <a:br>
              <a:rPr lang="fa-IR" dirty="0"/>
            </a:br>
            <a:r>
              <a:rPr lang="fa-IR" dirty="0"/>
              <a:t>شوق را در پستوی خانه نهان باید کرد</a:t>
            </a:r>
            <a:br>
              <a:rPr lang="fa-IR" dirty="0"/>
            </a:br>
            <a:r>
              <a:rPr lang="fa-IR" dirty="0"/>
              <a:t>ابلیس پیروز مست سور عزای ما را بر سفره نشسته است</a:t>
            </a:r>
            <a:br>
              <a:rPr lang="fa-IR" dirty="0"/>
            </a:br>
            <a:r>
              <a:rPr lang="fa-IR" dirty="0"/>
              <a:t>خدای را در پستوی خانه نهان باید کرد</a:t>
            </a:r>
            <a:br>
              <a:rPr lang="fa-IR" dirty="0"/>
            </a:br>
            <a:r>
              <a:rPr lang="fa-IR" dirty="0"/>
              <a:t>خدای را در پستوی خانه نهان باید کرد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62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0">
            <a:extLst>
              <a:ext uri="{FF2B5EF4-FFF2-40B4-BE49-F238E27FC236}">
                <a16:creationId xmlns:a16="http://schemas.microsoft.com/office/drawing/2014/main" id="{6DB2D45D-E2D7-48CA-837F-EFF1EDD987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9400" y="0"/>
            <a:ext cx="55626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1" name="Freeform 10">
            <a:extLst>
              <a:ext uri="{FF2B5EF4-FFF2-40B4-BE49-F238E27FC236}">
                <a16:creationId xmlns:a16="http://schemas.microsoft.com/office/drawing/2014/main" id="{B2993EF1-19E1-473A-8A3F-1D7B24951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F155CC5-A6DB-4C76-B0EC-35D9CD0CE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51" y="382385"/>
            <a:ext cx="5527033" cy="1492132"/>
          </a:xfrm>
        </p:spPr>
        <p:txBody>
          <a:bodyPr>
            <a:normAutofit/>
          </a:bodyPr>
          <a:lstStyle/>
          <a:p>
            <a:r>
              <a:rPr lang="cs-CZ" sz="320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Sohráb</a:t>
            </a:r>
            <a:r>
              <a:rPr lang="cs-CZ" sz="32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cs-CZ" sz="320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Sepehrí</a:t>
            </a:r>
            <a:r>
              <a:rPr lang="cs-CZ" sz="32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(1928 </a:t>
            </a:r>
            <a:r>
              <a:rPr lang="cs-CZ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–1980) </a:t>
            </a:r>
            <a:r>
              <a:rPr lang="ar-SA" sz="3200" b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سهراب سپهری</a:t>
            </a:r>
            <a:br>
              <a:rPr lang="cs-CZ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320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50C5101-CD9E-4E96-A827-ACA768C31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5CB537-074B-45F3-8CBB-24756F83E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81" y="1390651"/>
            <a:ext cx="5671304" cy="448894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400"/>
              </a:spcAft>
            </a:pP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Sepehrí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narodil nedaleko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Kášánu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fakulta 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výtvarných umění v Teheránu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Studium litografie – cesty po Evropě,  stipendijní pobyt v Japonsku. 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budhismus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Rámec jeho poezie představuje propojení člověka s přírodou i veškerou existencí.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Sbírka  Šlépěje vody  </a:t>
            </a:r>
            <a:r>
              <a:rPr lang="ar-SA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صدای پای آب </a:t>
            </a: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1968 </a:t>
            </a:r>
          </a:p>
          <a:p>
            <a:pPr>
              <a:lnSpc>
                <a:spcPct val="100000"/>
              </a:lnSpc>
            </a:pPr>
            <a:endParaRPr lang="cs-CZ" sz="800" dirty="0"/>
          </a:p>
        </p:txBody>
      </p:sp>
      <p:pic>
        <p:nvPicPr>
          <p:cNvPr id="4098" name="Picture 2" descr="Sohrab Sepehri سهراب سپهری - Home | Facebook">
            <a:extLst>
              <a:ext uri="{FF2B5EF4-FFF2-40B4-BE49-F238E27FC236}">
                <a16:creationId xmlns:a16="http://schemas.microsoft.com/office/drawing/2014/main" id="{ECF64562-5870-4D0F-9588-07F418B813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29766" y="534479"/>
            <a:ext cx="1995671" cy="2733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44618230-A964-4BCE-BBD8-D3127FF7B9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3084" y="3589866"/>
            <a:ext cx="2173255" cy="2733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720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5AB3C4-B970-4C8A-A269-D0CDB371C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382385"/>
            <a:ext cx="10344150" cy="227215"/>
          </a:xfrm>
        </p:spPr>
        <p:txBody>
          <a:bodyPr>
            <a:normAutofit/>
          </a:bodyPr>
          <a:lstStyle/>
          <a:p>
            <a:endParaRPr lang="cs-CZ" sz="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15D419-0725-4EDD-A2AE-D106D9AF1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5850" y="809625"/>
            <a:ext cx="4562475" cy="57912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spcAft>
                <a:spcPts val="400"/>
              </a:spcAft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 třeba vypláchnout si oči, vidět věci jinak.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 třeba umýt slova.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Aby slovo vítr bylo větrem, aby déšť byl deštěm.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Život vlhne, krok za krokem.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Život je koupelí v jezírku „teď“.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Svlékněme si šaty.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Voda je na krok vzdálená.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 tom domě jsem nablízku vlhkému neznámu trávy.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Slyším zahradu dýchat,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temnotu, jak sklouzává po listech,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 stromem světlé zakašlání,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kýchnutí vody v každé štěrbině skály,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vlaštovky bubnující na střechu jara,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dovnitř - ven, stejnoměrný tlukot okenic samoty,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zřetelný hlas dvojznačnosti lásky při svlékání se z kůže,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400"/>
              </a:spcAft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 křídlech stlačenou touhu létat</a:t>
            </a:r>
            <a:r>
              <a:rPr lang="cs-CZ" dirty="0">
                <a:effectLst/>
              </a:rPr>
              <a:t> </a:t>
            </a:r>
            <a:endParaRPr lang="cs-CZ" sz="1800" spc="-3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B8700DB-3500-4405-A8CF-92F191BA1198}"/>
              </a:ext>
            </a:extLst>
          </p:cNvPr>
          <p:cNvSpPr txBox="1"/>
          <p:nvPr/>
        </p:nvSpPr>
        <p:spPr>
          <a:xfrm>
            <a:off x="5648325" y="1255649"/>
            <a:ext cx="6153149" cy="4346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400"/>
              </a:spcAft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Viděl jsem džbán přetékat otázkami u postele zoufalého teologa.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Viděl jsem mulu s břemenem kompozic.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Viděl jsem velblouda s prázdnými koši rad a výroků.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Viděl jsem vlak, vezl islámské právo, jak těžce se sunul!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Viděl jsem vlak, vezl politiku ( jak na prázdno se vezl!)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Bylo vidět město: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rostoucí geometrii cementu, železa, kamene,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stovky střech autobusů bez holubů.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Věřící napadené dlažbou mešit,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útok větru proti vzletu mýdlových bublin,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útok motýlí armády na desinsekční akci,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hejna vážek proti řadám instalatérů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400"/>
              </a:spcAft>
            </a:pPr>
            <a:endParaRPr lang="cs-CZ" sz="1600" spc="-3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0474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59E11E-85D5-46B6-A260-DC8E8AF02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6325" y="134735"/>
            <a:ext cx="10108836" cy="322465"/>
          </a:xfrm>
        </p:spPr>
        <p:txBody>
          <a:bodyPr>
            <a:noAutofit/>
          </a:bodyPr>
          <a:lstStyle/>
          <a:p>
            <a:r>
              <a:rPr lang="cs-CZ" sz="2400" b="1" u="sng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Símín Behbahání (1927 - 2014). </a:t>
            </a:r>
            <a:br>
              <a:rPr lang="cs-CZ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014BAC-1A96-4D13-B42D-C19059F75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6325" y="695325"/>
            <a:ext cx="5610225" cy="5953125"/>
          </a:xfrm>
        </p:spPr>
        <p:txBody>
          <a:bodyPr>
            <a:normAutofit fontScale="25000" lnSpcReduction="20000"/>
          </a:bodyPr>
          <a:lstStyle/>
          <a:p>
            <a:pPr indent="0" algn="just">
              <a:spcAft>
                <a:spcPts val="400"/>
              </a:spcAft>
              <a:buNone/>
            </a:pPr>
            <a:r>
              <a:rPr lang="cs-CZ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spojuje tradiční básnickou formu s novým obsahem </a:t>
            </a:r>
          </a:p>
          <a:p>
            <a:pPr marL="342900" lvl="0" indent="-342900" algn="just"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Básnířka, obhájkyně ženských práv, </a:t>
            </a:r>
            <a:r>
              <a:rPr lang="cs-CZ" sz="4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nominantka</a:t>
            </a:r>
            <a:r>
              <a:rPr lang="cs-CZ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Nobelovy ceny za literaturu</a:t>
            </a:r>
          </a:p>
          <a:p>
            <a:pPr marL="342900" lvl="0" indent="-342900" algn="just"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4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ghazal</a:t>
            </a:r>
            <a:endParaRPr lang="cs-CZ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</a:t>
            </a:r>
            <a:r>
              <a:rPr lang="cs-CZ" sz="4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Tvořím především formou </a:t>
            </a:r>
            <a:r>
              <a:rPr lang="cs-CZ" sz="43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ghazalu</a:t>
            </a:r>
            <a:r>
              <a:rPr lang="cs-CZ" sz="4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…mé básně od počátku odrážejí sociální prostředí a podmínky, ačkoliv ve skutečnosti jsou tyto reflexe odrazem mých osobních a emocionálních reakcí na společnost a podmínky, ve kterých žiji…smyslem mé poezie je boj s nespravedlností. Kdykoliv jsem mohla, snažila jsem se tento boj zobrazit, odhalit. Svobodu jsem vždy považovala za nejhlavnější potřebu básníka a nikdy jsem se nesklonila před žádnou mocí ani úřadem.</a:t>
            </a:r>
            <a:r>
              <a:rPr lang="cs-CZ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</a:t>
            </a:r>
          </a:p>
          <a:p>
            <a:pPr algn="just"/>
            <a:r>
              <a:rPr lang="cs-CZ" sz="4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Símín</a:t>
            </a:r>
            <a:r>
              <a:rPr lang="cs-CZ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4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Behbahání</a:t>
            </a:r>
            <a:r>
              <a:rPr lang="cs-CZ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zobrazuje témata, dosud opomíjená, „nečistá.“ Představuje prostitutky, omývače mrtvol, nemocné děti i chudé studenty. </a:t>
            </a:r>
          </a:p>
          <a:p>
            <a:pPr marL="0" indent="0" algn="just">
              <a:buNone/>
            </a:pPr>
            <a:r>
              <a:rPr lang="cs-CZ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Píseň prostitutky</a:t>
            </a:r>
            <a:r>
              <a:rPr lang="cs-CZ" sz="4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43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Naghme</a:t>
            </a:r>
            <a:r>
              <a:rPr lang="cs-CZ" sz="4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-je </a:t>
            </a:r>
            <a:r>
              <a:rPr lang="cs-CZ" sz="43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rúspí</a:t>
            </a:r>
            <a:r>
              <a:rPr lang="cs-CZ" sz="4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cs-CZ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ze sbírky Stopy (</a:t>
            </a:r>
            <a:r>
              <a:rPr lang="cs-CZ" sz="43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Džá</a:t>
            </a:r>
            <a:r>
              <a:rPr lang="cs-CZ" sz="4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-je pá</a:t>
            </a:r>
            <a:r>
              <a:rPr lang="cs-CZ" sz="4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z roku 1956:</a:t>
            </a:r>
          </a:p>
          <a:p>
            <a:pPr marL="0" indent="0" algn="just">
              <a:buNone/>
            </a:pPr>
            <a:r>
              <a:rPr lang="cs-CZ" sz="4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Podej mi pouzdro s rudou rtěnkou,</a:t>
            </a:r>
            <a:endParaRPr lang="cs-CZ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4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obarvím líce bezbarvé.</a:t>
            </a:r>
            <a:endParaRPr lang="cs-CZ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4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Podej mi na žal voňavý olej,</a:t>
            </a:r>
            <a:endParaRPr lang="cs-CZ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4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osvěžím tváře povadlé.</a:t>
            </a:r>
            <a:endParaRPr lang="cs-CZ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4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endParaRPr lang="cs-CZ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4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Podej mi pohár k rozjaření,</a:t>
            </a:r>
            <a:endParaRPr lang="cs-CZ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4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úsměvu skryji rozladění,</a:t>
            </a:r>
            <a:endParaRPr lang="cs-CZ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4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namísto tváře bez výrazu,</a:t>
            </a:r>
            <a:endParaRPr lang="cs-CZ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4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nasadím úsměv k pobavení.</a:t>
            </a:r>
            <a:endParaRPr lang="cs-CZ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4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endParaRPr lang="cs-CZ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  <a:tabLst>
                <a:tab pos="3740785" algn="l"/>
              </a:tabLst>
            </a:pPr>
            <a:r>
              <a:rPr lang="cs-CZ" sz="4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Mé rty, ó rty lstivé, na prodej,	</a:t>
            </a:r>
            <a:endParaRPr lang="cs-CZ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4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stáhněte závěsy, tajemství žalu,</a:t>
            </a:r>
            <a:endParaRPr lang="cs-CZ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4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více ať za mě zaplatí,</a:t>
            </a:r>
            <a:endParaRPr lang="cs-CZ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43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tak směj se a líbej v objetí!</a:t>
            </a:r>
            <a:endParaRPr lang="cs-CZ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4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0ED74E6B-608C-4E7A-AEAE-7138A819CB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216129"/>
            <a:ext cx="3905250" cy="6425741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9A4351CE-E072-40BF-9956-5531921137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5743" y="3428999"/>
            <a:ext cx="1781175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295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A9BBD8C9-486F-459C-AC5E-3F2327F280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789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50447EB-9880-4730-B659-09203D15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920" y="645105"/>
            <a:ext cx="4580709" cy="614735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„</a:t>
            </a:r>
            <a:r>
              <a:rPr lang="cs-CZ" sz="4000" dirty="0" err="1"/>
              <a:t>Nímovy</a:t>
            </a:r>
            <a:r>
              <a:rPr lang="cs-CZ" sz="4000" dirty="0"/>
              <a:t>“ dědicové</a:t>
            </a: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5C5FEBD1-EE60-4C83-8F5E-CEAAAB7325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672465" cy="6858000"/>
          </a:xfrm>
          <a:custGeom>
            <a:avLst/>
            <a:gdLst>
              <a:gd name="connsiteX0" fmla="*/ 0 w 672465"/>
              <a:gd name="connsiteY0" fmla="*/ 0 h 6858000"/>
              <a:gd name="connsiteX1" fmla="*/ 496253 w 672465"/>
              <a:gd name="connsiteY1" fmla="*/ 0 h 6858000"/>
              <a:gd name="connsiteX2" fmla="*/ 497840 w 672465"/>
              <a:gd name="connsiteY2" fmla="*/ 68263 h 6858000"/>
              <a:gd name="connsiteX3" fmla="*/ 505778 w 672465"/>
              <a:gd name="connsiteY3" fmla="*/ 128588 h 6858000"/>
              <a:gd name="connsiteX4" fmla="*/ 516890 w 672465"/>
              <a:gd name="connsiteY4" fmla="*/ 180975 h 6858000"/>
              <a:gd name="connsiteX5" fmla="*/ 531178 w 672465"/>
              <a:gd name="connsiteY5" fmla="*/ 227013 h 6858000"/>
              <a:gd name="connsiteX6" fmla="*/ 547053 w 672465"/>
              <a:gd name="connsiteY6" fmla="*/ 268288 h 6858000"/>
              <a:gd name="connsiteX7" fmla="*/ 566103 w 672465"/>
              <a:gd name="connsiteY7" fmla="*/ 304800 h 6858000"/>
              <a:gd name="connsiteX8" fmla="*/ 585153 w 672465"/>
              <a:gd name="connsiteY8" fmla="*/ 342900 h 6858000"/>
              <a:gd name="connsiteX9" fmla="*/ 604203 w 672465"/>
              <a:gd name="connsiteY9" fmla="*/ 381000 h 6858000"/>
              <a:gd name="connsiteX10" fmla="*/ 620078 w 672465"/>
              <a:gd name="connsiteY10" fmla="*/ 417513 h 6858000"/>
              <a:gd name="connsiteX11" fmla="*/ 635953 w 672465"/>
              <a:gd name="connsiteY11" fmla="*/ 458788 h 6858000"/>
              <a:gd name="connsiteX12" fmla="*/ 651828 w 672465"/>
              <a:gd name="connsiteY12" fmla="*/ 504825 h 6858000"/>
              <a:gd name="connsiteX13" fmla="*/ 662940 w 672465"/>
              <a:gd name="connsiteY13" fmla="*/ 557213 h 6858000"/>
              <a:gd name="connsiteX14" fmla="*/ 669290 w 672465"/>
              <a:gd name="connsiteY14" fmla="*/ 617538 h 6858000"/>
              <a:gd name="connsiteX15" fmla="*/ 672465 w 672465"/>
              <a:gd name="connsiteY15" fmla="*/ 685800 h 6858000"/>
              <a:gd name="connsiteX16" fmla="*/ 669290 w 672465"/>
              <a:gd name="connsiteY16" fmla="*/ 754063 h 6858000"/>
              <a:gd name="connsiteX17" fmla="*/ 662940 w 672465"/>
              <a:gd name="connsiteY17" fmla="*/ 814388 h 6858000"/>
              <a:gd name="connsiteX18" fmla="*/ 651828 w 672465"/>
              <a:gd name="connsiteY18" fmla="*/ 866775 h 6858000"/>
              <a:gd name="connsiteX19" fmla="*/ 635953 w 672465"/>
              <a:gd name="connsiteY19" fmla="*/ 912813 h 6858000"/>
              <a:gd name="connsiteX20" fmla="*/ 620078 w 672465"/>
              <a:gd name="connsiteY20" fmla="*/ 954088 h 6858000"/>
              <a:gd name="connsiteX21" fmla="*/ 604203 w 672465"/>
              <a:gd name="connsiteY21" fmla="*/ 990600 h 6858000"/>
              <a:gd name="connsiteX22" fmla="*/ 585153 w 672465"/>
              <a:gd name="connsiteY22" fmla="*/ 1028700 h 6858000"/>
              <a:gd name="connsiteX23" fmla="*/ 566103 w 672465"/>
              <a:gd name="connsiteY23" fmla="*/ 1066800 h 6858000"/>
              <a:gd name="connsiteX24" fmla="*/ 547053 w 672465"/>
              <a:gd name="connsiteY24" fmla="*/ 1103313 h 6858000"/>
              <a:gd name="connsiteX25" fmla="*/ 531178 w 672465"/>
              <a:gd name="connsiteY25" fmla="*/ 1144588 h 6858000"/>
              <a:gd name="connsiteX26" fmla="*/ 516890 w 672465"/>
              <a:gd name="connsiteY26" fmla="*/ 1190625 h 6858000"/>
              <a:gd name="connsiteX27" fmla="*/ 505778 w 672465"/>
              <a:gd name="connsiteY27" fmla="*/ 1243013 h 6858000"/>
              <a:gd name="connsiteX28" fmla="*/ 497840 w 672465"/>
              <a:gd name="connsiteY28" fmla="*/ 1303338 h 6858000"/>
              <a:gd name="connsiteX29" fmla="*/ 496253 w 672465"/>
              <a:gd name="connsiteY29" fmla="*/ 1371600 h 6858000"/>
              <a:gd name="connsiteX30" fmla="*/ 497840 w 672465"/>
              <a:gd name="connsiteY30" fmla="*/ 1439863 h 6858000"/>
              <a:gd name="connsiteX31" fmla="*/ 505778 w 672465"/>
              <a:gd name="connsiteY31" fmla="*/ 1500188 h 6858000"/>
              <a:gd name="connsiteX32" fmla="*/ 516890 w 672465"/>
              <a:gd name="connsiteY32" fmla="*/ 1552575 h 6858000"/>
              <a:gd name="connsiteX33" fmla="*/ 531178 w 672465"/>
              <a:gd name="connsiteY33" fmla="*/ 1598613 h 6858000"/>
              <a:gd name="connsiteX34" fmla="*/ 547053 w 672465"/>
              <a:gd name="connsiteY34" fmla="*/ 1639888 h 6858000"/>
              <a:gd name="connsiteX35" fmla="*/ 566103 w 672465"/>
              <a:gd name="connsiteY35" fmla="*/ 1676400 h 6858000"/>
              <a:gd name="connsiteX36" fmla="*/ 585153 w 672465"/>
              <a:gd name="connsiteY36" fmla="*/ 1714500 h 6858000"/>
              <a:gd name="connsiteX37" fmla="*/ 604203 w 672465"/>
              <a:gd name="connsiteY37" fmla="*/ 1752600 h 6858000"/>
              <a:gd name="connsiteX38" fmla="*/ 620078 w 672465"/>
              <a:gd name="connsiteY38" fmla="*/ 1789113 h 6858000"/>
              <a:gd name="connsiteX39" fmla="*/ 635953 w 672465"/>
              <a:gd name="connsiteY39" fmla="*/ 1830388 h 6858000"/>
              <a:gd name="connsiteX40" fmla="*/ 651828 w 672465"/>
              <a:gd name="connsiteY40" fmla="*/ 1876425 h 6858000"/>
              <a:gd name="connsiteX41" fmla="*/ 662940 w 672465"/>
              <a:gd name="connsiteY41" fmla="*/ 1928813 h 6858000"/>
              <a:gd name="connsiteX42" fmla="*/ 669290 w 672465"/>
              <a:gd name="connsiteY42" fmla="*/ 1989138 h 6858000"/>
              <a:gd name="connsiteX43" fmla="*/ 672465 w 672465"/>
              <a:gd name="connsiteY43" fmla="*/ 2057400 h 6858000"/>
              <a:gd name="connsiteX44" fmla="*/ 669290 w 672465"/>
              <a:gd name="connsiteY44" fmla="*/ 2125663 h 6858000"/>
              <a:gd name="connsiteX45" fmla="*/ 662940 w 672465"/>
              <a:gd name="connsiteY45" fmla="*/ 2185988 h 6858000"/>
              <a:gd name="connsiteX46" fmla="*/ 651828 w 672465"/>
              <a:gd name="connsiteY46" fmla="*/ 2238375 h 6858000"/>
              <a:gd name="connsiteX47" fmla="*/ 635953 w 672465"/>
              <a:gd name="connsiteY47" fmla="*/ 2284413 h 6858000"/>
              <a:gd name="connsiteX48" fmla="*/ 620078 w 672465"/>
              <a:gd name="connsiteY48" fmla="*/ 2325688 h 6858000"/>
              <a:gd name="connsiteX49" fmla="*/ 604203 w 672465"/>
              <a:gd name="connsiteY49" fmla="*/ 2362200 h 6858000"/>
              <a:gd name="connsiteX50" fmla="*/ 585153 w 672465"/>
              <a:gd name="connsiteY50" fmla="*/ 2400300 h 6858000"/>
              <a:gd name="connsiteX51" fmla="*/ 566103 w 672465"/>
              <a:gd name="connsiteY51" fmla="*/ 2438400 h 6858000"/>
              <a:gd name="connsiteX52" fmla="*/ 547053 w 672465"/>
              <a:gd name="connsiteY52" fmla="*/ 2474913 h 6858000"/>
              <a:gd name="connsiteX53" fmla="*/ 531178 w 672465"/>
              <a:gd name="connsiteY53" fmla="*/ 2516188 h 6858000"/>
              <a:gd name="connsiteX54" fmla="*/ 516890 w 672465"/>
              <a:gd name="connsiteY54" fmla="*/ 2562225 h 6858000"/>
              <a:gd name="connsiteX55" fmla="*/ 505778 w 672465"/>
              <a:gd name="connsiteY55" fmla="*/ 2614613 h 6858000"/>
              <a:gd name="connsiteX56" fmla="*/ 497840 w 672465"/>
              <a:gd name="connsiteY56" fmla="*/ 2674938 h 6858000"/>
              <a:gd name="connsiteX57" fmla="*/ 496253 w 672465"/>
              <a:gd name="connsiteY57" fmla="*/ 2743200 h 6858000"/>
              <a:gd name="connsiteX58" fmla="*/ 497840 w 672465"/>
              <a:gd name="connsiteY58" fmla="*/ 2811463 h 6858000"/>
              <a:gd name="connsiteX59" fmla="*/ 505778 w 672465"/>
              <a:gd name="connsiteY59" fmla="*/ 2871788 h 6858000"/>
              <a:gd name="connsiteX60" fmla="*/ 516890 w 672465"/>
              <a:gd name="connsiteY60" fmla="*/ 2924175 h 6858000"/>
              <a:gd name="connsiteX61" fmla="*/ 531178 w 672465"/>
              <a:gd name="connsiteY61" fmla="*/ 2970213 h 6858000"/>
              <a:gd name="connsiteX62" fmla="*/ 547053 w 672465"/>
              <a:gd name="connsiteY62" fmla="*/ 3011488 h 6858000"/>
              <a:gd name="connsiteX63" fmla="*/ 566103 w 672465"/>
              <a:gd name="connsiteY63" fmla="*/ 3048000 h 6858000"/>
              <a:gd name="connsiteX64" fmla="*/ 585153 w 672465"/>
              <a:gd name="connsiteY64" fmla="*/ 3086100 h 6858000"/>
              <a:gd name="connsiteX65" fmla="*/ 604203 w 672465"/>
              <a:gd name="connsiteY65" fmla="*/ 3124200 h 6858000"/>
              <a:gd name="connsiteX66" fmla="*/ 620078 w 672465"/>
              <a:gd name="connsiteY66" fmla="*/ 3160713 h 6858000"/>
              <a:gd name="connsiteX67" fmla="*/ 635953 w 672465"/>
              <a:gd name="connsiteY67" fmla="*/ 3201988 h 6858000"/>
              <a:gd name="connsiteX68" fmla="*/ 651828 w 672465"/>
              <a:gd name="connsiteY68" fmla="*/ 3248025 h 6858000"/>
              <a:gd name="connsiteX69" fmla="*/ 662940 w 672465"/>
              <a:gd name="connsiteY69" fmla="*/ 3300413 h 6858000"/>
              <a:gd name="connsiteX70" fmla="*/ 669290 w 672465"/>
              <a:gd name="connsiteY70" fmla="*/ 3360738 h 6858000"/>
              <a:gd name="connsiteX71" fmla="*/ 672465 w 672465"/>
              <a:gd name="connsiteY71" fmla="*/ 3427413 h 6858000"/>
              <a:gd name="connsiteX72" fmla="*/ 669290 w 672465"/>
              <a:gd name="connsiteY72" fmla="*/ 3497263 h 6858000"/>
              <a:gd name="connsiteX73" fmla="*/ 662940 w 672465"/>
              <a:gd name="connsiteY73" fmla="*/ 3557588 h 6858000"/>
              <a:gd name="connsiteX74" fmla="*/ 651828 w 672465"/>
              <a:gd name="connsiteY74" fmla="*/ 3609975 h 6858000"/>
              <a:gd name="connsiteX75" fmla="*/ 635953 w 672465"/>
              <a:gd name="connsiteY75" fmla="*/ 3656013 h 6858000"/>
              <a:gd name="connsiteX76" fmla="*/ 620078 w 672465"/>
              <a:gd name="connsiteY76" fmla="*/ 3697288 h 6858000"/>
              <a:gd name="connsiteX77" fmla="*/ 604203 w 672465"/>
              <a:gd name="connsiteY77" fmla="*/ 3733800 h 6858000"/>
              <a:gd name="connsiteX78" fmla="*/ 585153 w 672465"/>
              <a:gd name="connsiteY78" fmla="*/ 3771900 h 6858000"/>
              <a:gd name="connsiteX79" fmla="*/ 566103 w 672465"/>
              <a:gd name="connsiteY79" fmla="*/ 3810000 h 6858000"/>
              <a:gd name="connsiteX80" fmla="*/ 547053 w 672465"/>
              <a:gd name="connsiteY80" fmla="*/ 3846513 h 6858000"/>
              <a:gd name="connsiteX81" fmla="*/ 531178 w 672465"/>
              <a:gd name="connsiteY81" fmla="*/ 3887788 h 6858000"/>
              <a:gd name="connsiteX82" fmla="*/ 516890 w 672465"/>
              <a:gd name="connsiteY82" fmla="*/ 3933825 h 6858000"/>
              <a:gd name="connsiteX83" fmla="*/ 505778 w 672465"/>
              <a:gd name="connsiteY83" fmla="*/ 3986213 h 6858000"/>
              <a:gd name="connsiteX84" fmla="*/ 497840 w 672465"/>
              <a:gd name="connsiteY84" fmla="*/ 4046538 h 6858000"/>
              <a:gd name="connsiteX85" fmla="*/ 496253 w 672465"/>
              <a:gd name="connsiteY85" fmla="*/ 4114800 h 6858000"/>
              <a:gd name="connsiteX86" fmla="*/ 497840 w 672465"/>
              <a:gd name="connsiteY86" fmla="*/ 4183063 h 6858000"/>
              <a:gd name="connsiteX87" fmla="*/ 505778 w 672465"/>
              <a:gd name="connsiteY87" fmla="*/ 4243388 h 6858000"/>
              <a:gd name="connsiteX88" fmla="*/ 516890 w 672465"/>
              <a:gd name="connsiteY88" fmla="*/ 4295775 h 6858000"/>
              <a:gd name="connsiteX89" fmla="*/ 531178 w 672465"/>
              <a:gd name="connsiteY89" fmla="*/ 4341813 h 6858000"/>
              <a:gd name="connsiteX90" fmla="*/ 547053 w 672465"/>
              <a:gd name="connsiteY90" fmla="*/ 4383088 h 6858000"/>
              <a:gd name="connsiteX91" fmla="*/ 566103 w 672465"/>
              <a:gd name="connsiteY91" fmla="*/ 4419600 h 6858000"/>
              <a:gd name="connsiteX92" fmla="*/ 604203 w 672465"/>
              <a:gd name="connsiteY92" fmla="*/ 4495800 h 6858000"/>
              <a:gd name="connsiteX93" fmla="*/ 620078 w 672465"/>
              <a:gd name="connsiteY93" fmla="*/ 4532313 h 6858000"/>
              <a:gd name="connsiteX94" fmla="*/ 635953 w 672465"/>
              <a:gd name="connsiteY94" fmla="*/ 4573588 h 6858000"/>
              <a:gd name="connsiteX95" fmla="*/ 651828 w 672465"/>
              <a:gd name="connsiteY95" fmla="*/ 4619625 h 6858000"/>
              <a:gd name="connsiteX96" fmla="*/ 662940 w 672465"/>
              <a:gd name="connsiteY96" fmla="*/ 4672013 h 6858000"/>
              <a:gd name="connsiteX97" fmla="*/ 669290 w 672465"/>
              <a:gd name="connsiteY97" fmla="*/ 4732338 h 6858000"/>
              <a:gd name="connsiteX98" fmla="*/ 672465 w 672465"/>
              <a:gd name="connsiteY98" fmla="*/ 4800600 h 6858000"/>
              <a:gd name="connsiteX99" fmla="*/ 669290 w 672465"/>
              <a:gd name="connsiteY99" fmla="*/ 4868863 h 6858000"/>
              <a:gd name="connsiteX100" fmla="*/ 662940 w 672465"/>
              <a:gd name="connsiteY100" fmla="*/ 4929188 h 6858000"/>
              <a:gd name="connsiteX101" fmla="*/ 651828 w 672465"/>
              <a:gd name="connsiteY101" fmla="*/ 4981575 h 6858000"/>
              <a:gd name="connsiteX102" fmla="*/ 635953 w 672465"/>
              <a:gd name="connsiteY102" fmla="*/ 5027613 h 6858000"/>
              <a:gd name="connsiteX103" fmla="*/ 620078 w 672465"/>
              <a:gd name="connsiteY103" fmla="*/ 5068888 h 6858000"/>
              <a:gd name="connsiteX104" fmla="*/ 604203 w 672465"/>
              <a:gd name="connsiteY104" fmla="*/ 5105400 h 6858000"/>
              <a:gd name="connsiteX105" fmla="*/ 585153 w 672465"/>
              <a:gd name="connsiteY105" fmla="*/ 5143500 h 6858000"/>
              <a:gd name="connsiteX106" fmla="*/ 566103 w 672465"/>
              <a:gd name="connsiteY106" fmla="*/ 5181600 h 6858000"/>
              <a:gd name="connsiteX107" fmla="*/ 547053 w 672465"/>
              <a:gd name="connsiteY107" fmla="*/ 5218113 h 6858000"/>
              <a:gd name="connsiteX108" fmla="*/ 531178 w 672465"/>
              <a:gd name="connsiteY108" fmla="*/ 5259388 h 6858000"/>
              <a:gd name="connsiteX109" fmla="*/ 516890 w 672465"/>
              <a:gd name="connsiteY109" fmla="*/ 5305425 h 6858000"/>
              <a:gd name="connsiteX110" fmla="*/ 505778 w 672465"/>
              <a:gd name="connsiteY110" fmla="*/ 5357813 h 6858000"/>
              <a:gd name="connsiteX111" fmla="*/ 497840 w 672465"/>
              <a:gd name="connsiteY111" fmla="*/ 5418138 h 6858000"/>
              <a:gd name="connsiteX112" fmla="*/ 496253 w 672465"/>
              <a:gd name="connsiteY112" fmla="*/ 5486400 h 6858000"/>
              <a:gd name="connsiteX113" fmla="*/ 497840 w 672465"/>
              <a:gd name="connsiteY113" fmla="*/ 5554663 h 6858000"/>
              <a:gd name="connsiteX114" fmla="*/ 505778 w 672465"/>
              <a:gd name="connsiteY114" fmla="*/ 5614988 h 6858000"/>
              <a:gd name="connsiteX115" fmla="*/ 516890 w 672465"/>
              <a:gd name="connsiteY115" fmla="*/ 5667375 h 6858000"/>
              <a:gd name="connsiteX116" fmla="*/ 531178 w 672465"/>
              <a:gd name="connsiteY116" fmla="*/ 5713413 h 6858000"/>
              <a:gd name="connsiteX117" fmla="*/ 547053 w 672465"/>
              <a:gd name="connsiteY117" fmla="*/ 5754688 h 6858000"/>
              <a:gd name="connsiteX118" fmla="*/ 566103 w 672465"/>
              <a:gd name="connsiteY118" fmla="*/ 5791200 h 6858000"/>
              <a:gd name="connsiteX119" fmla="*/ 585153 w 672465"/>
              <a:gd name="connsiteY119" fmla="*/ 5829300 h 6858000"/>
              <a:gd name="connsiteX120" fmla="*/ 604203 w 672465"/>
              <a:gd name="connsiteY120" fmla="*/ 5867400 h 6858000"/>
              <a:gd name="connsiteX121" fmla="*/ 620078 w 672465"/>
              <a:gd name="connsiteY121" fmla="*/ 5903913 h 6858000"/>
              <a:gd name="connsiteX122" fmla="*/ 635953 w 672465"/>
              <a:gd name="connsiteY122" fmla="*/ 5945188 h 6858000"/>
              <a:gd name="connsiteX123" fmla="*/ 651828 w 672465"/>
              <a:gd name="connsiteY123" fmla="*/ 5991225 h 6858000"/>
              <a:gd name="connsiteX124" fmla="*/ 662940 w 672465"/>
              <a:gd name="connsiteY124" fmla="*/ 6043613 h 6858000"/>
              <a:gd name="connsiteX125" fmla="*/ 669290 w 672465"/>
              <a:gd name="connsiteY125" fmla="*/ 6103938 h 6858000"/>
              <a:gd name="connsiteX126" fmla="*/ 672465 w 672465"/>
              <a:gd name="connsiteY126" fmla="*/ 6172200 h 6858000"/>
              <a:gd name="connsiteX127" fmla="*/ 669290 w 672465"/>
              <a:gd name="connsiteY127" fmla="*/ 6240463 h 6858000"/>
              <a:gd name="connsiteX128" fmla="*/ 662940 w 672465"/>
              <a:gd name="connsiteY128" fmla="*/ 6300788 h 6858000"/>
              <a:gd name="connsiteX129" fmla="*/ 651828 w 672465"/>
              <a:gd name="connsiteY129" fmla="*/ 6353175 h 6858000"/>
              <a:gd name="connsiteX130" fmla="*/ 635953 w 672465"/>
              <a:gd name="connsiteY130" fmla="*/ 6399213 h 6858000"/>
              <a:gd name="connsiteX131" fmla="*/ 620078 w 672465"/>
              <a:gd name="connsiteY131" fmla="*/ 6440488 h 6858000"/>
              <a:gd name="connsiteX132" fmla="*/ 604203 w 672465"/>
              <a:gd name="connsiteY132" fmla="*/ 6477000 h 6858000"/>
              <a:gd name="connsiteX133" fmla="*/ 585153 w 672465"/>
              <a:gd name="connsiteY133" fmla="*/ 6515100 h 6858000"/>
              <a:gd name="connsiteX134" fmla="*/ 566103 w 672465"/>
              <a:gd name="connsiteY134" fmla="*/ 6553200 h 6858000"/>
              <a:gd name="connsiteX135" fmla="*/ 547053 w 672465"/>
              <a:gd name="connsiteY135" fmla="*/ 6589713 h 6858000"/>
              <a:gd name="connsiteX136" fmla="*/ 531178 w 672465"/>
              <a:gd name="connsiteY136" fmla="*/ 6630988 h 6858000"/>
              <a:gd name="connsiteX137" fmla="*/ 516890 w 672465"/>
              <a:gd name="connsiteY137" fmla="*/ 6677025 h 6858000"/>
              <a:gd name="connsiteX138" fmla="*/ 505778 w 672465"/>
              <a:gd name="connsiteY138" fmla="*/ 6729413 h 6858000"/>
              <a:gd name="connsiteX139" fmla="*/ 497840 w 672465"/>
              <a:gd name="connsiteY139" fmla="*/ 6789738 h 6858000"/>
              <a:gd name="connsiteX140" fmla="*/ 496253 w 672465"/>
              <a:gd name="connsiteY140" fmla="*/ 6858000 h 6858000"/>
              <a:gd name="connsiteX141" fmla="*/ 0 w 672465"/>
              <a:gd name="connsiteY14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672465" h="6858000">
                <a:moveTo>
                  <a:pt x="0" y="0"/>
                </a:moveTo>
                <a:lnTo>
                  <a:pt x="496253" y="0"/>
                </a:lnTo>
                <a:lnTo>
                  <a:pt x="497840" y="68263"/>
                </a:lnTo>
                <a:lnTo>
                  <a:pt x="505778" y="128588"/>
                </a:lnTo>
                <a:lnTo>
                  <a:pt x="516890" y="180975"/>
                </a:lnTo>
                <a:lnTo>
                  <a:pt x="531178" y="227013"/>
                </a:lnTo>
                <a:lnTo>
                  <a:pt x="547053" y="268288"/>
                </a:lnTo>
                <a:lnTo>
                  <a:pt x="566103" y="304800"/>
                </a:lnTo>
                <a:lnTo>
                  <a:pt x="585153" y="342900"/>
                </a:lnTo>
                <a:lnTo>
                  <a:pt x="604203" y="381000"/>
                </a:lnTo>
                <a:lnTo>
                  <a:pt x="620078" y="417513"/>
                </a:lnTo>
                <a:lnTo>
                  <a:pt x="635953" y="458788"/>
                </a:lnTo>
                <a:lnTo>
                  <a:pt x="651828" y="504825"/>
                </a:lnTo>
                <a:lnTo>
                  <a:pt x="662940" y="557213"/>
                </a:lnTo>
                <a:lnTo>
                  <a:pt x="669290" y="617538"/>
                </a:lnTo>
                <a:lnTo>
                  <a:pt x="672465" y="685800"/>
                </a:lnTo>
                <a:lnTo>
                  <a:pt x="669290" y="754063"/>
                </a:lnTo>
                <a:lnTo>
                  <a:pt x="662940" y="814388"/>
                </a:lnTo>
                <a:lnTo>
                  <a:pt x="651828" y="866775"/>
                </a:lnTo>
                <a:lnTo>
                  <a:pt x="635953" y="912813"/>
                </a:lnTo>
                <a:lnTo>
                  <a:pt x="620078" y="954088"/>
                </a:lnTo>
                <a:lnTo>
                  <a:pt x="604203" y="990600"/>
                </a:lnTo>
                <a:lnTo>
                  <a:pt x="585153" y="1028700"/>
                </a:lnTo>
                <a:lnTo>
                  <a:pt x="566103" y="1066800"/>
                </a:lnTo>
                <a:lnTo>
                  <a:pt x="547053" y="1103313"/>
                </a:lnTo>
                <a:lnTo>
                  <a:pt x="531178" y="1144588"/>
                </a:lnTo>
                <a:lnTo>
                  <a:pt x="516890" y="1190625"/>
                </a:lnTo>
                <a:lnTo>
                  <a:pt x="505778" y="1243013"/>
                </a:lnTo>
                <a:lnTo>
                  <a:pt x="497840" y="1303338"/>
                </a:lnTo>
                <a:lnTo>
                  <a:pt x="496253" y="1371600"/>
                </a:lnTo>
                <a:lnTo>
                  <a:pt x="497840" y="1439863"/>
                </a:lnTo>
                <a:lnTo>
                  <a:pt x="505778" y="1500188"/>
                </a:lnTo>
                <a:lnTo>
                  <a:pt x="516890" y="1552575"/>
                </a:lnTo>
                <a:lnTo>
                  <a:pt x="531178" y="1598613"/>
                </a:lnTo>
                <a:lnTo>
                  <a:pt x="547053" y="1639888"/>
                </a:lnTo>
                <a:lnTo>
                  <a:pt x="566103" y="1676400"/>
                </a:lnTo>
                <a:lnTo>
                  <a:pt x="585153" y="1714500"/>
                </a:lnTo>
                <a:lnTo>
                  <a:pt x="604203" y="1752600"/>
                </a:lnTo>
                <a:lnTo>
                  <a:pt x="620078" y="1789113"/>
                </a:lnTo>
                <a:lnTo>
                  <a:pt x="635953" y="1830388"/>
                </a:lnTo>
                <a:lnTo>
                  <a:pt x="651828" y="1876425"/>
                </a:lnTo>
                <a:lnTo>
                  <a:pt x="662940" y="1928813"/>
                </a:lnTo>
                <a:lnTo>
                  <a:pt x="669290" y="1989138"/>
                </a:lnTo>
                <a:lnTo>
                  <a:pt x="672465" y="2057400"/>
                </a:lnTo>
                <a:lnTo>
                  <a:pt x="669290" y="2125663"/>
                </a:lnTo>
                <a:lnTo>
                  <a:pt x="662940" y="2185988"/>
                </a:lnTo>
                <a:lnTo>
                  <a:pt x="651828" y="2238375"/>
                </a:lnTo>
                <a:lnTo>
                  <a:pt x="635953" y="2284413"/>
                </a:lnTo>
                <a:lnTo>
                  <a:pt x="620078" y="2325688"/>
                </a:lnTo>
                <a:lnTo>
                  <a:pt x="604203" y="2362200"/>
                </a:lnTo>
                <a:lnTo>
                  <a:pt x="585153" y="2400300"/>
                </a:lnTo>
                <a:lnTo>
                  <a:pt x="566103" y="2438400"/>
                </a:lnTo>
                <a:lnTo>
                  <a:pt x="547053" y="2474913"/>
                </a:lnTo>
                <a:lnTo>
                  <a:pt x="531178" y="2516188"/>
                </a:lnTo>
                <a:lnTo>
                  <a:pt x="516890" y="2562225"/>
                </a:lnTo>
                <a:lnTo>
                  <a:pt x="505778" y="2614613"/>
                </a:lnTo>
                <a:lnTo>
                  <a:pt x="497840" y="2674938"/>
                </a:lnTo>
                <a:lnTo>
                  <a:pt x="496253" y="2743200"/>
                </a:lnTo>
                <a:lnTo>
                  <a:pt x="497840" y="2811463"/>
                </a:lnTo>
                <a:lnTo>
                  <a:pt x="505778" y="2871788"/>
                </a:lnTo>
                <a:lnTo>
                  <a:pt x="516890" y="2924175"/>
                </a:lnTo>
                <a:lnTo>
                  <a:pt x="531178" y="2970213"/>
                </a:lnTo>
                <a:lnTo>
                  <a:pt x="547053" y="3011488"/>
                </a:lnTo>
                <a:lnTo>
                  <a:pt x="566103" y="3048000"/>
                </a:lnTo>
                <a:lnTo>
                  <a:pt x="585153" y="3086100"/>
                </a:lnTo>
                <a:lnTo>
                  <a:pt x="604203" y="3124200"/>
                </a:lnTo>
                <a:lnTo>
                  <a:pt x="620078" y="3160713"/>
                </a:lnTo>
                <a:lnTo>
                  <a:pt x="635953" y="3201988"/>
                </a:lnTo>
                <a:lnTo>
                  <a:pt x="651828" y="3248025"/>
                </a:lnTo>
                <a:lnTo>
                  <a:pt x="662940" y="3300413"/>
                </a:lnTo>
                <a:lnTo>
                  <a:pt x="669290" y="3360738"/>
                </a:lnTo>
                <a:lnTo>
                  <a:pt x="672465" y="3427413"/>
                </a:lnTo>
                <a:lnTo>
                  <a:pt x="669290" y="3497263"/>
                </a:lnTo>
                <a:lnTo>
                  <a:pt x="662940" y="3557588"/>
                </a:lnTo>
                <a:lnTo>
                  <a:pt x="651828" y="3609975"/>
                </a:lnTo>
                <a:lnTo>
                  <a:pt x="635953" y="3656013"/>
                </a:lnTo>
                <a:lnTo>
                  <a:pt x="620078" y="3697288"/>
                </a:lnTo>
                <a:lnTo>
                  <a:pt x="604203" y="3733800"/>
                </a:lnTo>
                <a:lnTo>
                  <a:pt x="585153" y="3771900"/>
                </a:lnTo>
                <a:lnTo>
                  <a:pt x="566103" y="3810000"/>
                </a:lnTo>
                <a:lnTo>
                  <a:pt x="547053" y="3846513"/>
                </a:lnTo>
                <a:lnTo>
                  <a:pt x="531178" y="3887788"/>
                </a:lnTo>
                <a:lnTo>
                  <a:pt x="516890" y="3933825"/>
                </a:lnTo>
                <a:lnTo>
                  <a:pt x="505778" y="3986213"/>
                </a:lnTo>
                <a:lnTo>
                  <a:pt x="497840" y="4046538"/>
                </a:lnTo>
                <a:lnTo>
                  <a:pt x="496253" y="4114800"/>
                </a:lnTo>
                <a:lnTo>
                  <a:pt x="497840" y="4183063"/>
                </a:lnTo>
                <a:lnTo>
                  <a:pt x="505778" y="4243388"/>
                </a:lnTo>
                <a:lnTo>
                  <a:pt x="516890" y="4295775"/>
                </a:lnTo>
                <a:lnTo>
                  <a:pt x="531178" y="4341813"/>
                </a:lnTo>
                <a:lnTo>
                  <a:pt x="547053" y="4383088"/>
                </a:lnTo>
                <a:lnTo>
                  <a:pt x="566103" y="4419600"/>
                </a:lnTo>
                <a:lnTo>
                  <a:pt x="604203" y="4495800"/>
                </a:lnTo>
                <a:lnTo>
                  <a:pt x="620078" y="4532313"/>
                </a:lnTo>
                <a:lnTo>
                  <a:pt x="635953" y="4573588"/>
                </a:lnTo>
                <a:lnTo>
                  <a:pt x="651828" y="4619625"/>
                </a:lnTo>
                <a:lnTo>
                  <a:pt x="662940" y="4672013"/>
                </a:lnTo>
                <a:lnTo>
                  <a:pt x="669290" y="4732338"/>
                </a:lnTo>
                <a:lnTo>
                  <a:pt x="672465" y="4800600"/>
                </a:lnTo>
                <a:lnTo>
                  <a:pt x="669290" y="4868863"/>
                </a:lnTo>
                <a:lnTo>
                  <a:pt x="662940" y="4929188"/>
                </a:lnTo>
                <a:lnTo>
                  <a:pt x="651828" y="4981575"/>
                </a:lnTo>
                <a:lnTo>
                  <a:pt x="635953" y="5027613"/>
                </a:lnTo>
                <a:lnTo>
                  <a:pt x="620078" y="5068888"/>
                </a:lnTo>
                <a:lnTo>
                  <a:pt x="604203" y="5105400"/>
                </a:lnTo>
                <a:lnTo>
                  <a:pt x="585153" y="5143500"/>
                </a:lnTo>
                <a:lnTo>
                  <a:pt x="566103" y="5181600"/>
                </a:lnTo>
                <a:lnTo>
                  <a:pt x="547053" y="5218113"/>
                </a:lnTo>
                <a:lnTo>
                  <a:pt x="531178" y="5259388"/>
                </a:lnTo>
                <a:lnTo>
                  <a:pt x="516890" y="5305425"/>
                </a:lnTo>
                <a:lnTo>
                  <a:pt x="505778" y="5357813"/>
                </a:lnTo>
                <a:lnTo>
                  <a:pt x="497840" y="5418138"/>
                </a:lnTo>
                <a:lnTo>
                  <a:pt x="496253" y="5486400"/>
                </a:lnTo>
                <a:lnTo>
                  <a:pt x="497840" y="5554663"/>
                </a:lnTo>
                <a:lnTo>
                  <a:pt x="505778" y="5614988"/>
                </a:lnTo>
                <a:lnTo>
                  <a:pt x="516890" y="5667375"/>
                </a:lnTo>
                <a:lnTo>
                  <a:pt x="531178" y="5713413"/>
                </a:lnTo>
                <a:lnTo>
                  <a:pt x="547053" y="5754688"/>
                </a:lnTo>
                <a:lnTo>
                  <a:pt x="566103" y="5791200"/>
                </a:lnTo>
                <a:lnTo>
                  <a:pt x="585153" y="5829300"/>
                </a:lnTo>
                <a:lnTo>
                  <a:pt x="604203" y="5867400"/>
                </a:lnTo>
                <a:lnTo>
                  <a:pt x="620078" y="5903913"/>
                </a:lnTo>
                <a:lnTo>
                  <a:pt x="635953" y="5945188"/>
                </a:lnTo>
                <a:lnTo>
                  <a:pt x="651828" y="5991225"/>
                </a:lnTo>
                <a:lnTo>
                  <a:pt x="662940" y="6043613"/>
                </a:lnTo>
                <a:lnTo>
                  <a:pt x="669290" y="6103938"/>
                </a:lnTo>
                <a:lnTo>
                  <a:pt x="672465" y="6172200"/>
                </a:lnTo>
                <a:lnTo>
                  <a:pt x="669290" y="6240463"/>
                </a:lnTo>
                <a:lnTo>
                  <a:pt x="662940" y="6300788"/>
                </a:lnTo>
                <a:lnTo>
                  <a:pt x="651828" y="6353175"/>
                </a:lnTo>
                <a:lnTo>
                  <a:pt x="635953" y="6399213"/>
                </a:lnTo>
                <a:lnTo>
                  <a:pt x="620078" y="6440488"/>
                </a:lnTo>
                <a:lnTo>
                  <a:pt x="604203" y="6477000"/>
                </a:lnTo>
                <a:lnTo>
                  <a:pt x="585153" y="6515100"/>
                </a:lnTo>
                <a:lnTo>
                  <a:pt x="566103" y="6553200"/>
                </a:lnTo>
                <a:lnTo>
                  <a:pt x="547053" y="6589713"/>
                </a:lnTo>
                <a:lnTo>
                  <a:pt x="531178" y="6630988"/>
                </a:lnTo>
                <a:lnTo>
                  <a:pt x="516890" y="6677025"/>
                </a:lnTo>
                <a:lnTo>
                  <a:pt x="505778" y="6729413"/>
                </a:lnTo>
                <a:lnTo>
                  <a:pt x="497840" y="6789738"/>
                </a:lnTo>
                <a:lnTo>
                  <a:pt x="49625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E9053C-32B3-413A-B128-9DED2D1BF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640" y="1402080"/>
            <a:ext cx="4309840" cy="5283201"/>
          </a:xfrm>
        </p:spPr>
        <p:txBody>
          <a:bodyPr>
            <a:normAutofit/>
          </a:bodyPr>
          <a:lstStyle/>
          <a:p>
            <a:pPr marL="342900" lvl="0" indent="-342900" rtl="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Mehdí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Achaván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Sáles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(1929 -1990),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Ferejdún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Mošírí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(1926 – 2000),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Ferejdún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Tavallalí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(1917- 1985),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Nádir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Nádirpúr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(1929 – 2000),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Sijávuš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Kasrájí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(1927 - 1996)…</a:t>
            </a:r>
          </a:p>
          <a:p>
            <a:pPr marL="342900" lvl="0" indent="-342900" rtl="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„volný verš“, </a:t>
            </a:r>
            <a:r>
              <a:rPr lang="ar-S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شعر سپید 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-  Ahmad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Šámlú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(1925 –  2000)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Nová vlna  </a:t>
            </a:r>
            <a:r>
              <a:rPr lang="ar-S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موج نو 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-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oprošťění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od jakýchkoliv náznaků metra – básník, scénárista Ahmad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Rezá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Ahmadí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احمدرضا احمدی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(nar. 1940). </a:t>
            </a:r>
          </a:p>
          <a:p>
            <a:pPr marL="342900" lvl="0" indent="-342900" rtl="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rtl="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endParaRPr lang="cs-C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cs-CZ" sz="1600" dirty="0"/>
          </a:p>
        </p:txBody>
      </p:sp>
      <p:pic>
        <p:nvPicPr>
          <p:cNvPr id="2056" name="Picture 8" descr="Siavash Kasrai - Wikipedia">
            <a:extLst>
              <a:ext uri="{FF2B5EF4-FFF2-40B4-BE49-F238E27FC236}">
                <a16:creationId xmlns:a16="http://schemas.microsoft.com/office/drawing/2014/main" id="{7C673A15-BABC-4C38-AAB1-C0522B3E21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14467"/>
          <a:stretch/>
        </p:blipFill>
        <p:spPr bwMode="auto">
          <a:xfrm>
            <a:off x="6093808" y="-1"/>
            <a:ext cx="3006755" cy="33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Mehdi Akhavan-Sales - Wikiwand">
            <a:extLst>
              <a:ext uri="{FF2B5EF4-FFF2-40B4-BE49-F238E27FC236}">
                <a16:creationId xmlns:a16="http://schemas.microsoft.com/office/drawing/2014/main" id="{0A0A3535-0AB3-4D95-9FAF-040DC805A2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8" r="-2" b="-2"/>
          <a:stretch/>
        </p:blipFill>
        <p:spPr bwMode="auto">
          <a:xfrm>
            <a:off x="9185244" y="-1"/>
            <a:ext cx="3006755" cy="33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ereydoun Khan Tavallali (1919 - 1985) - Genealogy">
            <a:extLst>
              <a:ext uri="{FF2B5EF4-FFF2-40B4-BE49-F238E27FC236}">
                <a16:creationId xmlns:a16="http://schemas.microsoft.com/office/drawing/2014/main" id="{9620DF1A-C785-4DA0-9AB5-CCC8E00B2B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2" r="3" b="2855"/>
          <a:stretch/>
        </p:blipFill>
        <p:spPr bwMode="auto">
          <a:xfrm>
            <a:off x="6093808" y="3472544"/>
            <a:ext cx="3006754" cy="3385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Nader Naderpour - Wikipedia">
            <a:extLst>
              <a:ext uri="{FF2B5EF4-FFF2-40B4-BE49-F238E27FC236}">
                <a16:creationId xmlns:a16="http://schemas.microsoft.com/office/drawing/2014/main" id="{336B3CCD-DC6A-423D-9EAD-A17DE8DF6E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22" r="3338" b="-2"/>
          <a:stretch/>
        </p:blipFill>
        <p:spPr bwMode="auto">
          <a:xfrm>
            <a:off x="9185243" y="3461658"/>
            <a:ext cx="3006755" cy="3396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25CA5663-C4DF-492F-9854-771E3FE0AFC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16913" y="4205922"/>
            <a:ext cx="2213231" cy="249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39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7E46BF-3301-45DC-A171-0868D0835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727" y="382385"/>
            <a:ext cx="6335338" cy="1492132"/>
          </a:xfrm>
        </p:spPr>
        <p:txBody>
          <a:bodyPr>
            <a:normAutofit/>
          </a:bodyPr>
          <a:lstStyle/>
          <a:p>
            <a:r>
              <a:rPr lang="cs-CZ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Ferejdún</a:t>
            </a:r>
            <a:r>
              <a:rPr lang="cs-CZ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Mošírí</a:t>
            </a:r>
            <a:r>
              <a:rPr lang="cs-CZ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(1927 – 2000)</a:t>
            </a:r>
            <a:br>
              <a:rPr lang="cs-C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3200" dirty="0"/>
          </a:p>
        </p:txBody>
      </p:sp>
      <p:pic>
        <p:nvPicPr>
          <p:cNvPr id="1026" name="Picture 2" descr="Fereydoon Moshiri - Wikipedia">
            <a:extLst>
              <a:ext uri="{FF2B5EF4-FFF2-40B4-BE49-F238E27FC236}">
                <a16:creationId xmlns:a16="http://schemas.microsoft.com/office/drawing/2014/main" id="{891455C5-8CFF-44A3-8656-3F74A6601F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9" r="11026" b="1"/>
          <a:stretch/>
        </p:blipFill>
        <p:spPr bwMode="auto">
          <a:xfrm>
            <a:off x="688434" y="-9525"/>
            <a:ext cx="4129822" cy="686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8" name="Freeform 6">
            <a:extLst>
              <a:ext uri="{FF2B5EF4-FFF2-40B4-BE49-F238E27FC236}">
                <a16:creationId xmlns:a16="http://schemas.microsoft.com/office/drawing/2014/main" id="{5402222E-F041-43A0-81BC-1B3F2EF765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4CBEA7-023A-4CD6-A1C6-463C21268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5727" y="2286001"/>
            <a:ext cx="6335338" cy="3593591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9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stále velmi populární</a:t>
            </a:r>
            <a:r>
              <a:rPr lang="cs-CZ" sz="19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9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Aft>
                <a:spcPts val="400"/>
              </a:spcAft>
              <a:buNone/>
            </a:pPr>
            <a:r>
              <a:rPr lang="cs-CZ" sz="19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   </a:t>
            </a:r>
            <a:r>
              <a:rPr lang="cs-CZ" sz="19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úředník pošt a telekomunikací, </a:t>
            </a:r>
            <a:r>
              <a:rPr lang="cs-CZ" sz="19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novinář.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9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R.</a:t>
            </a:r>
            <a:r>
              <a:rPr lang="cs-CZ" sz="19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1944 – redaktor časopisu </a:t>
            </a:r>
            <a:r>
              <a:rPr lang="fa-IR" sz="19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روشنفکر </a:t>
            </a:r>
            <a:r>
              <a:rPr lang="cs-CZ" sz="19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- s </a:t>
            </a:r>
            <a:r>
              <a:rPr lang="cs-CZ" sz="19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Nímou</a:t>
            </a:r>
            <a:r>
              <a:rPr lang="cs-CZ" sz="19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9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Júšídžem</a:t>
            </a:r>
            <a:endParaRPr lang="cs-CZ" sz="19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9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Spíše tradičnější formy, či na způsob NJ.</a:t>
            </a:r>
            <a:endParaRPr lang="cs-CZ" sz="19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9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považován za prostředníka mezi tradiční a novou poezií. </a:t>
            </a:r>
            <a:endParaRPr lang="cs-CZ" sz="19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9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vyzývá k humanitě, nenásilí, šíření lásky. 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9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obrazy z</a:t>
            </a:r>
            <a:r>
              <a:rPr lang="cs-CZ" sz="19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přírody, motivy slunce, měsíce, světla a noci…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9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Farnúš</a:t>
            </a:r>
            <a:r>
              <a:rPr lang="cs-CZ" sz="19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Mošírí</a:t>
            </a:r>
            <a:r>
              <a:rPr lang="cs-CZ" sz="19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(neteř) - </a:t>
            </a:r>
            <a:r>
              <a:rPr lang="cs-CZ" sz="19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 </a:t>
            </a:r>
            <a:r>
              <a:rPr lang="cs-CZ" sz="1900" i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9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Wall </a:t>
            </a:r>
            <a:r>
              <a:rPr lang="cs-CZ" sz="1900" i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9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900" i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9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900" i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Almighty</a:t>
            </a:r>
            <a:r>
              <a:rPr lang="cs-CZ" sz="19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(1999)</a:t>
            </a:r>
          </a:p>
          <a:p>
            <a:pPr>
              <a:lnSpc>
                <a:spcPct val="100000"/>
              </a:lnSpc>
            </a:pPr>
            <a:endParaRPr lang="cs-CZ" sz="1900"/>
          </a:p>
        </p:txBody>
      </p:sp>
      <p:sp>
        <p:nvSpPr>
          <p:cNvPr id="1029" name="Rectangle 72">
            <a:extLst>
              <a:ext uri="{FF2B5EF4-FFF2-40B4-BE49-F238E27FC236}">
                <a16:creationId xmlns:a16="http://schemas.microsoft.com/office/drawing/2014/main" id="{B80D28A2-8EA4-4EF0-9056-3BDAA7290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6996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29BE01-6844-470A-929F-7BD32FDD2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408190"/>
          </a:xfrm>
        </p:spPr>
        <p:txBody>
          <a:bodyPr>
            <a:normAutofit/>
          </a:bodyPr>
          <a:lstStyle/>
          <a:p>
            <a:r>
              <a:rPr lang="cs-CZ" sz="1600" dirty="0" err="1"/>
              <a:t>Ferejdún</a:t>
            </a:r>
            <a:r>
              <a:rPr lang="cs-CZ" sz="1600" dirty="0"/>
              <a:t> </a:t>
            </a:r>
            <a:r>
              <a:rPr lang="cs-CZ" sz="1600" dirty="0" err="1"/>
              <a:t>Mošírí</a:t>
            </a:r>
            <a:r>
              <a:rPr lang="cs-CZ" sz="1600" dirty="0"/>
              <a:t> : Bú-je </a:t>
            </a:r>
            <a:r>
              <a:rPr lang="cs-CZ" sz="1600" dirty="0" err="1"/>
              <a:t>áb</a:t>
            </a:r>
            <a:r>
              <a:rPr lang="cs-CZ" sz="1600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CA23ED-2349-49B1-9BF7-41E32199F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1575" y="1219200"/>
            <a:ext cx="4568825" cy="5527039"/>
          </a:xfrm>
        </p:spPr>
        <p:txBody>
          <a:bodyPr>
            <a:normAutofit fontScale="85000" lnSpcReduction="20000"/>
          </a:bodyPr>
          <a:lstStyle/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Vůně deště, vůně trávy, země voní.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Mokré větve, čisté deštěm, vláhu roní.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Modré nebe, oblaka bílá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Zelená vrba ševelivá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Narcisů vůně, větrů balerína.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Vlaštovčí touha švitoří neusíná.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Teplé zákoutí holuby přiopilo,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zlehka a vláčně jaro dorazilo.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Ach ty rajské časy!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Chvála pramenům i vyprahlosti pouští,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Chvála semenům i zelenosti houští,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chvála, poupata sotva rozvitá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a hvozdíkům úsměv prosvítá.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Chvála slunci!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Jaké štěstí mají,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přes okraj přetékají poháry vína. </a:t>
            </a:r>
            <a:endParaRPr lang="cs-CZ" b="0" i="0" dirty="0">
              <a:effectLst/>
            </a:endParaRPr>
          </a:p>
          <a:p>
            <a:pPr marL="0" indent="0" algn="l" rtl="0" fontAlgn="base">
              <a:buNone/>
            </a:pPr>
            <a:endParaRPr lang="cs-CZ" b="0" i="0" dirty="0">
              <a:effectLst/>
            </a:endParaRPr>
          </a:p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174E320-A676-4410-876E-FA1E9A27B238}"/>
              </a:ext>
            </a:extLst>
          </p:cNvPr>
          <p:cNvSpPr txBox="1"/>
          <p:nvPr/>
        </p:nvSpPr>
        <p:spPr>
          <a:xfrm>
            <a:off x="7305040" y="1021080"/>
            <a:ext cx="4124960" cy="96949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ar-SA" sz="2400" b="1" i="0" dirty="0">
                <a:effectLst/>
                <a:latin typeface="Times New Roman" panose="02020603050405020304" pitchFamily="18" charset="0"/>
              </a:rPr>
              <a:t>بوي باران بوي سبزه بوي خاك</a:t>
            </a:r>
            <a:r>
              <a:rPr lang="ar-SA" sz="2400" b="0" i="0" dirty="0">
                <a:effectLst/>
                <a:latin typeface="WordVisiCarriageReturn_MSFontService"/>
              </a:rPr>
              <a:t> </a:t>
            </a:r>
            <a:br>
              <a:rPr lang="ar-SA" sz="2400" b="0" i="0" dirty="0">
                <a:effectLst/>
                <a:latin typeface="WordVisiCarriageReturn_MSFontService"/>
              </a:rPr>
            </a:br>
            <a:r>
              <a:rPr lang="ar-SA" sz="2400" b="1" i="0" dirty="0">
                <a:effectLst/>
                <a:latin typeface="Times New Roman" panose="02020603050405020304" pitchFamily="18" charset="0"/>
              </a:rPr>
              <a:t>شاخه هاي شسته باران خورده پاك</a:t>
            </a:r>
            <a:r>
              <a:rPr lang="ar-SA" sz="2400" b="0" i="0" dirty="0">
                <a:effectLst/>
                <a:latin typeface="WordVisiCarriageReturn_MSFontService"/>
              </a:rPr>
              <a:t> </a:t>
            </a:r>
            <a:br>
              <a:rPr lang="ar-SA" sz="2400" b="0" i="0" dirty="0">
                <a:effectLst/>
                <a:latin typeface="WordVisiCarriageReturn_MSFontService"/>
              </a:rPr>
            </a:br>
            <a:r>
              <a:rPr lang="ar-SA" sz="2400" b="1" i="0" dirty="0">
                <a:effectLst/>
                <a:latin typeface="Times New Roman" panose="02020603050405020304" pitchFamily="18" charset="0"/>
              </a:rPr>
              <a:t>آسمان آبي و ابر سپيد</a:t>
            </a:r>
            <a:r>
              <a:rPr lang="ar-SA" sz="2400" b="0" i="0" dirty="0">
                <a:effectLst/>
                <a:latin typeface="WordVisiCarriageReturn_MSFontService"/>
              </a:rPr>
              <a:t> </a:t>
            </a:r>
            <a:br>
              <a:rPr lang="ar-SA" sz="2400" b="0" i="0" dirty="0">
                <a:effectLst/>
                <a:latin typeface="WordVisiCarriageReturn_MSFontService"/>
              </a:rPr>
            </a:br>
            <a:r>
              <a:rPr lang="ar-SA" sz="2400" b="1" i="0" dirty="0">
                <a:effectLst/>
                <a:latin typeface="Times New Roman" panose="02020603050405020304" pitchFamily="18" charset="0"/>
              </a:rPr>
              <a:t>برگهاي سبز بيد</a:t>
            </a:r>
            <a:r>
              <a:rPr lang="ar-SA" sz="2400" b="0" i="0" dirty="0">
                <a:effectLst/>
                <a:latin typeface="WordVisiCarriageReturn_MSFontService"/>
              </a:rPr>
              <a:t> </a:t>
            </a:r>
            <a:br>
              <a:rPr lang="ar-SA" sz="2400" b="0" i="0" dirty="0">
                <a:effectLst/>
                <a:latin typeface="WordVisiCarriageReturn_MSFontService"/>
              </a:rPr>
            </a:br>
            <a:r>
              <a:rPr lang="ar-SA" sz="2400" b="1" i="0" dirty="0">
                <a:effectLst/>
                <a:latin typeface="Times New Roman" panose="02020603050405020304" pitchFamily="18" charset="0"/>
              </a:rPr>
              <a:t>عطر نرگس رقص باد</a:t>
            </a:r>
            <a:r>
              <a:rPr lang="ar-SA" sz="2400" b="0" i="0" dirty="0">
                <a:effectLst/>
                <a:latin typeface="WordVisiCarriageReturn_MSFontService"/>
              </a:rPr>
              <a:t> </a:t>
            </a:r>
            <a:br>
              <a:rPr lang="ar-SA" sz="2400" b="0" i="0" dirty="0">
                <a:effectLst/>
                <a:latin typeface="WordVisiCarriageReturn_MSFontService"/>
              </a:rPr>
            </a:br>
            <a:r>
              <a:rPr lang="ar-SA" sz="2400" b="1" i="0" dirty="0">
                <a:effectLst/>
                <a:latin typeface="Times New Roman" panose="02020603050405020304" pitchFamily="18" charset="0"/>
              </a:rPr>
              <a:t>نغمه شوق پرستو هاي شاد</a:t>
            </a:r>
            <a:r>
              <a:rPr lang="ar-SA" sz="2400" b="0" i="0" dirty="0">
                <a:effectLst/>
                <a:latin typeface="WordVisiCarriageReturn_MSFontService"/>
              </a:rPr>
              <a:t> </a:t>
            </a:r>
            <a:br>
              <a:rPr lang="ar-SA" sz="2400" b="0" i="0" dirty="0">
                <a:effectLst/>
                <a:latin typeface="WordVisiCarriageReturn_MSFontService"/>
              </a:rPr>
            </a:br>
            <a:r>
              <a:rPr lang="ar-SA" sz="2400" b="1" i="0" dirty="0">
                <a:effectLst/>
                <a:latin typeface="Times New Roman" panose="02020603050405020304" pitchFamily="18" charset="0"/>
              </a:rPr>
              <a:t>خلوت گرم كبوترهاي مست</a:t>
            </a:r>
            <a:r>
              <a:rPr lang="ar-SA" sz="2400" b="0" i="0" dirty="0">
                <a:effectLst/>
                <a:latin typeface="WordVisiCarriageReturn_MSFontService"/>
              </a:rPr>
              <a:t> </a:t>
            </a:r>
            <a:br>
              <a:rPr lang="ar-SA" sz="2400" b="0" i="0" dirty="0">
                <a:effectLst/>
                <a:latin typeface="WordVisiCarriageReturn_MSFontService"/>
              </a:rPr>
            </a:br>
            <a:r>
              <a:rPr lang="ar-SA" sz="2400" b="1" i="0" dirty="0">
                <a:effectLst/>
                <a:latin typeface="Times New Roman" panose="02020603050405020304" pitchFamily="18" charset="0"/>
              </a:rPr>
              <a:t>نرم نرمك مي رسد اينك بهار</a:t>
            </a:r>
            <a:r>
              <a:rPr lang="ar-SA" sz="2400" b="0" i="0" dirty="0">
                <a:effectLst/>
                <a:latin typeface="WordVisiCarriageReturn_MSFontService"/>
              </a:rPr>
              <a:t> </a:t>
            </a:r>
            <a:br>
              <a:rPr lang="ar-SA" sz="2400" b="0" i="0" dirty="0">
                <a:effectLst/>
                <a:latin typeface="WordVisiCarriageReturn_MSFontService"/>
              </a:rPr>
            </a:br>
            <a:r>
              <a:rPr lang="ar-SA" sz="2400" b="1" i="0" dirty="0">
                <a:effectLst/>
                <a:latin typeface="Times New Roman" panose="02020603050405020304" pitchFamily="18" charset="0"/>
              </a:rPr>
              <a:t>خوش به حال روزگار</a:t>
            </a:r>
            <a:r>
              <a:rPr lang="ar-SA" sz="2400" b="0" i="0" dirty="0">
                <a:effectLst/>
                <a:latin typeface="WordVisiCarriageReturn_MSFontService"/>
              </a:rPr>
              <a:t> </a:t>
            </a:r>
            <a:br>
              <a:rPr lang="ar-SA" sz="2400" b="0" i="0" dirty="0">
                <a:effectLst/>
                <a:latin typeface="WordVisiCarriageReturn_MSFontService"/>
              </a:rPr>
            </a:br>
            <a:r>
              <a:rPr lang="ar-SA" sz="2400" b="1" i="0" dirty="0">
                <a:effectLst/>
                <a:latin typeface="Times New Roman" panose="02020603050405020304" pitchFamily="18" charset="0"/>
              </a:rPr>
              <a:t>خوش به حال چشمه ها و دشت ها</a:t>
            </a:r>
            <a:r>
              <a:rPr lang="ar-SA" sz="2400" b="0" i="0" dirty="0">
                <a:effectLst/>
                <a:latin typeface="WordVisiCarriageReturn_MSFontService"/>
              </a:rPr>
              <a:t> </a:t>
            </a:r>
            <a:br>
              <a:rPr lang="ar-SA" sz="2400" b="0" i="0" dirty="0">
                <a:effectLst/>
                <a:latin typeface="WordVisiCarriageReturn_MSFontService"/>
              </a:rPr>
            </a:br>
            <a:r>
              <a:rPr lang="ar-SA" sz="2400" b="1" i="0" dirty="0">
                <a:effectLst/>
                <a:latin typeface="Times New Roman" panose="02020603050405020304" pitchFamily="18" charset="0"/>
              </a:rPr>
              <a:t>خوش به حال دانه ها و سبزه ها</a:t>
            </a:r>
            <a:r>
              <a:rPr lang="ar-SA" sz="2400" b="0" i="0" dirty="0">
                <a:effectLst/>
                <a:latin typeface="WordVisiCarriageReturn_MSFontService"/>
              </a:rPr>
              <a:t> </a:t>
            </a:r>
            <a:br>
              <a:rPr lang="ar-SA" sz="2400" b="0" i="0" dirty="0">
                <a:effectLst/>
                <a:latin typeface="WordVisiCarriageReturn_MSFontService"/>
              </a:rPr>
            </a:br>
            <a:r>
              <a:rPr lang="ar-SA" sz="2400" b="1" i="0" dirty="0">
                <a:effectLst/>
                <a:latin typeface="Times New Roman" panose="02020603050405020304" pitchFamily="18" charset="0"/>
              </a:rPr>
              <a:t>خوش به حال غنچه هاي نيمه باز</a:t>
            </a:r>
            <a:r>
              <a:rPr lang="ar-SA" sz="2400" b="0" i="0" dirty="0">
                <a:effectLst/>
                <a:latin typeface="WordVisiCarriageReturn_MSFontService"/>
              </a:rPr>
              <a:t> </a:t>
            </a:r>
            <a:br>
              <a:rPr lang="ar-SA" sz="2400" b="0" i="0" dirty="0">
                <a:effectLst/>
                <a:latin typeface="WordVisiCarriageReturn_MSFontService"/>
              </a:rPr>
            </a:br>
            <a:r>
              <a:rPr lang="ar-SA" sz="2400" b="1" i="0" dirty="0">
                <a:effectLst/>
                <a:latin typeface="Times New Roman" panose="02020603050405020304" pitchFamily="18" charset="0"/>
              </a:rPr>
              <a:t>خوش به حال دختر ميخك كه مي خندد به ناز</a:t>
            </a:r>
            <a:r>
              <a:rPr lang="ar-SA" sz="2400" b="0" i="0" dirty="0">
                <a:effectLst/>
                <a:latin typeface="WordVisiCarriageReturn_MSFontService"/>
              </a:rPr>
              <a:t> </a:t>
            </a:r>
            <a:br>
              <a:rPr lang="ar-SA" sz="2400" b="0" i="0" dirty="0">
                <a:effectLst/>
                <a:latin typeface="WordVisiCarriageReturn_MSFontService"/>
              </a:rPr>
            </a:br>
            <a:r>
              <a:rPr lang="ar-SA" sz="2400" b="1" i="0" dirty="0">
                <a:effectLst/>
                <a:latin typeface="Times New Roman" panose="02020603050405020304" pitchFamily="18" charset="0"/>
              </a:rPr>
              <a:t>خوش به حال جام لبريز از شراب</a:t>
            </a:r>
            <a:r>
              <a:rPr lang="ar-SA" sz="2400" b="0" i="0" dirty="0">
                <a:effectLst/>
                <a:latin typeface="WordVisiCarriageReturn_MSFontService"/>
              </a:rPr>
              <a:t> </a:t>
            </a:r>
            <a:br>
              <a:rPr lang="ar-SA" sz="2400" b="0" i="0" dirty="0">
                <a:effectLst/>
                <a:latin typeface="WordVisiCarriageReturn_MSFontService"/>
              </a:rPr>
            </a:br>
            <a:r>
              <a:rPr lang="ar-SA" sz="2400" b="1" i="0" dirty="0">
                <a:effectLst/>
                <a:latin typeface="Times New Roman" panose="02020603050405020304" pitchFamily="18" charset="0"/>
              </a:rPr>
              <a:t>خوش به حال آفتاب</a:t>
            </a:r>
            <a:r>
              <a:rPr lang="ar-SA" sz="2400" b="0" i="0" dirty="0">
                <a:effectLst/>
                <a:latin typeface="WordVisiCarriageReturn_MSFontService"/>
              </a:rPr>
              <a:t> </a:t>
            </a:r>
            <a:br>
              <a:rPr lang="ar-SA" sz="2400" b="0" i="0" dirty="0">
                <a:effectLst/>
                <a:latin typeface="WordVisiCarriageReturn_MSFontService"/>
              </a:rPr>
            </a:br>
            <a:r>
              <a:rPr lang="ar-SA" sz="2400" b="1" i="0" dirty="0">
                <a:effectLst/>
                <a:latin typeface="Times New Roman" panose="02020603050405020304" pitchFamily="18" charset="0"/>
              </a:rPr>
              <a:t>           </a:t>
            </a:r>
            <a:r>
              <a:rPr lang="ar-SA" sz="2400" b="1" i="1" dirty="0">
                <a:effectLst/>
                <a:latin typeface="Times New Roman" panose="02020603050405020304" pitchFamily="18" charset="0"/>
              </a:rPr>
              <a:t>اي دل من گرچه در اين روزگار</a:t>
            </a:r>
            <a:r>
              <a:rPr lang="ar-SA" sz="2400" b="0" i="0" dirty="0">
                <a:effectLst/>
                <a:latin typeface="WordVisiCarriageReturn_MSFontService"/>
              </a:rPr>
              <a:t> </a:t>
            </a:r>
            <a:br>
              <a:rPr lang="ar-SA" sz="2400" b="0" i="0" dirty="0">
                <a:effectLst/>
                <a:latin typeface="WordVisiCarriageReturn_MSFontService"/>
              </a:rPr>
            </a:br>
            <a:r>
              <a:rPr lang="ar-SA" sz="2400" b="1" i="1" dirty="0">
                <a:effectLst/>
                <a:latin typeface="Times New Roman" panose="02020603050405020304" pitchFamily="18" charset="0"/>
              </a:rPr>
              <a:t>           جامه رنگين نمي پوشي به كام</a:t>
            </a:r>
            <a:r>
              <a:rPr lang="ar-SA" sz="2400" b="0" i="0" dirty="0">
                <a:effectLst/>
                <a:latin typeface="WordVisiCarriageReturn_MSFontService"/>
              </a:rPr>
              <a:t> </a:t>
            </a:r>
            <a:br>
              <a:rPr lang="ar-SA" sz="2400" b="0" i="0" dirty="0">
                <a:effectLst/>
                <a:latin typeface="WordVisiCarriageReturn_MSFontService"/>
              </a:rPr>
            </a:br>
            <a:r>
              <a:rPr lang="ar-SA" sz="2400" b="1" i="1" dirty="0">
                <a:effectLst/>
                <a:latin typeface="Times New Roman" panose="02020603050405020304" pitchFamily="18" charset="0"/>
              </a:rPr>
              <a:t>           باده رنگين نمي نوشي ز جام</a:t>
            </a:r>
            <a:r>
              <a:rPr lang="ar-SA" sz="2400" b="0" i="0" dirty="0">
                <a:effectLst/>
                <a:latin typeface="WordVisiCarriageReturn_MSFontService"/>
              </a:rPr>
              <a:t> </a:t>
            </a:r>
            <a:br>
              <a:rPr lang="ar-SA" sz="2400" b="0" i="0" dirty="0">
                <a:effectLst/>
                <a:latin typeface="WordVisiCarriageReturn_MSFontService"/>
              </a:rPr>
            </a:br>
            <a:r>
              <a:rPr lang="ar-SA" sz="2400" b="1" i="1" dirty="0">
                <a:effectLst/>
                <a:latin typeface="Times New Roman" panose="02020603050405020304" pitchFamily="18" charset="0"/>
              </a:rPr>
              <a:t>           نقل و سبزه در ميان سفره نيست</a:t>
            </a:r>
            <a:r>
              <a:rPr lang="ar-SA" sz="2400" b="0" i="0" dirty="0">
                <a:effectLst/>
                <a:latin typeface="WordVisiCarriageReturn_MSFontService"/>
              </a:rPr>
              <a:t> </a:t>
            </a:r>
            <a:br>
              <a:rPr lang="ar-SA" sz="2400" b="0" i="0" dirty="0">
                <a:effectLst/>
                <a:latin typeface="WordVisiCarriageReturn_MSFontService"/>
              </a:rPr>
            </a:br>
            <a:r>
              <a:rPr lang="ar-SA" sz="2400" b="1" i="1" dirty="0">
                <a:effectLst/>
                <a:latin typeface="Times New Roman" panose="02020603050405020304" pitchFamily="18" charset="0"/>
              </a:rPr>
              <a:t>          جامت از ان مي كه مي بايد تهي است</a:t>
            </a:r>
            <a:r>
              <a:rPr lang="ar-SA" sz="2400" b="0" i="0" dirty="0">
                <a:effectLst/>
                <a:latin typeface="WordVisiCarriageReturn_MSFontService"/>
              </a:rPr>
              <a:t> </a:t>
            </a:r>
            <a:br>
              <a:rPr lang="ar-SA" sz="2400" b="0" i="0" dirty="0">
                <a:effectLst/>
                <a:latin typeface="WordVisiCarriageReturn_MSFontService"/>
              </a:rPr>
            </a:br>
            <a:r>
              <a:rPr lang="ar-SA" sz="2400" b="1" i="0" dirty="0">
                <a:effectLst/>
                <a:latin typeface="Times New Roman" panose="02020603050405020304" pitchFamily="18" charset="0"/>
              </a:rPr>
              <a:t>اي دريغ از تو اگر چون گل نرقصي با نسيم</a:t>
            </a:r>
            <a:r>
              <a:rPr lang="ar-SA" sz="2400" b="0" i="0" dirty="0">
                <a:effectLst/>
                <a:latin typeface="WordVisiCarriageReturn_MSFontService"/>
              </a:rPr>
              <a:t> </a:t>
            </a:r>
            <a:br>
              <a:rPr lang="ar-SA" sz="2400" b="0" i="0" dirty="0">
                <a:effectLst/>
                <a:latin typeface="WordVisiCarriageReturn_MSFontService"/>
              </a:rPr>
            </a:br>
            <a:r>
              <a:rPr lang="ar-SA" sz="2400" b="1" i="0" dirty="0">
                <a:effectLst/>
                <a:latin typeface="Times New Roman" panose="02020603050405020304" pitchFamily="18" charset="0"/>
              </a:rPr>
              <a:t>اي دريغ از من اگر مستم نسازد آفتاب</a:t>
            </a:r>
            <a:r>
              <a:rPr lang="ar-SA" sz="2400" b="0" i="0" dirty="0">
                <a:effectLst/>
                <a:latin typeface="WordVisiCarriageReturn_MSFontService"/>
              </a:rPr>
              <a:t> </a:t>
            </a:r>
            <a:br>
              <a:rPr lang="ar-SA" sz="2400" b="0" i="0" dirty="0">
                <a:effectLst/>
                <a:latin typeface="WordVisiCarriageReturn_MSFontService"/>
              </a:rPr>
            </a:br>
            <a:r>
              <a:rPr lang="ar-SA" sz="2400" b="1" i="0" dirty="0">
                <a:effectLst/>
                <a:latin typeface="Times New Roman" panose="02020603050405020304" pitchFamily="18" charset="0"/>
              </a:rPr>
              <a:t>اي دريغ از ما اگر كامي نگيريم از بهار</a:t>
            </a:r>
            <a:r>
              <a:rPr lang="ar-SA" sz="2400" b="0" i="0" dirty="0">
                <a:effectLst/>
                <a:latin typeface="WordVisiCarriageReturn_MSFontService"/>
              </a:rPr>
              <a:t> </a:t>
            </a:r>
            <a:br>
              <a:rPr lang="ar-SA" sz="2400" b="0" i="0" dirty="0">
                <a:effectLst/>
                <a:latin typeface="WordVisiCarriageReturn_MSFontService"/>
              </a:rPr>
            </a:br>
            <a:r>
              <a:rPr lang="ar-SA" sz="2400" b="1" i="0" dirty="0">
                <a:effectLst/>
                <a:latin typeface="Times New Roman" panose="02020603050405020304" pitchFamily="18" charset="0"/>
              </a:rPr>
              <a:t>گر نكوبي شيشه غم را به سنگ</a:t>
            </a:r>
            <a:r>
              <a:rPr lang="ar-SA" sz="2400" b="0" i="0" dirty="0">
                <a:effectLst/>
                <a:latin typeface="WordVisiCarriageReturn_MSFontService"/>
              </a:rPr>
              <a:t> </a:t>
            </a:r>
            <a:br>
              <a:rPr lang="ar-SA" sz="2400" b="0" i="0" dirty="0">
                <a:effectLst/>
                <a:latin typeface="WordVisiCarriageReturn_MSFontService"/>
              </a:rPr>
            </a:br>
            <a:r>
              <a:rPr lang="ar-SA" sz="2400" b="1" i="0" dirty="0">
                <a:effectLst/>
                <a:latin typeface="Times New Roman" panose="02020603050405020304" pitchFamily="18" charset="0"/>
              </a:rPr>
              <a:t>هفت رنگش ميشود هفتاد رنگ.</a:t>
            </a:r>
            <a:r>
              <a:rPr lang="ar-SA" sz="2400" b="0" i="0" dirty="0">
                <a:effectLst/>
                <a:latin typeface="Times New Roman" panose="02020603050405020304" pitchFamily="18" charset="0"/>
              </a:rPr>
              <a:t> </a:t>
            </a:r>
            <a:endParaRPr lang="ar-SA" sz="2400" b="0" i="0" dirty="0">
              <a:effectLst/>
            </a:endParaRPr>
          </a:p>
          <a:p>
            <a:pPr algn="l" rtl="0" fontAlgn="base"/>
            <a:r>
              <a:rPr lang="ar-SA" sz="2400" b="0" i="0" dirty="0">
                <a:effectLst/>
                <a:latin typeface="Times New Roman" panose="02020603050405020304" pitchFamily="18" charset="0"/>
              </a:rPr>
              <a:t> </a:t>
            </a:r>
            <a:endParaRPr lang="ar-SA" sz="2400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96812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74BD3A9-25D1-4691-BE05-149182EC4C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8D49CF1A-01DD-4115-A6BB-CFA8F7045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552EB16-E6C0-4C67-9A34-CD3560B7B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44" y="484631"/>
            <a:ext cx="6340519" cy="541529"/>
          </a:xfrm>
        </p:spPr>
        <p:txBody>
          <a:bodyPr>
            <a:normAutofit fontScale="90000"/>
          </a:bodyPr>
          <a:lstStyle/>
          <a:p>
            <a:r>
              <a:rPr lang="cs-CZ" sz="20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Postkonstituční</a:t>
            </a:r>
            <a:r>
              <a:rPr lang="cs-CZ" sz="2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doba</a:t>
            </a:r>
            <a:b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36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DAFA16-9D2D-4BEC-89D0-B4EABEE9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478CDD-6DCD-429C-A3E5-6E1805BEE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43052"/>
            <a:ext cx="6573520" cy="511230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400"/>
              </a:spcAft>
            </a:pPr>
            <a:r>
              <a:rPr lang="cs-CZ" sz="1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 historii perské poezie - mezník  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Poezie - k šíření sociální kritiky - tisk 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veřejné recitace básní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Mírzáde</a:t>
            </a:r>
            <a:r>
              <a:rPr lang="cs-CZ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Ešqí</a:t>
            </a:r>
            <a:r>
              <a:rPr lang="cs-CZ" sz="1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(1893 -  1924), </a:t>
            </a:r>
            <a:r>
              <a:rPr lang="cs-CZ" sz="1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Farrochí</a:t>
            </a:r>
            <a:r>
              <a:rPr lang="cs-CZ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Jazdí</a:t>
            </a:r>
            <a:r>
              <a:rPr lang="cs-CZ" sz="1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(1889 – 1939), </a:t>
            </a:r>
            <a:r>
              <a:rPr lang="cs-CZ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Mohammad </a:t>
            </a:r>
            <a:r>
              <a:rPr lang="cs-CZ" sz="1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Taqí</a:t>
            </a:r>
            <a:r>
              <a:rPr lang="cs-CZ" sz="1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zvaný </a:t>
            </a:r>
            <a:r>
              <a:rPr lang="cs-CZ" sz="1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Bahár</a:t>
            </a:r>
            <a:r>
              <a:rPr lang="cs-CZ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(1886–1951), </a:t>
            </a:r>
            <a:r>
              <a:rPr lang="cs-CZ" sz="1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Áref</a:t>
            </a:r>
            <a:r>
              <a:rPr lang="cs-CZ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Qazvíní</a:t>
            </a:r>
            <a:r>
              <a:rPr lang="cs-CZ" sz="1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(1882 – 1934) a </a:t>
            </a:r>
            <a:r>
              <a:rPr lang="cs-CZ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Alí </a:t>
            </a:r>
            <a:r>
              <a:rPr lang="cs-CZ" sz="1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Akbar</a:t>
            </a:r>
            <a:r>
              <a:rPr lang="cs-CZ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Sáber</a:t>
            </a:r>
            <a:r>
              <a:rPr lang="cs-CZ" sz="1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(1862-1912) – díky veřejným přednesům své poezie – národní hrdinové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novotvary, hovorové výrazivo, slang </a:t>
            </a:r>
          </a:p>
          <a:p>
            <a:pPr marL="342900" lvl="0" indent="-342900" rtl="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„klasik“ perské poezie 1. pol. 20. století: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Mohammad </a:t>
            </a:r>
            <a:r>
              <a:rPr lang="cs-CZ" sz="1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Taqí</a:t>
            </a:r>
            <a:r>
              <a:rPr lang="cs-CZ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zvaný </a:t>
            </a:r>
            <a:r>
              <a:rPr lang="cs-CZ" sz="1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Bahár</a:t>
            </a:r>
            <a:r>
              <a:rPr lang="cs-CZ" sz="1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(1886–1951) </a:t>
            </a:r>
            <a:r>
              <a:rPr lang="fa-IR" sz="1400" dirty="0">
                <a:solidFill>
                  <a:schemeClr val="tx1"/>
                </a:solidFill>
              </a:rPr>
              <a:t>محمدتقی بهار</a:t>
            </a:r>
            <a:r>
              <a:rPr lang="cs-CZ" sz="1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>
              <a:lnSpc>
                <a:spcPct val="100000"/>
              </a:lnSpc>
              <a:spcAft>
                <a:spcPts val="400"/>
              </a:spcAft>
            </a:pPr>
            <a:r>
              <a:rPr lang="cs-CZ" sz="1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básník na rozmezí dvou etap.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básník, společensky angažovaný intelektuál,  politický činitel </a:t>
            </a:r>
            <a:r>
              <a:rPr lang="cs-CZ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cs-CZ" sz="1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zakladatel </a:t>
            </a:r>
            <a:r>
              <a:rPr lang="cs-CZ" sz="1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mašhadské</a:t>
            </a:r>
            <a:r>
              <a:rPr lang="cs-CZ" sz="1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Demokratické strany</a:t>
            </a:r>
          </a:p>
          <a:p>
            <a:pPr marL="342900" lvl="0" indent="-342900" fontAlgn="base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prostřídávání </a:t>
            </a:r>
            <a:r>
              <a:rPr lang="cs-CZ" sz="1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jednotliých</a:t>
            </a:r>
            <a:r>
              <a:rPr lang="cs-CZ" sz="1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básnických forem - ) politická, sociální satira a kritika </a:t>
            </a:r>
          </a:p>
          <a:p>
            <a:pPr marL="342900" lvl="0" indent="-342900" fontAlgn="base">
              <a:lnSpc>
                <a:spcPct val="100000"/>
              </a:lnSpc>
              <a:buFont typeface="Times New Roman" panose="02020603050405020304" pitchFamily="18" charset="0"/>
              <a:buChar char="-"/>
            </a:pPr>
            <a:r>
              <a:rPr lang="cs-CZ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Kritik</a:t>
            </a:r>
            <a:r>
              <a:rPr lang="cs-CZ" sz="1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šáhovy diktatury, nutnost upozadit se</a:t>
            </a:r>
          </a:p>
          <a:p>
            <a:pPr>
              <a:lnSpc>
                <a:spcPct val="100000"/>
              </a:lnSpc>
            </a:pPr>
            <a:r>
              <a:rPr lang="cs-CZ" sz="1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časopis </a:t>
            </a:r>
            <a:r>
              <a:rPr lang="cs-CZ" sz="14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Dáneškade</a:t>
            </a:r>
            <a:r>
              <a:rPr lang="cs-CZ" sz="1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(i stejnojmenná literární společnost) - povědomí o cizích literaturách. </a:t>
            </a:r>
            <a:endParaRPr lang="cs-CZ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cs-CZ" sz="1000" dirty="0">
              <a:solidFill>
                <a:schemeClr val="tx1"/>
              </a:solidFill>
            </a:endParaRPr>
          </a:p>
        </p:txBody>
      </p:sp>
      <p:pic>
        <p:nvPicPr>
          <p:cNvPr id="5" name="Obrázek 4" descr="Obsah obrázku muž, osoba, brýle, interiér&#10;&#10;Popis byl vytvořen automaticky">
            <a:extLst>
              <a:ext uri="{FF2B5EF4-FFF2-40B4-BE49-F238E27FC236}">
                <a16:creationId xmlns:a16="http://schemas.microsoft.com/office/drawing/2014/main" id="{A4B1E862-E737-47A5-90CB-CA5BF768ED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0787" y="943051"/>
            <a:ext cx="3656581" cy="497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184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93B3D315-2706-4149-873C-331EDFAFE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37A3A09-98D5-4766-883D-E8DF694DF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949642"/>
            <a:ext cx="4882422" cy="1492132"/>
          </a:xfrm>
        </p:spPr>
        <p:txBody>
          <a:bodyPr>
            <a:normAutofit/>
          </a:bodyPr>
          <a:lstStyle/>
          <a:p>
            <a:r>
              <a:rPr lang="cs-CZ" sz="2800" b="1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Parvín</a:t>
            </a:r>
            <a:r>
              <a:rPr lang="cs-CZ" sz="2800" b="1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cs-CZ" sz="2800" b="1" dirty="0" err="1"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E´tesámí</a:t>
            </a:r>
            <a:r>
              <a:rPr lang="cs-CZ" sz="2800" b="1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(1907-41) </a:t>
            </a: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پروین اعتصامی</a:t>
            </a:r>
            <a:b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28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D04E398-086D-467C-B390-9F9079FA7A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3A3AD3-69DA-4EC0-8DC4-578899EB6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667000"/>
            <a:ext cx="4964065" cy="3212592"/>
          </a:xfrm>
        </p:spPr>
        <p:txBody>
          <a:bodyPr>
            <a:normAutofit/>
          </a:bodyPr>
          <a:lstStyle/>
          <a:p>
            <a:pPr marL="0" lvl="0" indent="0" fontAlgn="base">
              <a:lnSpc>
                <a:spcPct val="100000"/>
              </a:lnSpc>
              <a:spcAft>
                <a:spcPts val="400"/>
              </a:spcAft>
              <a:buNone/>
            </a:pPr>
            <a:r>
              <a:rPr lang="cs-CZ" sz="17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otec – překladatel, novinář </a:t>
            </a:r>
            <a:r>
              <a:rPr lang="cs-CZ" sz="1700" b="1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Júsefa</a:t>
            </a:r>
            <a:r>
              <a:rPr lang="cs-CZ" sz="17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Aštíjání</a:t>
            </a:r>
            <a:r>
              <a:rPr lang="cs-CZ" sz="17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700" b="1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Etesámí</a:t>
            </a:r>
            <a:r>
              <a:rPr lang="cs-CZ" sz="17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fontAlgn="base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7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Sborník (</a:t>
            </a:r>
            <a:r>
              <a:rPr lang="cs-CZ" sz="1700" b="1" i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Díván)</a:t>
            </a:r>
            <a:r>
              <a:rPr lang="cs-CZ" sz="17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- 1935 </a:t>
            </a:r>
            <a:r>
              <a:rPr lang="cs-CZ" sz="1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7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první rozsáhlejší kolekce básní, která kdy v Íránu ženě vyšla!</a:t>
            </a:r>
          </a:p>
          <a:p>
            <a:pPr marL="342900" lvl="0" indent="-342900" fontAlgn="base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7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nutnost se neustále </a:t>
            </a:r>
            <a:r>
              <a:rPr lang="cs-CZ" sz="1700" b="1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sebeobhajovat</a:t>
            </a:r>
            <a:r>
              <a:rPr lang="cs-CZ" sz="17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před kritiky </a:t>
            </a:r>
            <a:r>
              <a:rPr lang="cs-CZ" sz="1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 čtenáři </a:t>
            </a:r>
          </a:p>
          <a:p>
            <a:pPr marL="342900" lvl="0" indent="-342900" fontAlgn="base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cs-CZ" sz="17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odsouvání, že píše „jako muž“,  „mužský výraz“ a „mužské poetické schopnosti“</a:t>
            </a:r>
          </a:p>
          <a:p>
            <a:pPr marL="342900" lvl="0" indent="-342900" fontAlgn="base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7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cs-CZ" sz="17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ozději to, že se málo sociálně angažovala </a:t>
            </a:r>
          </a:p>
          <a:p>
            <a:pPr>
              <a:lnSpc>
                <a:spcPct val="100000"/>
              </a:lnSpc>
            </a:pPr>
            <a:endParaRPr lang="cs-CZ" sz="1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5" name="Freeform 6">
            <a:extLst>
              <a:ext uri="{FF2B5EF4-FFF2-40B4-BE49-F238E27FC236}">
                <a16:creationId xmlns:a16="http://schemas.microsoft.com/office/drawing/2014/main" id="{20E344BB-E23E-4198-B2C7-8E752C6A9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90140" y="61344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3074" name="Picture 2" descr="EʿTEṢĀMĪ, PARVĪN – Encyclopaedia Iranica">
            <a:extLst>
              <a:ext uri="{FF2B5EF4-FFF2-40B4-BE49-F238E27FC236}">
                <a16:creationId xmlns:a16="http://schemas.microsoft.com/office/drawing/2014/main" id="{BDA6235F-E3A2-4953-B446-F3F69B05D9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89635" y="1619392"/>
            <a:ext cx="2236584" cy="321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4319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E97204-B139-4BA2-89D3-E089205EB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493915"/>
          </a:xfrm>
        </p:spPr>
        <p:txBody>
          <a:bodyPr>
            <a:normAutofit fontScale="90000"/>
          </a:bodyPr>
          <a:lstStyle/>
          <a:p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Nové metafory a příměry</a:t>
            </a:r>
            <a:b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F9467B-7469-4225-85A4-139520E7F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876300"/>
            <a:ext cx="10178322" cy="5905499"/>
          </a:xfrm>
        </p:spPr>
        <p:txBody>
          <a:bodyPr>
            <a:normAutofit fontScale="92500" lnSpcReduction="10000"/>
          </a:bodyPr>
          <a:lstStyle/>
          <a:p>
            <a:pPr marL="0" lvl="0" indent="0" algn="just">
              <a:spcAft>
                <a:spcPts val="4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Měsíc, slavík, květiny - lhostejnost oblohy k lidskému utrpení, osamělost básníka, jehož zpěvu nikdo nerozumí, statečnost a hrdinství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Vrátil jsem se ze země,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kde štěstí není k nalezení.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Krajiny jsem viděl,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 nichž zločinci se rojí,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zaujati masakry;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země, v nichž pramen ze všech koutů tryská,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žádné kvítí, jen rány porážených lidí.-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Nímá</a:t>
            </a:r>
            <a:endParaRPr lang="cs-CZ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18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Nové významy - NOC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Nímá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Júšídž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symbol noci, tmy a břehu moře - neúnosná situace (v poezii) i nepochopení</a:t>
            </a:r>
          </a:p>
          <a:p>
            <a:pPr marL="342900" lvl="0" indent="-342900" algn="just"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metafora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despotického režimu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   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patriarchální společnost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      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anti-islámská, „heretická“ vláda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ar-SA" sz="2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سکوت </a:t>
            </a:r>
            <a:r>
              <a:rPr lang="cs-CZ" sz="2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fa-IR" sz="2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خواب, فراموشی, درد </a:t>
            </a:r>
            <a:r>
              <a:rPr lang="cs-CZ" sz="23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23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ar-SA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ژرفای شب</a:t>
            </a:r>
            <a:r>
              <a:rPr lang="cs-CZ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ar-SA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شب درد آلو</a:t>
            </a:r>
            <a:r>
              <a:rPr lang="cs-CZ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lvl="0" indent="-342900" algn="just"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ar-SA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شب پر از ستاره های زندانی</a:t>
            </a:r>
            <a:endParaRPr lang="cs-CZ" sz="21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روز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روشنایی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- revoluce. Optimismus: </a:t>
            </a:r>
            <a:r>
              <a:rPr lang="ar-SA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بیدار</a:t>
            </a:r>
            <a:r>
              <a:rPr lang="ar-S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شب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ar-SA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پایان شب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ar-SA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شب پر ستاره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ar-SA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خورشید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ar-SA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رستاخیز</a:t>
            </a:r>
            <a:r>
              <a:rPr lang="cs-CZ" sz="2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موج</a:t>
            </a:r>
            <a:r>
              <a:rPr lang="cs-CZ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ar-SA" sz="2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افق</a:t>
            </a:r>
            <a:endParaRPr lang="cs-CZ" sz="2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noční poezie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شعر  شب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Nímá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Fénix </a:t>
            </a:r>
            <a:r>
              <a:rPr lang="ar-S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ققنوس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r. 1937 a v letech 1937–1941 30 básní s nočním obsahem. </a:t>
            </a:r>
          </a:p>
          <a:p>
            <a:pPr algn="just"/>
            <a:endParaRPr lang="cs-CZ" sz="21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2377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633E65-BEE8-4801-A873-67F11899A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100" y="382385"/>
            <a:ext cx="10248900" cy="465340"/>
          </a:xfrm>
        </p:spPr>
        <p:txBody>
          <a:bodyPr>
            <a:normAutofit/>
          </a:bodyPr>
          <a:lstStyle/>
          <a:p>
            <a:r>
              <a:rPr lang="fa-IR" sz="2400" dirty="0"/>
              <a:t>باد  ما را خواهد برد فرخزاد 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F29BAF-2D78-4BAB-B915-A18AE85E5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9650" y="1019175"/>
            <a:ext cx="3343275" cy="5591175"/>
          </a:xfrm>
        </p:spPr>
        <p:txBody>
          <a:bodyPr>
            <a:normAutofit fontScale="25000" lnSpcReduction="20000"/>
          </a:bodyPr>
          <a:lstStyle/>
          <a:p>
            <a:r>
              <a:rPr lang="fa-IR" sz="8800" dirty="0"/>
              <a:t>در </a:t>
            </a:r>
            <a:r>
              <a:rPr lang="fa-IR" sz="8800" b="1" dirty="0">
                <a:highlight>
                  <a:srgbClr val="FFFF00"/>
                </a:highlight>
              </a:rPr>
              <a:t>شب</a:t>
            </a:r>
            <a:r>
              <a:rPr lang="fa-IR" sz="8800" dirty="0">
                <a:highlight>
                  <a:srgbClr val="FFFF00"/>
                </a:highlight>
              </a:rPr>
              <a:t> </a:t>
            </a:r>
            <a:r>
              <a:rPr lang="fa-IR" sz="8800" dirty="0"/>
              <a:t>کوچک من، افسوس </a:t>
            </a:r>
          </a:p>
          <a:p>
            <a:r>
              <a:rPr lang="fa-IR" sz="8800" dirty="0"/>
              <a:t>باد با برگ درختان </a:t>
            </a:r>
            <a:r>
              <a:rPr lang="fa-IR" sz="8800" dirty="0" err="1"/>
              <a:t>میعادی</a:t>
            </a:r>
            <a:r>
              <a:rPr lang="fa-IR" sz="8800" dirty="0"/>
              <a:t> دارد </a:t>
            </a:r>
          </a:p>
          <a:p>
            <a:r>
              <a:rPr lang="fa-IR" sz="8800" dirty="0"/>
              <a:t>در </a:t>
            </a:r>
            <a:r>
              <a:rPr lang="fa-IR" sz="8800" b="1" dirty="0">
                <a:highlight>
                  <a:srgbClr val="FFFF00"/>
                </a:highlight>
              </a:rPr>
              <a:t>شب</a:t>
            </a:r>
            <a:r>
              <a:rPr lang="fa-IR" sz="8800" dirty="0"/>
              <a:t> کوچک من </a:t>
            </a:r>
            <a:r>
              <a:rPr lang="fa-IR" sz="8800" dirty="0" err="1"/>
              <a:t>دلهرهٔ</a:t>
            </a:r>
            <a:r>
              <a:rPr lang="fa-IR" sz="8800" dirty="0"/>
              <a:t> </a:t>
            </a:r>
            <a:r>
              <a:rPr lang="fa-IR" sz="8800" dirty="0" err="1"/>
              <a:t>ویرانیست</a:t>
            </a:r>
            <a:r>
              <a:rPr lang="fa-IR" sz="8800" dirty="0"/>
              <a:t> </a:t>
            </a:r>
          </a:p>
          <a:p>
            <a:pPr marL="0" indent="0">
              <a:buNone/>
            </a:pPr>
            <a:r>
              <a:rPr lang="fa-IR" sz="9600" dirty="0"/>
              <a:t> گوش کن</a:t>
            </a:r>
          </a:p>
          <a:p>
            <a:pPr marL="0" indent="0">
              <a:buNone/>
            </a:pPr>
            <a:r>
              <a:rPr lang="fa-IR" sz="9600" dirty="0" err="1"/>
              <a:t>وزش</a:t>
            </a:r>
            <a:r>
              <a:rPr lang="fa-IR" sz="9600" dirty="0"/>
              <a:t> </a:t>
            </a:r>
            <a:r>
              <a:rPr lang="fa-IR" sz="9600" b="1" dirty="0">
                <a:highlight>
                  <a:srgbClr val="FFFF00"/>
                </a:highlight>
              </a:rPr>
              <a:t>ظلمت</a:t>
            </a:r>
            <a:r>
              <a:rPr lang="fa-IR" sz="9600" dirty="0"/>
              <a:t> را میشنوی؟ </a:t>
            </a:r>
          </a:p>
          <a:p>
            <a:pPr marL="0" indent="0">
              <a:buNone/>
            </a:pPr>
            <a:r>
              <a:rPr lang="fa-IR" sz="9600" dirty="0"/>
              <a:t>من غریبانه به این خوشبختی </a:t>
            </a:r>
            <a:r>
              <a:rPr lang="fa-IR" sz="9600" dirty="0" err="1"/>
              <a:t>مینگرم</a:t>
            </a:r>
            <a:r>
              <a:rPr lang="fa-IR" sz="9600" dirty="0"/>
              <a:t> </a:t>
            </a:r>
          </a:p>
          <a:p>
            <a:pPr marL="0" indent="0">
              <a:buNone/>
            </a:pPr>
            <a:r>
              <a:rPr lang="fa-IR" sz="9600" dirty="0"/>
              <a:t>من به نومیدی خود </a:t>
            </a:r>
            <a:r>
              <a:rPr lang="fa-IR" sz="9600" dirty="0" err="1"/>
              <a:t>معتادم</a:t>
            </a:r>
            <a:r>
              <a:rPr lang="fa-IR" sz="9600" dirty="0"/>
              <a:t> </a:t>
            </a:r>
          </a:p>
          <a:p>
            <a:pPr marL="0" indent="0">
              <a:buNone/>
            </a:pPr>
            <a:r>
              <a:rPr lang="fa-IR" sz="9600" dirty="0"/>
              <a:t>گوش کن </a:t>
            </a:r>
          </a:p>
          <a:p>
            <a:pPr marL="0" indent="0">
              <a:buNone/>
            </a:pPr>
            <a:r>
              <a:rPr lang="fa-IR" sz="9600" dirty="0" err="1"/>
              <a:t>وزش</a:t>
            </a:r>
            <a:r>
              <a:rPr lang="fa-IR" sz="9600" dirty="0"/>
              <a:t> </a:t>
            </a:r>
            <a:r>
              <a:rPr lang="fa-IR" sz="9600" dirty="0">
                <a:highlight>
                  <a:srgbClr val="FFFF00"/>
                </a:highlight>
              </a:rPr>
              <a:t>ظلمت</a:t>
            </a:r>
            <a:r>
              <a:rPr lang="fa-IR" sz="9600" dirty="0"/>
              <a:t> را میشنوی؟ </a:t>
            </a:r>
          </a:p>
          <a:p>
            <a:pPr marL="0" indent="0">
              <a:buNone/>
            </a:pPr>
            <a:r>
              <a:rPr lang="fa-IR" sz="9600" dirty="0"/>
              <a:t>در </a:t>
            </a:r>
            <a:r>
              <a:rPr lang="fa-IR" sz="9600" b="1" dirty="0">
                <a:highlight>
                  <a:srgbClr val="FFFF00"/>
                </a:highlight>
              </a:rPr>
              <a:t>شب</a:t>
            </a:r>
            <a:r>
              <a:rPr lang="fa-IR" sz="9600" dirty="0"/>
              <a:t> اکنون چیزی میگذرد </a:t>
            </a:r>
          </a:p>
          <a:p>
            <a:pPr marL="0" indent="0">
              <a:buNone/>
            </a:pPr>
            <a:r>
              <a:rPr lang="fa-IR" sz="9600" dirty="0"/>
              <a:t>ماه </a:t>
            </a:r>
            <a:r>
              <a:rPr lang="fa-IR" sz="9600" dirty="0" err="1"/>
              <a:t>سرخست</a:t>
            </a:r>
            <a:r>
              <a:rPr lang="fa-IR" sz="9600" dirty="0"/>
              <a:t> و مشوش </a:t>
            </a:r>
          </a:p>
          <a:p>
            <a:pPr marL="0" indent="0">
              <a:buNone/>
            </a:pPr>
            <a:r>
              <a:rPr lang="fa-IR" sz="9600" dirty="0"/>
              <a:t>و بر این بام که هر لحظه در او بیم فرو ریختن است </a:t>
            </a:r>
          </a:p>
          <a:p>
            <a:pPr marL="0" indent="0">
              <a:buNone/>
            </a:pPr>
            <a:r>
              <a:rPr lang="fa-IR" sz="9600" dirty="0"/>
              <a:t>ابرها، همچون انبوه عزاداران </a:t>
            </a:r>
          </a:p>
          <a:p>
            <a:pPr marL="0" indent="0">
              <a:buNone/>
            </a:pPr>
            <a:r>
              <a:rPr lang="fa-IR" sz="9600" dirty="0" err="1"/>
              <a:t>لحظهٔ</a:t>
            </a:r>
            <a:r>
              <a:rPr lang="fa-IR" sz="9600" dirty="0"/>
              <a:t> باریدن را گوئی منتظرند </a:t>
            </a:r>
          </a:p>
          <a:p>
            <a:pPr marL="0" indent="0">
              <a:buNone/>
            </a:pPr>
            <a:r>
              <a:rPr lang="fa-IR" sz="9600" dirty="0" err="1"/>
              <a:t>لحظه‌ای</a:t>
            </a:r>
            <a:r>
              <a:rPr lang="fa-IR" sz="9600" dirty="0"/>
              <a:t> </a:t>
            </a:r>
          </a:p>
          <a:p>
            <a:pPr marL="0" indent="0">
              <a:buNone/>
            </a:pPr>
            <a:r>
              <a:rPr lang="fa-IR" sz="9600" dirty="0"/>
              <a:t>و پس از آن، هیچ. </a:t>
            </a:r>
          </a:p>
          <a:p>
            <a:pPr marL="0" indent="0">
              <a:buNone/>
            </a:pPr>
            <a:r>
              <a:rPr lang="fa-IR" sz="9600" dirty="0"/>
              <a:t>پشت این پنجره شب دارد میلرزد </a:t>
            </a:r>
          </a:p>
          <a:p>
            <a:pPr marL="0" indent="0">
              <a:buNone/>
            </a:pPr>
            <a:r>
              <a:rPr lang="fa-IR" sz="9600" dirty="0"/>
              <a:t>و زمین دارد </a:t>
            </a:r>
          </a:p>
          <a:p>
            <a:pPr marL="0" indent="0">
              <a:buNone/>
            </a:pPr>
            <a:r>
              <a:rPr lang="fa-IR" sz="9600" dirty="0"/>
              <a:t>باز میماند از چرخش </a:t>
            </a:r>
          </a:p>
          <a:p>
            <a:pPr marL="0" indent="0">
              <a:buNone/>
            </a:pPr>
            <a:r>
              <a:rPr lang="fa-IR" sz="9600" dirty="0"/>
              <a:t>پشت این پنجره یک </a:t>
            </a:r>
            <a:r>
              <a:rPr lang="fa-IR" sz="9600" dirty="0" err="1"/>
              <a:t>نامعلوم</a:t>
            </a:r>
            <a:r>
              <a:rPr lang="fa-IR" sz="9600" dirty="0"/>
              <a:t> </a:t>
            </a:r>
          </a:p>
          <a:p>
            <a:pPr marL="0" indent="0">
              <a:buNone/>
            </a:pPr>
            <a:r>
              <a:rPr lang="fa-IR" sz="9600" dirty="0"/>
              <a:t>نگران من و تست </a:t>
            </a:r>
          </a:p>
          <a:p>
            <a:pPr marL="0" indent="0">
              <a:buNone/>
            </a:pPr>
            <a:r>
              <a:rPr lang="fa-IR" sz="9600" dirty="0"/>
              <a:t>ای </a:t>
            </a:r>
            <a:r>
              <a:rPr lang="fa-IR" sz="9600" dirty="0" err="1"/>
              <a:t>سراپایت</a:t>
            </a:r>
            <a:r>
              <a:rPr lang="fa-IR" sz="9600" dirty="0"/>
              <a:t> سبز </a:t>
            </a:r>
          </a:p>
          <a:p>
            <a:pPr marL="0" indent="0">
              <a:buNone/>
            </a:pPr>
            <a:r>
              <a:rPr lang="fa-IR" dirty="0" err="1"/>
              <a:t>دستهایت</a:t>
            </a:r>
            <a:r>
              <a:rPr lang="fa-IR" dirty="0"/>
              <a:t> را چون </a:t>
            </a:r>
            <a:r>
              <a:rPr lang="fa-IR" dirty="0" err="1"/>
              <a:t>خاطره‌ای</a:t>
            </a:r>
            <a:r>
              <a:rPr lang="fa-IR" dirty="0"/>
              <a:t> سوزان، در دستان عاشق من بگذار </a:t>
            </a:r>
          </a:p>
          <a:p>
            <a:pPr marL="0" indent="0">
              <a:buNone/>
            </a:pPr>
            <a:r>
              <a:rPr lang="fa-IR" dirty="0"/>
              <a:t>و لبانت را چون حسی گرم از هستی </a:t>
            </a:r>
          </a:p>
          <a:p>
            <a:pPr marL="0" indent="0">
              <a:buNone/>
            </a:pPr>
            <a:r>
              <a:rPr lang="fa-IR" dirty="0"/>
              <a:t>به </a:t>
            </a:r>
            <a:r>
              <a:rPr lang="fa-IR" dirty="0" err="1"/>
              <a:t>نوازش‌های</a:t>
            </a:r>
            <a:r>
              <a:rPr lang="fa-IR" dirty="0"/>
              <a:t> لبهای عاشق من بسپار </a:t>
            </a:r>
          </a:p>
          <a:p>
            <a:pPr marL="0" indent="0">
              <a:buNone/>
            </a:pPr>
            <a:r>
              <a:rPr lang="fa-IR" dirty="0"/>
              <a:t>باد ما را با خود خواهد برد </a:t>
            </a:r>
          </a:p>
          <a:p>
            <a:pPr marL="0" indent="0">
              <a:buNone/>
            </a:pPr>
            <a:r>
              <a:rPr lang="fa-IR" dirty="0"/>
              <a:t>باد ما را با خود خواهد برد </a:t>
            </a:r>
          </a:p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265274E-4AC4-4568-87EA-26C535E19C66}"/>
              </a:ext>
            </a:extLst>
          </p:cNvPr>
          <p:cNvSpPr txBox="1"/>
          <p:nvPr/>
        </p:nvSpPr>
        <p:spPr>
          <a:xfrm>
            <a:off x="5100635" y="-189577"/>
            <a:ext cx="3343276" cy="86792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 mé malé noci, ó běda, </a:t>
            </a:r>
          </a:p>
          <a:p>
            <a:pPr fontAlgn="base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 listí s větrem střetá. </a:t>
            </a:r>
          </a:p>
          <a:p>
            <a:pPr fontAlgn="base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mé malé noci, </a:t>
            </a:r>
          </a:p>
          <a:p>
            <a:pPr fontAlgn="base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vniká úzkost zmaru</a:t>
            </a: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Poslouchej!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Slyšíš vanout Temnotu?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Na to štěstí hledím cize,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závislá jsem beznadějí.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Poslouchej!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Slyšíš závan Temnoty?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Teď se cosi nocí nese.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Rudý je a vyrušený, měsíc.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A na tu střechu každou chvíli padá strach.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A mraky, jak zástup truchlících,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čekají vskutku okamžiku deště.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Okamžik,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A po něm – nic.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Za tím oknem tma se chvěje.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A otáčení Země slábne.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Za tím oknem někdo cizí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strachuje se o mě, tebe.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O ty! Skrznaskrz zelený!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Oddej se náručí mé lásky.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A své rty jak hřejivý pocit bytí,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svěř dotyku mých milujících úst.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Vítr nás odnese. </a:t>
            </a:r>
            <a:endParaRPr lang="cs-CZ" b="0" i="0" dirty="0">
              <a:effectLst/>
            </a:endParaRPr>
          </a:p>
          <a:p>
            <a:pPr algn="l" rtl="0" fontAlgn="base"/>
            <a:r>
              <a:rPr lang="cs-CZ" sz="1800" b="0" i="0" dirty="0">
                <a:effectLst/>
                <a:latin typeface="Times New Roman" panose="02020603050405020304" pitchFamily="18" charset="0"/>
              </a:rPr>
              <a:t>Vítr nás odnese. </a:t>
            </a:r>
            <a:endParaRPr lang="cs-CZ" b="0" i="0" dirty="0">
              <a:effectLst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B69B4BD-20D1-4271-A79E-F649CF5CCDD0}"/>
              </a:ext>
            </a:extLst>
          </p:cNvPr>
          <p:cNvSpPr txBox="1"/>
          <p:nvPr/>
        </p:nvSpPr>
        <p:spPr>
          <a:xfrm>
            <a:off x="8865389" y="59219"/>
            <a:ext cx="27432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Forúgh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Farrochzád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(1934 – 1967) </a:t>
            </a:r>
            <a:endParaRPr lang="cs-CZ" dirty="0"/>
          </a:p>
        </p:txBody>
      </p:sp>
      <p:pic>
        <p:nvPicPr>
          <p:cNvPr id="9" name="Obrázek 8" descr="Obsah obrázku fotka, stojící, držení, muž&#10;&#10;Popis byl vytvořen automaticky">
            <a:extLst>
              <a:ext uri="{FF2B5EF4-FFF2-40B4-BE49-F238E27FC236}">
                <a16:creationId xmlns:a16="http://schemas.microsoft.com/office/drawing/2014/main" id="{C0F07CB0-A71A-47A4-B4AC-6ADB697B0C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5389" y="947737"/>
            <a:ext cx="243840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365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715F11-3670-4EE2-9FA4-0CC328CDE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727" y="382385"/>
            <a:ext cx="6335338" cy="1492132"/>
          </a:xfrm>
        </p:spPr>
        <p:txBody>
          <a:bodyPr>
            <a:normAutofit/>
          </a:bodyPr>
          <a:lstStyle/>
          <a:p>
            <a:r>
              <a:rPr lang="cs-CZ" sz="32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Ahmad </a:t>
            </a:r>
            <a:r>
              <a:rPr lang="cs-CZ" sz="3200" b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Šámlú</a:t>
            </a:r>
            <a:r>
              <a:rPr lang="cs-CZ" sz="32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(1925 – 2000) </a:t>
            </a:r>
            <a:br>
              <a:rPr lang="cs-CZ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3200"/>
          </a:p>
        </p:txBody>
      </p:sp>
      <p:pic>
        <p:nvPicPr>
          <p:cNvPr id="5" name="Obrázek 4" descr="Obsah obrázku muž, osoba, stojící, brýle&#10;&#10;Popis byl vytvořen automaticky">
            <a:extLst>
              <a:ext uri="{FF2B5EF4-FFF2-40B4-BE49-F238E27FC236}">
                <a16:creationId xmlns:a16="http://schemas.microsoft.com/office/drawing/2014/main" id="{8D2E1C19-D266-4FC3-9153-F4FF616AF6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489" r="5256" b="-1"/>
          <a:stretch/>
        </p:blipFill>
        <p:spPr>
          <a:xfrm>
            <a:off x="688434" y="-9525"/>
            <a:ext cx="4129822" cy="6867525"/>
          </a:xfrm>
          <a:prstGeom prst="rect">
            <a:avLst/>
          </a:prstGeom>
        </p:spPr>
      </p:pic>
      <p:sp>
        <p:nvSpPr>
          <p:cNvPr id="10" name="Freeform 6">
            <a:extLst>
              <a:ext uri="{FF2B5EF4-FFF2-40B4-BE49-F238E27FC236}">
                <a16:creationId xmlns:a16="http://schemas.microsoft.com/office/drawing/2014/main" id="{5402222E-F041-43A0-81BC-1B3F2EF765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DFA768-8473-4823-94E6-BF87CA323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4926" y="1409700"/>
            <a:ext cx="6416140" cy="4469893"/>
          </a:xfrm>
        </p:spPr>
        <p:txBody>
          <a:bodyPr>
            <a:normAutofit/>
          </a:bodyPr>
          <a:lstStyle/>
          <a:p>
            <a:pPr indent="0">
              <a:lnSpc>
                <a:spcPct val="100000"/>
              </a:lnSpc>
              <a:spcAft>
                <a:spcPts val="400"/>
              </a:spcAft>
              <a:buNone/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cs-CZ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Bámdád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(Úsvit). 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z 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nejvýznamnějších, nejoblíbenějších, ale </a:t>
            </a:r>
            <a:r>
              <a:rPr lang="cs-CZ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nejsložitějších I básníků 20. století. 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Angažovanost, opozice X šáhovi, X </a:t>
            </a:r>
            <a:r>
              <a:rPr lang="cs-CZ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IRI 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brzy po válce - </a:t>
            </a:r>
            <a:r>
              <a:rPr lang="cs-CZ" sz="1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Túde</a:t>
            </a: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Také překladatel, dětská próza,  eseje o literatuře. 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hlavní propagátor tzv. </a:t>
            </a:r>
            <a:r>
              <a:rPr lang="fa-IR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شعر سپید 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volného verše. 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Še´r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-e </a:t>
            </a:r>
            <a:r>
              <a:rPr lang="cs-CZ" sz="1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sepíd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hláskový potenciál slov, harmonie, významová jednota. výrazů, </a:t>
            </a:r>
            <a:r>
              <a:rPr lang="cs-CZ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recitační potenciál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342900" lvl="0" indent="-342900">
              <a:lnSpc>
                <a:spcPct val="100000"/>
              </a:lnSpc>
              <a:spcAft>
                <a:spcPts val="400"/>
              </a:spcAft>
              <a:buFont typeface="Times New Roman" panose="02020603050405020304" pitchFamily="18" charset="0"/>
              <a:buChar char="-"/>
            </a:pP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Čas od času je rým (v básni) krásný; napomáhá obsahové přesvědčivosti a přitahuje okamžitou pozornost k přenesení významu, jako určitá reference, na kterou básník se zaměří a poukazuje na ni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.“</a:t>
            </a:r>
          </a:p>
          <a:p>
            <a:pPr>
              <a:lnSpc>
                <a:spcPct val="100000"/>
              </a:lnSpc>
            </a:pPr>
            <a:endParaRPr lang="cs-CZ" sz="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0D28A2-8EA4-4EF0-9056-3BDAA7290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1958676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3831B2A9FEA6C45A25FDF617AD44EF7" ma:contentTypeVersion="13" ma:contentTypeDescription="Vytvoří nový dokument" ma:contentTypeScope="" ma:versionID="1b407708fc560017e206f2a766cbd54b">
  <xsd:schema xmlns:xsd="http://www.w3.org/2001/XMLSchema" xmlns:xs="http://www.w3.org/2001/XMLSchema" xmlns:p="http://schemas.microsoft.com/office/2006/metadata/properties" xmlns:ns3="b3c7bbb6-eb26-4c1b-9bb6-cba5dd494eea" xmlns:ns4="715b35c6-e146-45a0-beb3-84c6bbc18745" targetNamespace="http://schemas.microsoft.com/office/2006/metadata/properties" ma:root="true" ma:fieldsID="0ab41adae06a0786f9d386e76aae84fb" ns3:_="" ns4:_="">
    <xsd:import namespace="b3c7bbb6-eb26-4c1b-9bb6-cba5dd494eea"/>
    <xsd:import namespace="715b35c6-e146-45a0-beb3-84c6bbc1874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c7bbb6-eb26-4c1b-9bb6-cba5dd494e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5b35c6-e146-45a0-beb3-84c6bbc1874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EF53A3-F35F-478B-906E-07B69E08D3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c7bbb6-eb26-4c1b-9bb6-cba5dd494eea"/>
    <ds:schemaRef ds:uri="715b35c6-e146-45a0-beb3-84c6bbc187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86D7D5-3801-4AD0-AFD1-877875DBEF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5AA196-10DD-4781-B507-97EF319A2656}">
  <ds:schemaRefs>
    <ds:schemaRef ds:uri="b3c7bbb6-eb26-4c1b-9bb6-cba5dd494eea"/>
    <ds:schemaRef ds:uri="http://purl.org/dc/dcmitype/"/>
    <ds:schemaRef ds:uri="http://purl.org/dc/elements/1.1/"/>
    <ds:schemaRef ds:uri="http://schemas.microsoft.com/office/2006/metadata/properties"/>
    <ds:schemaRef ds:uri="715b35c6-e146-45a0-beb3-84c6bbc187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2263</Words>
  <Application>Microsoft Office PowerPoint</Application>
  <PresentationFormat>Širokoúhlá obrazovka</PresentationFormat>
  <Paragraphs>250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Bookman Old Style</vt:lpstr>
      <vt:lpstr>Gill Sans MT</vt:lpstr>
      <vt:lpstr>Impact</vt:lpstr>
      <vt:lpstr>Times New Roman</vt:lpstr>
      <vt:lpstr>WordVisiCarriageReturn_MSFontService</vt:lpstr>
      <vt:lpstr>Odznáček</vt:lpstr>
      <vt:lpstr>poezie</vt:lpstr>
      <vt:lpstr>„Nímovy“ dědicové</vt:lpstr>
      <vt:lpstr>Ferejdún Mošírí (1927 – 2000) </vt:lpstr>
      <vt:lpstr>Ferejdún Mošírí : Bú-je áb </vt:lpstr>
      <vt:lpstr>Postkonstituční doba </vt:lpstr>
      <vt:lpstr>Parvín E´tesámí (1907-41) پروین اعتصامی </vt:lpstr>
      <vt:lpstr>Nové metafory a příměry </vt:lpstr>
      <vt:lpstr>باد  ما را خواهد برد فرخزاد </vt:lpstr>
      <vt:lpstr>Ahmad Šámlú (1925 – 2000)  </vt:lpstr>
      <vt:lpstr>باغ آیینه </vt:lpstr>
      <vt:lpstr>در این بن بست</vt:lpstr>
      <vt:lpstr>Sohráb Sepehrí (1928 –1980) سهراب سپهری </vt:lpstr>
      <vt:lpstr>Prezentace aplikace PowerPoint</vt:lpstr>
      <vt:lpstr>Símín Behbahání (1927 - 2014).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poezie</dc:title>
  <dc:creator>Zuzana Kříhová</dc:creator>
  <cp:lastModifiedBy>Zuzana Kříhová</cp:lastModifiedBy>
  <cp:revision>4</cp:revision>
  <dcterms:created xsi:type="dcterms:W3CDTF">2020-12-02T23:17:59Z</dcterms:created>
  <dcterms:modified xsi:type="dcterms:W3CDTF">2020-12-02T23:39:26Z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0x01010023831B2A9FEA6C45A25FDF617AD44EF7</vt:lpwstr>
  </property>
</Properties>
</file>