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4" r:id="rId8"/>
    <p:sldId id="265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69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49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88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37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95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07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00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73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45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61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76CCF-5ED9-4E5E-ADA2-56DD147202D7}" type="datetimeFigureOut">
              <a:rPr lang="cs-CZ" smtClean="0"/>
              <a:t>19. 4. 2017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9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korpus.cz/proskoly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zpravy.idnes.cz/pro-a-proti-maturita-pisemna-slohova-prace-f2d-/domaci.aspx?c=A170413_133634_domaci_z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amaturita.cz/cjl-pracovni-listy-1404036719.html" TargetMode="External"/><Relationship Id="rId2" Type="http://schemas.openxmlformats.org/officeDocument/2006/relationships/hyperlink" Target="http://www.inkluzivniskola.cz/cestina-jazyk-komunikace/pracovni-list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yd.korpus.cz/" TargetMode="External"/><Relationship Id="rId2" Type="http://schemas.openxmlformats.org/officeDocument/2006/relationships/hyperlink" Target="http://wiki.korpus.cz/doku.php/cnk:uvo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kces.ff.cuni.cz/node/15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korpus.cz/proskol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Didaktické nástroje (učebnice, programy, korpusy) a práce s nimi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19. března 2017</a:t>
            </a:r>
          </a:p>
        </p:txBody>
      </p:sp>
    </p:spTree>
    <p:extLst>
      <p:ext uri="{BB962C8B-B14F-4D97-AF65-F5344CB8AC3E}">
        <p14:creationId xmlns:p14="http://schemas.microsoft.com/office/powerpoint/2010/main" val="2928629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20335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/>
              <a:t>typy cvičení</a:t>
            </a:r>
            <a:br>
              <a:rPr lang="cs-CZ" sz="2800" b="1" dirty="0"/>
            </a:br>
            <a:r>
              <a:rPr lang="cs-CZ" sz="2800" b="1" dirty="0"/>
              <a:t>Pro školy (</a:t>
            </a:r>
            <a:r>
              <a:rPr lang="cs-CZ" sz="2800" dirty="0">
                <a:hlinkClick r:id="rId2"/>
              </a:rPr>
              <a:t>http://korpus.cz/</a:t>
            </a:r>
            <a:r>
              <a:rPr lang="cs-CZ" sz="2800" dirty="0" err="1">
                <a:hlinkClick r:id="rId2"/>
              </a:rPr>
              <a:t>proskoly</a:t>
            </a:r>
            <a:r>
              <a:rPr lang="cs-CZ" sz="2800" dirty="0"/>
              <a:t>)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550504"/>
            <a:ext cx="3886200" cy="4956313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pozorování</a:t>
            </a:r>
            <a:r>
              <a:rPr lang="cs-CZ" dirty="0"/>
              <a:t>: cvičení zaměřené na rozpoznání významu a užití slova či více slov v kontextu na základě vybraného souboru vět z jazykového korpusu</a:t>
            </a:r>
          </a:p>
          <a:p>
            <a:r>
              <a:rPr lang="cs-CZ" b="1" dirty="0"/>
              <a:t>porovnávání</a:t>
            </a:r>
            <a:r>
              <a:rPr lang="cs-CZ" dirty="0"/>
              <a:t>: cvičení zaměřené na srovnání významu a užití dvou a více slov (např. synonym), případně více významů jednoho slova (na základě paralelních korpusů)</a:t>
            </a:r>
          </a:p>
          <a:p>
            <a:r>
              <a:rPr lang="cs-CZ" b="1" dirty="0"/>
              <a:t>doplňování</a:t>
            </a:r>
            <a:r>
              <a:rPr lang="cs-CZ" dirty="0"/>
              <a:t>: cvičení zaměřené na správné určení vhodného chybějícího slova nebo slov na základě kontextu</a:t>
            </a:r>
          </a:p>
          <a:p>
            <a:r>
              <a:rPr lang="cs-CZ" b="1" dirty="0"/>
              <a:t>spojování</a:t>
            </a:r>
            <a:r>
              <a:rPr lang="cs-CZ" dirty="0"/>
              <a:t>: cvičení zaměřené na vyhodnocení kontextu, v němž se slovo používá, na základě spojování levého a pravého okolí slova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550504"/>
            <a:ext cx="3886200" cy="4823792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mix</a:t>
            </a:r>
            <a:r>
              <a:rPr lang="cs-CZ" dirty="0"/>
              <a:t>: cvičení kombinující více typů</a:t>
            </a:r>
          </a:p>
          <a:p>
            <a:r>
              <a:rPr lang="cs-CZ" b="1" dirty="0"/>
              <a:t>psaní</a:t>
            </a:r>
            <a:r>
              <a:rPr lang="cs-CZ" dirty="0"/>
              <a:t>: cvičení zaměřené na písemný projev</a:t>
            </a:r>
          </a:p>
          <a:p>
            <a:r>
              <a:rPr lang="cs-CZ" b="1" dirty="0"/>
              <a:t>mluvení</a:t>
            </a:r>
            <a:r>
              <a:rPr lang="cs-CZ" dirty="0"/>
              <a:t>: cvičení zaměřené na ústní projev</a:t>
            </a:r>
          </a:p>
          <a:p>
            <a:r>
              <a:rPr lang="cs-CZ" b="1" dirty="0"/>
              <a:t>zařazování</a:t>
            </a:r>
            <a:r>
              <a:rPr lang="cs-CZ" dirty="0"/>
              <a:t>: cvičení zaměřené na volbu adekvátního užití slova či slovního spojení v kontextu, typu jazyka či určitém textovém typu</a:t>
            </a:r>
          </a:p>
          <a:p>
            <a:r>
              <a:rPr lang="cs-CZ" b="1" dirty="0"/>
              <a:t>hledání</a:t>
            </a:r>
            <a:r>
              <a:rPr lang="cs-CZ" dirty="0"/>
              <a:t>: cvičení využívající přímo online jazykový korpus s cílem najít v textech zvolené slovo či slovní spojení a zjistit tak co nejvíce informací o jeho použití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89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maturita 2017</a:t>
            </a:r>
            <a:br>
              <a:rPr lang="cs-CZ" sz="3200" b="1" dirty="0"/>
            </a:br>
            <a:r>
              <a:rPr lang="cs-CZ" sz="3200" b="1" dirty="0"/>
              <a:t>zadání písemných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diskuse: Jiří Zíka × Dagmar </a:t>
            </a:r>
            <a:r>
              <a:rPr lang="cs-CZ" dirty="0" err="1"/>
              <a:t>Benovičová</a:t>
            </a:r>
            <a:endParaRPr lang="cs-CZ" dirty="0"/>
          </a:p>
          <a:p>
            <a:pPr lvl="1"/>
            <a:r>
              <a:rPr lang="cs-CZ" dirty="0">
                <a:hlinkClick r:id="rId2"/>
              </a:rPr>
              <a:t>http://zpravy.idnes.cz/pro-a-proti-maturita-pisemna-slohova-prace-f2d-/domaci.aspx?c=A170413_133634_domaci_zt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Maturitní zpravodaj</a:t>
            </a:r>
          </a:p>
          <a:p>
            <a:pPr lvl="1"/>
            <a:r>
              <a:rPr lang="cs-CZ" dirty="0"/>
              <a:t>vizte v </a:t>
            </a:r>
            <a:r>
              <a:rPr lang="cs-CZ" dirty="0" err="1"/>
              <a:t>moodlu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1566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56509"/>
          </a:xfrm>
        </p:spPr>
        <p:txBody>
          <a:bodyPr>
            <a:normAutofit/>
          </a:bodyPr>
          <a:lstStyle/>
          <a:p>
            <a:pPr algn="ctr"/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365126"/>
            <a:ext cx="3886200" cy="631396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ZADÁNÍ 1: Žena zkoušená osudem</a:t>
            </a:r>
          </a:p>
          <a:p>
            <a:r>
              <a:rPr lang="cs-CZ" dirty="0"/>
              <a:t>Zpracování: charakteristika jedné z literárních postav uvedených ve výchozím textu</a:t>
            </a:r>
          </a:p>
          <a:p>
            <a:pPr marL="0" indent="0">
              <a:buNone/>
            </a:pPr>
            <a:r>
              <a:rPr lang="cs-CZ" b="1" dirty="0"/>
              <a:t>ZADÁNÍ 2: Existence lidstva ohrožena!</a:t>
            </a:r>
          </a:p>
          <a:p>
            <a:r>
              <a:rPr lang="cs-CZ" dirty="0"/>
              <a:t>Zpracování: vypravování s prvky sci-fi rozvíjející výchozí text</a:t>
            </a:r>
          </a:p>
          <a:p>
            <a:pPr marL="0" indent="0">
              <a:buNone/>
            </a:pPr>
            <a:r>
              <a:rPr lang="cs-CZ" b="1" dirty="0"/>
              <a:t>ZADÁNÍ 3: Nudný účetní a jiné stereotypy</a:t>
            </a:r>
          </a:p>
          <a:p>
            <a:r>
              <a:rPr lang="cs-CZ" dirty="0"/>
              <a:t>Zpracování: článek s prvky fejetonu o stereotypech spojených s různými profesemi (funkce výchozího textu inspirativní)</a:t>
            </a:r>
          </a:p>
          <a:p>
            <a:pPr marL="0" indent="0">
              <a:buNone/>
            </a:pPr>
            <a:r>
              <a:rPr lang="cs-CZ" b="1" dirty="0"/>
              <a:t>ZADÁNÍ 4: Obraz od Josefa Lady</a:t>
            </a:r>
          </a:p>
          <a:p>
            <a:r>
              <a:rPr lang="cs-CZ" dirty="0"/>
              <a:t>Zpracování: popis výchozího obrázku</a:t>
            </a:r>
          </a:p>
          <a:p>
            <a:pPr marL="0" indent="0">
              <a:buNone/>
            </a:pPr>
            <a:r>
              <a:rPr lang="cs-CZ" b="1" dirty="0"/>
              <a:t>ZADÁNÍ 5: Prokrastinace – nová metla lidstva?</a:t>
            </a:r>
          </a:p>
          <a:p>
            <a:r>
              <a:rPr lang="cs-CZ" dirty="0"/>
              <a:t>Zpracování: článek do společenského časopisu zabývající se fenoménem prokrastinace (funkce výchozího textu inspirativní)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365126"/>
            <a:ext cx="3886200" cy="631396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ZADÁNÍ 6: České národní obrození</a:t>
            </a:r>
          </a:p>
          <a:p>
            <a:r>
              <a:rPr lang="cs-CZ" dirty="0"/>
              <a:t>Zpracování: referát (funkce výchozího textu inspirativní)</a:t>
            </a:r>
          </a:p>
          <a:p>
            <a:pPr marL="0" indent="0">
              <a:buNone/>
            </a:pPr>
            <a:r>
              <a:rPr lang="cs-CZ" b="1" dirty="0"/>
              <a:t>ZADÁNÍ 7: Zlo s dětskou tváří</a:t>
            </a:r>
          </a:p>
          <a:p>
            <a:r>
              <a:rPr lang="cs-CZ" dirty="0"/>
              <a:t>Zpracování: úvahový text zabývající se otázkou snížení věkové hranice trestní odpovědnosti v České republice (funkce výchozího textu informativní)</a:t>
            </a:r>
          </a:p>
          <a:p>
            <a:pPr marL="0" indent="0">
              <a:buNone/>
            </a:pPr>
            <a:r>
              <a:rPr lang="cs-CZ" b="1" dirty="0"/>
              <a:t>ZADÁNÍ 8: Nepovedená léčka</a:t>
            </a:r>
          </a:p>
          <a:p>
            <a:r>
              <a:rPr lang="cs-CZ" dirty="0"/>
              <a:t>Zpracování: vypravování o tom, jak Jean André vyvázl z léčky </a:t>
            </a:r>
            <a:r>
              <a:rPr lang="cs-CZ" dirty="0" err="1"/>
              <a:t>Emhudů</a:t>
            </a:r>
            <a:r>
              <a:rPr lang="cs-CZ" dirty="0"/>
              <a:t>, které navazuje na výchozí text</a:t>
            </a:r>
          </a:p>
          <a:p>
            <a:pPr marL="0" indent="0">
              <a:buNone/>
            </a:pPr>
            <a:r>
              <a:rPr lang="cs-CZ" b="1" dirty="0"/>
              <a:t>ZADÁNÍ 9: Návrh na přejmenování náměstí</a:t>
            </a:r>
          </a:p>
          <a:p>
            <a:r>
              <a:rPr lang="cs-CZ" dirty="0"/>
              <a:t>Zpracování: úřední dopis, který reaguje na výzvu z výchozího textu a obsahuje návrh na přejmenování náměstí</a:t>
            </a:r>
          </a:p>
          <a:p>
            <a:pPr marL="0" indent="0">
              <a:buNone/>
            </a:pPr>
            <a:r>
              <a:rPr lang="cs-CZ" b="1" dirty="0"/>
              <a:t>ZADÁNÍ 10: Zahájení vodácké sezony</a:t>
            </a:r>
          </a:p>
          <a:p>
            <a:r>
              <a:rPr lang="cs-CZ" dirty="0"/>
              <a:t>Zpracování: zpráva do regionálního zpravodaje o průběhu akce představené ve výchozím textu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61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pracovní list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≈ handout s interaktivní složkou</a:t>
            </a:r>
          </a:p>
          <a:p>
            <a:r>
              <a:rPr lang="cs-CZ" dirty="0"/>
              <a:t>patří mezi učební texty</a:t>
            </a:r>
          </a:p>
          <a:p>
            <a:r>
              <a:rPr lang="cs-CZ" dirty="0"/>
              <a:t>multimodální text</a:t>
            </a:r>
          </a:p>
          <a:p>
            <a:r>
              <a:rPr lang="cs-CZ" dirty="0"/>
              <a:t>možnost konkrétního zaměření na konkrétní žáky, cíl</a:t>
            </a:r>
          </a:p>
          <a:p>
            <a:pPr lvl="1"/>
            <a:r>
              <a:rPr lang="cs-CZ" dirty="0"/>
              <a:t>nižší stupeň</a:t>
            </a:r>
          </a:p>
          <a:p>
            <a:pPr lvl="1"/>
            <a:r>
              <a:rPr lang="cs-CZ" dirty="0"/>
              <a:t>nerodilí mluvčí</a:t>
            </a:r>
          </a:p>
          <a:p>
            <a:pPr lvl="2"/>
            <a:r>
              <a:rPr lang="cs-CZ" dirty="0">
                <a:hlinkClick r:id="rId2"/>
              </a:rPr>
              <a:t>http://www.inkluzivniskola.cz/cestina-jazyk-komunikace/pracovni-listy</a:t>
            </a:r>
            <a:r>
              <a:rPr lang="cs-CZ" dirty="0"/>
              <a:t> </a:t>
            </a:r>
          </a:p>
          <a:p>
            <a:r>
              <a:rPr lang="cs-CZ" dirty="0"/>
              <a:t>ústní část maturity: literatura</a:t>
            </a:r>
          </a:p>
          <a:p>
            <a:pPr lvl="1"/>
            <a:r>
              <a:rPr lang="cs-CZ" dirty="0">
                <a:hlinkClick r:id="rId3"/>
              </a:rPr>
              <a:t>http://www.novamaturita.cz/cjl-pracovni-listy-1404036719.html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přehledy (formou tabulek)</a:t>
            </a:r>
          </a:p>
          <a:p>
            <a:r>
              <a:rPr lang="cs-CZ" dirty="0"/>
              <a:t>cvičení</a:t>
            </a:r>
          </a:p>
          <a:p>
            <a:pPr lvl="1"/>
            <a:r>
              <a:rPr lang="cs-CZ" dirty="0"/>
              <a:t>výběrové zopakování starší látky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7524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využití korpusů při školní výuce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výhody práce s jazykovými korpusy?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49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využití korpusů při školní výuce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výhody práce s jazykovými korpusy</a:t>
            </a:r>
          </a:p>
          <a:p>
            <a:r>
              <a:rPr lang="cs-CZ" dirty="0"/>
              <a:t>interaktivita, práce s internetovou aplikací</a:t>
            </a:r>
          </a:p>
          <a:p>
            <a:r>
              <a:rPr lang="cs-CZ" dirty="0"/>
              <a:t>autentický materiál</a:t>
            </a:r>
          </a:p>
          <a:p>
            <a:pPr lvl="1"/>
            <a:r>
              <a:rPr lang="cs-CZ" dirty="0"/>
              <a:t>včetně autentického materiálu ze škol</a:t>
            </a:r>
          </a:p>
          <a:p>
            <a:r>
              <a:rPr lang="cs-CZ" dirty="0"/>
              <a:t>možnost vymezení, s jakým typem textů pracovat</a:t>
            </a:r>
          </a:p>
          <a:p>
            <a:pPr lvl="1"/>
            <a:r>
              <a:rPr lang="cs-CZ" dirty="0"/>
              <a:t>žánrové srovnání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632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ČNK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http://wiki.korpus.cz/doku.php/cnk:uvod</a:t>
            </a:r>
            <a:endParaRPr lang="cs-CZ" dirty="0"/>
          </a:p>
          <a:p>
            <a:r>
              <a:rPr lang="cs-CZ" dirty="0"/>
              <a:t>KSK-dopisy</a:t>
            </a:r>
          </a:p>
          <a:p>
            <a:pPr lvl="1"/>
            <a:r>
              <a:rPr lang="cs-CZ" dirty="0"/>
              <a:t>korpus soukromé korespondence</a:t>
            </a:r>
          </a:p>
          <a:p>
            <a:pPr lvl="1"/>
            <a:r>
              <a:rPr lang="cs-CZ" dirty="0"/>
              <a:t>2000 dopisů z let 1990–2004 </a:t>
            </a:r>
          </a:p>
          <a:p>
            <a:pPr lvl="1"/>
            <a:r>
              <a:rPr lang="cs-CZ" dirty="0"/>
              <a:t>specifika a proměny epistolárních textů</a:t>
            </a:r>
          </a:p>
          <a:p>
            <a:r>
              <a:rPr lang="cs-CZ" dirty="0" err="1"/>
              <a:t>Intercorp</a:t>
            </a:r>
            <a:endParaRPr lang="cs-CZ" dirty="0"/>
          </a:p>
          <a:p>
            <a:pPr lvl="1"/>
            <a:r>
              <a:rPr lang="cs-CZ" dirty="0"/>
              <a:t>možnost porovnávat jazyky</a:t>
            </a:r>
          </a:p>
          <a:p>
            <a:pPr lvl="1"/>
            <a:endParaRPr lang="cs-CZ" dirty="0"/>
          </a:p>
          <a:p>
            <a:r>
              <a:rPr lang="cs-CZ" dirty="0"/>
              <a:t>nástroj </a:t>
            </a:r>
            <a:r>
              <a:rPr lang="cs-CZ" dirty="0" err="1"/>
              <a:t>SyD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https://syd.korpus.cz/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5116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Akviziční korpusy českého jazyka</a:t>
            </a:r>
            <a:br>
              <a:rPr lang="cs-CZ" sz="3200" b="1" dirty="0"/>
            </a:br>
            <a:r>
              <a:rPr lang="cs-CZ" sz="3200" b="1" dirty="0"/>
              <a:t>AKCES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hlinkClick r:id="rId2"/>
              </a:rPr>
              <a:t>http://akces.ff.cuni.cz/node/155</a:t>
            </a:r>
            <a:endParaRPr lang="cs-CZ" dirty="0"/>
          </a:p>
          <a:p>
            <a:pPr lvl="1"/>
            <a:r>
              <a:rPr lang="cs-CZ" dirty="0"/>
              <a:t>propojené s ČNK</a:t>
            </a:r>
          </a:p>
          <a:p>
            <a:pPr lvl="1"/>
            <a:r>
              <a:rPr lang="cs-CZ" dirty="0"/>
              <a:t>vznikají při ÚČJTK FF UK</a:t>
            </a:r>
          </a:p>
          <a:p>
            <a:pPr lvl="1"/>
            <a:r>
              <a:rPr lang="cs-CZ" b="1" dirty="0"/>
              <a:t>sada AKCES</a:t>
            </a:r>
            <a:r>
              <a:rPr lang="cs-CZ" dirty="0"/>
              <a:t>: přepisy nahrávek vyučovacích hodin</a:t>
            </a:r>
          </a:p>
          <a:p>
            <a:pPr lvl="1"/>
            <a:r>
              <a:rPr lang="cs-CZ" b="1" dirty="0"/>
              <a:t>sada </a:t>
            </a:r>
            <a:r>
              <a:rPr lang="cs-CZ" b="1" dirty="0" err="1"/>
              <a:t>ROMi</a:t>
            </a:r>
            <a:r>
              <a:rPr lang="cs-CZ" dirty="0"/>
              <a:t>: mluvené projevy romských dětí a mládeže</a:t>
            </a:r>
          </a:p>
          <a:p>
            <a:pPr lvl="1"/>
            <a:r>
              <a:rPr lang="cs-CZ" b="1" dirty="0"/>
              <a:t>sada CZESL</a:t>
            </a:r>
            <a:r>
              <a:rPr lang="cs-CZ" dirty="0"/>
              <a:t>: korpus písemných prací</a:t>
            </a:r>
          </a:p>
          <a:p>
            <a:pPr lvl="2"/>
            <a:r>
              <a:rPr lang="cs-CZ" dirty="0"/>
              <a:t>nerodilých mluvčích češtiny, rodilých mluvčích češtiny</a:t>
            </a:r>
          </a:p>
          <a:p>
            <a:pPr lvl="2"/>
            <a:r>
              <a:rPr lang="cs-CZ" dirty="0"/>
              <a:t>žáků z vyloučených sociálních oblastí</a:t>
            </a:r>
          </a:p>
          <a:p>
            <a:pPr lvl="2"/>
            <a:r>
              <a:rPr lang="cs-CZ" dirty="0"/>
              <a:t>dostupné z korpus.cz</a:t>
            </a:r>
          </a:p>
          <a:p>
            <a:pPr lvl="1"/>
            <a:r>
              <a:rPr lang="cs-CZ" b="1" dirty="0"/>
              <a:t>SKRIPT2012</a:t>
            </a:r>
          </a:p>
          <a:p>
            <a:pPr lvl="2"/>
            <a:r>
              <a:rPr lang="cs-CZ" dirty="0"/>
              <a:t>korpus školních písemných prací</a:t>
            </a:r>
          </a:p>
          <a:p>
            <a:pPr lvl="2"/>
            <a:r>
              <a:rPr lang="cs-CZ" dirty="0"/>
              <a:t>dostupné z korpus.cz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26. dubna 2017: Kateřina Šormová</a:t>
            </a:r>
          </a:p>
        </p:txBody>
      </p:sp>
    </p:spTree>
    <p:extLst>
      <p:ext uri="{BB962C8B-B14F-4D97-AF65-F5344CB8AC3E}">
        <p14:creationId xmlns:p14="http://schemas.microsoft.com/office/powerpoint/2010/main" val="2109046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využití korpusů při školní výuce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Pro školy</a:t>
            </a:r>
            <a:endParaRPr lang="cs-CZ" b="1" dirty="0">
              <a:hlinkClick r:id="rId2"/>
            </a:endParaRPr>
          </a:p>
          <a:p>
            <a:r>
              <a:rPr lang="cs-CZ" dirty="0">
                <a:hlinkClick r:id="rId2"/>
              </a:rPr>
              <a:t>http://korpus.cz/proskoly</a:t>
            </a:r>
            <a:endParaRPr lang="cs-CZ" dirty="0"/>
          </a:p>
          <a:p>
            <a:r>
              <a:rPr lang="cs-CZ" dirty="0"/>
              <a:t>projekt ČNK</a:t>
            </a:r>
          </a:p>
          <a:p>
            <a:r>
              <a:rPr lang="cs-CZ" dirty="0" err="1"/>
              <a:t>repozitář</a:t>
            </a:r>
            <a:r>
              <a:rPr lang="cs-CZ" dirty="0"/>
              <a:t> korpusových cvičení</a:t>
            </a:r>
          </a:p>
          <a:p>
            <a:r>
              <a:rPr lang="cs-CZ" dirty="0"/>
              <a:t>zdroje v korpusu i samotná práce s korpusem</a:t>
            </a:r>
          </a:p>
          <a:p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ukázka pracovního listu</a:t>
            </a:r>
          </a:p>
        </p:txBody>
      </p:sp>
    </p:spTree>
    <p:extLst>
      <p:ext uri="{BB962C8B-B14F-4D97-AF65-F5344CB8AC3E}">
        <p14:creationId xmlns:p14="http://schemas.microsoft.com/office/powerpoint/2010/main" val="41431105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2192</TotalTime>
  <Words>681</Words>
  <Application>Microsoft Office PowerPoint</Application>
  <PresentationFormat>Předvádění na obrazovce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Didaktické nástroje (učebnice, programy, korpusy) a práce s nimi</vt:lpstr>
      <vt:lpstr>maturita 2017 zadání písemných prací</vt:lpstr>
      <vt:lpstr>Prezentace aplikace PowerPoint</vt:lpstr>
      <vt:lpstr>pracovní list</vt:lpstr>
      <vt:lpstr>využití korpusů při školní výuce</vt:lpstr>
      <vt:lpstr>využití korpusů při školní výuce</vt:lpstr>
      <vt:lpstr>ČNK</vt:lpstr>
      <vt:lpstr>Akviziční korpusy českého jazyka AKCES</vt:lpstr>
      <vt:lpstr>využití korpusů při školní výuce</vt:lpstr>
      <vt:lpstr>typy cvičení Pro školy (http://korpus.cz/proskoly)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nástroje (učebnice, programy, korpusy) a práce s nimi</dc:title>
  <dc:creator>pivo</dc:creator>
  <cp:lastModifiedBy>pivo</cp:lastModifiedBy>
  <cp:revision>69</cp:revision>
  <dcterms:created xsi:type="dcterms:W3CDTF">2017-02-13T17:21:41Z</dcterms:created>
  <dcterms:modified xsi:type="dcterms:W3CDTF">2017-04-19T12:01:58Z</dcterms:modified>
</cp:coreProperties>
</file>