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61" r:id="rId3"/>
    <p:sldId id="259" r:id="rId4"/>
    <p:sldId id="271" r:id="rId5"/>
    <p:sldId id="257" r:id="rId6"/>
    <p:sldId id="263" r:id="rId7"/>
    <p:sldId id="270" r:id="rId8"/>
    <p:sldId id="264" r:id="rId9"/>
    <p:sldId id="272" r:id="rId10"/>
    <p:sldId id="273" r:id="rId11"/>
    <p:sldId id="276" r:id="rId12"/>
    <p:sldId id="265" r:id="rId13"/>
    <p:sldId id="266" r:id="rId14"/>
    <p:sldId id="267" r:id="rId15"/>
    <p:sldId id="268" r:id="rId16"/>
    <p:sldId id="274" r:id="rId17"/>
    <p:sldId id="275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031C9B-5FAF-47EF-B7DE-A095A8481ACB}" v="4568" dt="2026-04-26T20:45:04.685"/>
    <p1510:client id="{AC381057-F5CD-4874-B3C4-42B59C32EF40}" v="16" dt="2026-04-27T20:04:55.4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265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1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6">
            <a:extLst>
              <a:ext uri="{FF2B5EF4-FFF2-40B4-BE49-F238E27FC236}">
                <a16:creationId xmlns:a16="http://schemas.microsoft.com/office/drawing/2014/main" id="{7A875D55-4A80-43E9-38F6-27E36649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78424DC2-B1EB-C071-5D31-C930F62EB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" y="3984687"/>
            <a:ext cx="12193359" cy="146392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59666" y="1118305"/>
            <a:ext cx="8861783" cy="1425651"/>
          </a:xfrm>
        </p:spPr>
        <p:txBody>
          <a:bodyPr>
            <a:noAutofit/>
          </a:bodyPr>
          <a:lstStyle/>
          <a:p>
            <a:r>
              <a:rPr lang="cs-CZ" sz="7200" b="0">
                <a:solidFill>
                  <a:srgbClr val="FFFFFF"/>
                </a:solidFill>
                <a:latin typeface="Calisto MT"/>
              </a:rPr>
              <a:t>LISTY Z KOSTNICE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62095" y="484979"/>
            <a:ext cx="2754898" cy="7609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z="4400">
                <a:solidFill>
                  <a:srgbClr val="FFFFFF"/>
                </a:solidFill>
                <a:latin typeface="Calisto MT"/>
              </a:rPr>
              <a:t>JAN HUS</a:t>
            </a:r>
          </a:p>
        </p:txBody>
      </p:sp>
      <p:pic>
        <p:nvPicPr>
          <p:cNvPr id="7" name="Obrázek 6" descr="Obsah obrázku kresba, černobílá&#10;&#10;Obsah generovaný pomocí AI může být nesprávný.">
            <a:extLst>
              <a:ext uri="{FF2B5EF4-FFF2-40B4-BE49-F238E27FC236}">
                <a16:creationId xmlns:a16="http://schemas.microsoft.com/office/drawing/2014/main" id="{7C282C31-CDC9-2EC2-4A32-BA26D22B6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190" y="2829592"/>
            <a:ext cx="2950030" cy="364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2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B08B33-CE4E-1689-6721-BB6010F4C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FAA61D43-CBFA-C447-28D2-A3D2C31C7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914615" y="-2708915"/>
            <a:ext cx="1149170" cy="740697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61EC95B-5DE1-51EB-E16D-806AE1BAD1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5519" y="592365"/>
            <a:ext cx="6429499" cy="804881"/>
          </a:xfrm>
        </p:spPr>
        <p:txBody>
          <a:bodyPr>
            <a:normAutofit/>
          </a:bodyPr>
          <a:lstStyle/>
          <a:p>
            <a:r>
              <a:rPr lang="cs-CZ" sz="4800">
                <a:solidFill>
                  <a:schemeClr val="bg1"/>
                </a:solidFill>
                <a:latin typeface="Calisto MT"/>
              </a:rPr>
              <a:t>PŘED KONCILEM</a:t>
            </a:r>
            <a:endParaRPr lang="cs-CZ" sz="4800" dirty="0">
              <a:solidFill>
                <a:schemeClr val="bg1"/>
              </a:solidFill>
              <a:latin typeface="Calisto MT"/>
            </a:endParaRPr>
          </a:p>
        </p:txBody>
      </p:sp>
      <p:pic>
        <p:nvPicPr>
          <p:cNvPr id="6" name="Obrázek 5" descr="Obsah obrázku hnědý, Béžová&#10;&#10;Obsah generovaný pomocí AI může být nesprávný.">
            <a:extLst>
              <a:ext uri="{FF2B5EF4-FFF2-40B4-BE49-F238E27FC236}">
                <a16:creationId xmlns:a16="http://schemas.microsoft.com/office/drawing/2014/main" id="{F922CEB8-3F0D-C67D-3BD9-D38CD89D78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32" t="2381" r="3229" b="1199"/>
          <a:stretch>
            <a:fillRect/>
          </a:stretch>
        </p:blipFill>
        <p:spPr>
          <a:xfrm rot="10800000">
            <a:off x="5018815" y="1782820"/>
            <a:ext cx="6926334" cy="4914289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9BA1D81C-3001-B840-CEE0-4510D68EC9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67162" y="2319948"/>
            <a:ext cx="6424469" cy="383436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V Gottliebenu byl Hus dva měsíce, během kterých byl vyslýchán vyšetřovací komisí.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  <a:ea typeface="+mn-lt"/>
                <a:cs typeface="+mn-lt"/>
              </a:rPr>
              <a:t>Poté byl přemístěn do františkánského kláštera v Kostnici, místo na hradě uvolnil Janu XXIII.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Zikmund vymohl Janu Husovi tři veřejná slyšení, koncil mu však nehodlal naslouchat.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Doufal ve svobodnou disputaci o víře, avšak koncil jen marně vymáhal odvolání jeho výroků, označených za kacířské.</a:t>
            </a:r>
            <a:endParaRPr lang="cs-CZ" sz="2400" b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</p:txBody>
      </p:sp>
      <p:pic>
        <p:nvPicPr>
          <p:cNvPr id="4" name="Obrázek 3" descr="Obsah obrázku obraz, kresba, text, umění&#10;&#10;Obsah generovaný pomocí AI může být nesprávný.">
            <a:extLst>
              <a:ext uri="{FF2B5EF4-FFF2-40B4-BE49-F238E27FC236}">
                <a16:creationId xmlns:a16="http://schemas.microsoft.com/office/drawing/2014/main" id="{02AE39FF-32FF-69CE-38B0-639031E25F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51" b="11885"/>
          <a:stretch>
            <a:fillRect/>
          </a:stretch>
        </p:blipFill>
        <p:spPr>
          <a:xfrm>
            <a:off x="-421" y="0"/>
            <a:ext cx="4784061" cy="687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10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705546-0951-BDCE-74B7-1BE480CA9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537BF71E-4A89-833D-81BA-52744B0A1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32789" y="-2719958"/>
            <a:ext cx="1149170" cy="740697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77712AF-0682-7099-0045-DEF46BCE3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780" y="592365"/>
            <a:ext cx="6429499" cy="804881"/>
          </a:xfrm>
        </p:spPr>
        <p:txBody>
          <a:bodyPr>
            <a:normAutofit/>
          </a:bodyPr>
          <a:lstStyle/>
          <a:p>
            <a:r>
              <a:rPr lang="cs-CZ" sz="4800">
                <a:solidFill>
                  <a:schemeClr val="bg1"/>
                </a:solidFill>
                <a:latin typeface="Calisto MT"/>
              </a:rPr>
              <a:t>ČEKÁNÍ NA SMRT</a:t>
            </a:r>
            <a:endParaRPr lang="cs-CZ" sz="4800" dirty="0">
              <a:solidFill>
                <a:schemeClr val="bg1"/>
              </a:solidFill>
              <a:latin typeface="Calisto MT"/>
            </a:endParaRPr>
          </a:p>
        </p:txBody>
      </p:sp>
      <p:pic>
        <p:nvPicPr>
          <p:cNvPr id="6" name="Obrázek 5" descr="Obsah obrázku hnědý, Béžová&#10;&#10;Obsah generovaný pomocí AI může být nesprávný.">
            <a:extLst>
              <a:ext uri="{FF2B5EF4-FFF2-40B4-BE49-F238E27FC236}">
                <a16:creationId xmlns:a16="http://schemas.microsoft.com/office/drawing/2014/main" id="{E5A425E0-783D-3798-1BDD-F5712A50D5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32" t="2381" r="3229" b="1199"/>
          <a:stretch>
            <a:fillRect/>
          </a:stretch>
        </p:blipFill>
        <p:spPr>
          <a:xfrm rot="10800000">
            <a:off x="248033" y="1738646"/>
            <a:ext cx="6926334" cy="4914289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B9F1FCB7-0719-3FDD-EC16-ADDEBA4C4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423" y="2319948"/>
            <a:ext cx="6424469" cy="38343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Poslední měsíc života trávil Hus psaním.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Z tohoto období se zachovalo přes 30 listů dokumentujících jeho účtování se </a:t>
            </a:r>
            <a:r>
              <a:rPr lang="cs-CZ" sz="2400" dirty="0">
                <a:latin typeface="Book Antiqua"/>
              </a:rPr>
              <a:t>životem.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Nadále v nich prosil své přátele o zjednání dalšího slyšení.</a:t>
            </a:r>
            <a:endParaRPr lang="cs-CZ" sz="2400" dirty="0">
              <a:latin typeface="Book Antiqua"/>
            </a:endParaRP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Bylo mu však stále zřejmější, že bude svého Pána následovat i ve smrti.</a:t>
            </a:r>
            <a:endParaRPr lang="cs-CZ" sz="2400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algn="l"/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</p:txBody>
      </p:sp>
      <p:pic>
        <p:nvPicPr>
          <p:cNvPr id="4" name="Obrázek 3" descr="Obsah obrázku černobílá, kresba, skica, umění&#10;&#10;Obsah generovaný pomocí AI může být nesprávný.">
            <a:extLst>
              <a:ext uri="{FF2B5EF4-FFF2-40B4-BE49-F238E27FC236}">
                <a16:creationId xmlns:a16="http://schemas.microsoft.com/office/drawing/2014/main" id="{5433E99B-517D-7D65-A4E4-E4246C0903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481" r="15034" b="-137"/>
          <a:stretch>
            <a:fillRect/>
          </a:stretch>
        </p:blipFill>
        <p:spPr>
          <a:xfrm>
            <a:off x="7413038" y="-9407"/>
            <a:ext cx="4890596" cy="686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56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C15C5-5FFC-926A-E911-10EED7985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E28EE5BF-FA33-0946-A6B9-61A63AD674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760" t="-1021" b="54592"/>
          <a:stretch>
            <a:fillRect/>
          </a:stretch>
        </p:blipFill>
        <p:spPr>
          <a:xfrm rot="5400000">
            <a:off x="156510" y="277464"/>
            <a:ext cx="511521" cy="957224"/>
          </a:xfrm>
          <a:prstGeom prst="rect">
            <a:avLst/>
          </a:prstGeom>
        </p:spPr>
      </p:pic>
      <p:pic>
        <p:nvPicPr>
          <p:cNvPr id="3" name="Obrázek 2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C9B63AF9-7739-8AA9-FA61-EFEFF02856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760" t="-1021" b="54592"/>
          <a:stretch>
            <a:fillRect/>
          </a:stretch>
        </p:blipFill>
        <p:spPr>
          <a:xfrm rot="5400000">
            <a:off x="11562697" y="5575744"/>
            <a:ext cx="511521" cy="957224"/>
          </a:xfrm>
          <a:prstGeom prst="rect">
            <a:avLst/>
          </a:prstGeom>
        </p:spPr>
      </p:pic>
      <p:pic>
        <p:nvPicPr>
          <p:cNvPr id="4" name="Obrázek 3" descr="Obsah obrázku text, kniha, Publikace, papír&#10;&#10;Obsah generovaný pomocí AI může být nesprávný.">
            <a:extLst>
              <a:ext uri="{FF2B5EF4-FFF2-40B4-BE49-F238E27FC236}">
                <a16:creationId xmlns:a16="http://schemas.microsoft.com/office/drawing/2014/main" id="{F4C69A07-91D8-BBFE-97C1-2315DA2EF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318" y="-250520"/>
            <a:ext cx="10210871" cy="741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3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89926-EBAA-4AC5-0BE2-5B1E10BFB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4BC69C27-19B1-D832-5721-4979DDF7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760" t="-1021" b="54592"/>
          <a:stretch>
            <a:fillRect/>
          </a:stretch>
        </p:blipFill>
        <p:spPr>
          <a:xfrm rot="5400000">
            <a:off x="156510" y="277464"/>
            <a:ext cx="511521" cy="957224"/>
          </a:xfrm>
          <a:prstGeom prst="rect">
            <a:avLst/>
          </a:prstGeom>
        </p:spPr>
      </p:pic>
      <p:pic>
        <p:nvPicPr>
          <p:cNvPr id="3" name="Obrázek 2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0559706A-E54E-D35F-88AF-92358C33D0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760" t="-1021" b="54592"/>
          <a:stretch>
            <a:fillRect/>
          </a:stretch>
        </p:blipFill>
        <p:spPr>
          <a:xfrm rot="5400000">
            <a:off x="11562697" y="5575744"/>
            <a:ext cx="511521" cy="957224"/>
          </a:xfrm>
          <a:prstGeom prst="rect">
            <a:avLst/>
          </a:prstGeom>
        </p:spPr>
      </p:pic>
      <p:pic>
        <p:nvPicPr>
          <p:cNvPr id="5" name="Obrázek 4" descr="Obsah obrázku text, kniha, papír, Písmo&#10;&#10;Obsah generovaný pomocí AI může být nesprávný.">
            <a:extLst>
              <a:ext uri="{FF2B5EF4-FFF2-40B4-BE49-F238E27FC236}">
                <a16:creationId xmlns:a16="http://schemas.microsoft.com/office/drawing/2014/main" id="{8A949298-3B87-698C-4E7E-565782E10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749" y="-93945"/>
            <a:ext cx="9787378" cy="705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758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D6CF9-D189-2D63-09E7-7983AA24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AFEA2DA6-FFC3-C24C-FDD9-7DA1BFDE71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760" t="-1021" b="54592"/>
          <a:stretch>
            <a:fillRect/>
          </a:stretch>
        </p:blipFill>
        <p:spPr>
          <a:xfrm rot="5400000">
            <a:off x="11562697" y="5575744"/>
            <a:ext cx="511521" cy="957224"/>
          </a:xfrm>
          <a:prstGeom prst="rect">
            <a:avLst/>
          </a:prstGeom>
        </p:spPr>
      </p:pic>
      <p:pic>
        <p:nvPicPr>
          <p:cNvPr id="6" name="Obrázek 5" descr="Obsah obrázku text, kniha, Písmo, papír&#10;&#10;Obsah generovaný pomocí AI může být nesprávný.">
            <a:extLst>
              <a:ext uri="{FF2B5EF4-FFF2-40B4-BE49-F238E27FC236}">
                <a16:creationId xmlns:a16="http://schemas.microsoft.com/office/drawing/2014/main" id="{CCAEA85D-0AA3-98A5-EB84-A8B1A80EB2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31" r="52877" b="59190"/>
          <a:stretch>
            <a:fillRect/>
          </a:stretch>
        </p:blipFill>
        <p:spPr>
          <a:xfrm>
            <a:off x="250206" y="3018773"/>
            <a:ext cx="5945158" cy="3180791"/>
          </a:xfrm>
          <a:prstGeom prst="rect">
            <a:avLst/>
          </a:prstGeom>
        </p:spPr>
      </p:pic>
      <p:pic>
        <p:nvPicPr>
          <p:cNvPr id="7" name="Obrázek 6" descr="Obsah obrázku text, kniha, Písmo, papír&#10;&#10;Obsah generovaný pomocí AI může být nesprávný.">
            <a:extLst>
              <a:ext uri="{FF2B5EF4-FFF2-40B4-BE49-F238E27FC236}">
                <a16:creationId xmlns:a16="http://schemas.microsoft.com/office/drawing/2014/main" id="{D50716AA-33A1-99E1-9D70-AD257C9E58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741" r="52923" b="25702"/>
          <a:stretch>
            <a:fillRect/>
          </a:stretch>
        </p:blipFill>
        <p:spPr>
          <a:xfrm>
            <a:off x="6200070" y="1221286"/>
            <a:ext cx="5726046" cy="2974935"/>
          </a:xfrm>
          <a:prstGeom prst="rect">
            <a:avLst/>
          </a:prstGeom>
        </p:spPr>
      </p:pic>
      <p:pic>
        <p:nvPicPr>
          <p:cNvPr id="5" name="Obrázek 4" descr="Obsah obrázku text, kniha, papír, Písmo&#10;&#10;Obsah generovaný pomocí AI může být nesprávný.">
            <a:extLst>
              <a:ext uri="{FF2B5EF4-FFF2-40B4-BE49-F238E27FC236}">
                <a16:creationId xmlns:a16="http://schemas.microsoft.com/office/drawing/2014/main" id="{9461CC53-7F39-A452-2252-9707A13220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227" t="63798" r="-107" b="6973"/>
          <a:stretch>
            <a:fillRect/>
          </a:stretch>
        </p:blipFill>
        <p:spPr>
          <a:xfrm>
            <a:off x="408997" y="647177"/>
            <a:ext cx="5953117" cy="2521756"/>
          </a:xfrm>
          <a:prstGeom prst="rect">
            <a:avLst/>
          </a:prstGeom>
        </p:spPr>
      </p:pic>
      <p:pic>
        <p:nvPicPr>
          <p:cNvPr id="2" name="Obrázek 1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198BD41F-4536-C7AD-0AC3-E2FA8BC8DF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760" t="-1021" b="54592"/>
          <a:stretch>
            <a:fillRect/>
          </a:stretch>
        </p:blipFill>
        <p:spPr>
          <a:xfrm rot="5400000">
            <a:off x="156510" y="277464"/>
            <a:ext cx="511521" cy="95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141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C0113-660E-2C4A-D01C-6CCF5530D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01498889-57ED-C2D4-6693-3D4F3E52D3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760" t="-1021" b="54592"/>
          <a:stretch>
            <a:fillRect/>
          </a:stretch>
        </p:blipFill>
        <p:spPr>
          <a:xfrm rot="5400000">
            <a:off x="156510" y="277464"/>
            <a:ext cx="511521" cy="957224"/>
          </a:xfrm>
          <a:prstGeom prst="rect">
            <a:avLst/>
          </a:prstGeom>
        </p:spPr>
      </p:pic>
      <p:pic>
        <p:nvPicPr>
          <p:cNvPr id="3" name="Obrázek 2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C859A2EB-5D54-AF61-A20D-C90A7E00E8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760" t="-1021" b="54592"/>
          <a:stretch>
            <a:fillRect/>
          </a:stretch>
        </p:blipFill>
        <p:spPr>
          <a:xfrm rot="5400000">
            <a:off x="11562697" y="5575744"/>
            <a:ext cx="511521" cy="957224"/>
          </a:xfrm>
          <a:prstGeom prst="rect">
            <a:avLst/>
          </a:prstGeom>
        </p:spPr>
      </p:pic>
      <p:pic>
        <p:nvPicPr>
          <p:cNvPr id="4" name="Obrázek 3" descr="Obsah obrázku text, kniha, Písmo, papír&#10;&#10;Obsah generovaný pomocí AI může být nesprávný.">
            <a:extLst>
              <a:ext uri="{FF2B5EF4-FFF2-40B4-BE49-F238E27FC236}">
                <a16:creationId xmlns:a16="http://schemas.microsoft.com/office/drawing/2014/main" id="{8365565A-77D9-164A-7E05-9CF576DC2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644" y="-198328"/>
            <a:ext cx="10011014" cy="715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60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F9D673-0DB9-E70F-1B8E-FF131B537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013490B9-331A-7C7B-F8ED-394A54322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32789" y="-2719958"/>
            <a:ext cx="1149170" cy="740697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8911B9D-C2B9-F528-6D06-B83A4E5F0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780" y="592365"/>
            <a:ext cx="6429499" cy="804881"/>
          </a:xfrm>
        </p:spPr>
        <p:txBody>
          <a:bodyPr>
            <a:normAutofit/>
          </a:bodyPr>
          <a:lstStyle/>
          <a:p>
            <a:r>
              <a:rPr lang="cs-CZ" sz="4800">
                <a:solidFill>
                  <a:schemeClr val="bg1"/>
                </a:solidFill>
                <a:latin typeface="Calisto MT"/>
              </a:rPr>
              <a:t>HRANICE PRAVDY</a:t>
            </a:r>
            <a:endParaRPr lang="cs-CZ" sz="4800" dirty="0">
              <a:solidFill>
                <a:schemeClr val="bg1"/>
              </a:solidFill>
              <a:latin typeface="Calisto MT"/>
            </a:endParaRPr>
          </a:p>
        </p:txBody>
      </p:sp>
      <p:pic>
        <p:nvPicPr>
          <p:cNvPr id="6" name="Obrázek 5" descr="Obsah obrázku hnědý, Béžová&#10;&#10;Obsah generovaný pomocí AI může být nesprávný.">
            <a:extLst>
              <a:ext uri="{FF2B5EF4-FFF2-40B4-BE49-F238E27FC236}">
                <a16:creationId xmlns:a16="http://schemas.microsoft.com/office/drawing/2014/main" id="{54FBF3C3-E002-5790-93F0-82CA04E6AB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32" t="2381" r="3229" b="1199"/>
          <a:stretch>
            <a:fillRect/>
          </a:stretch>
        </p:blipFill>
        <p:spPr>
          <a:xfrm rot="10800000">
            <a:off x="248033" y="1738646"/>
            <a:ext cx="6926334" cy="4914289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C1DDF5A0-D3BF-157F-25DF-1E7E0849C1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7943" y="2413893"/>
            <a:ext cx="5850361" cy="37404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3600">
                <a:latin typeface="Book Antiqua"/>
              </a:rPr>
              <a:t>„V té pravdě evangelia, kterou jsem psal, učil a kázal ze slov a výkladů svatých doktorů, dnes vesele chci zemříti.“</a:t>
            </a:r>
            <a:endParaRPr lang="cs-CZ" sz="2400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algn="l"/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</p:txBody>
      </p:sp>
      <p:pic>
        <p:nvPicPr>
          <p:cNvPr id="10" name="Obrázek 9" descr="Obsah obrázku text, kniha, papír, Publikace&#10;&#10;Obsah generovaný pomocí AI může být nesprávný.">
            <a:extLst>
              <a:ext uri="{FF2B5EF4-FFF2-40B4-BE49-F238E27FC236}">
                <a16:creationId xmlns:a16="http://schemas.microsoft.com/office/drawing/2014/main" id="{1B205E6D-DF7E-CD7A-01B7-9CDF6A1FA8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13" r="128" b="-137"/>
          <a:stretch>
            <a:fillRect/>
          </a:stretch>
        </p:blipFill>
        <p:spPr>
          <a:xfrm>
            <a:off x="7409509" y="0"/>
            <a:ext cx="4789859" cy="686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74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E0131B-893D-2CE8-74A8-3CC17CF85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text&#10;&#10;Obsah generovaný pomocí AI může být nesprávný.">
            <a:extLst>
              <a:ext uri="{FF2B5EF4-FFF2-40B4-BE49-F238E27FC236}">
                <a16:creationId xmlns:a16="http://schemas.microsoft.com/office/drawing/2014/main" id="{D03BA764-766F-1C6D-50E6-9DB7DDB8F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857" y="0"/>
            <a:ext cx="9542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93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venku, budova, obloha, mrak&#10;&#10;Obsah generovaný pomocí AI může být nesprávný.">
            <a:extLst>
              <a:ext uri="{FF2B5EF4-FFF2-40B4-BE49-F238E27FC236}">
                <a16:creationId xmlns:a16="http://schemas.microsoft.com/office/drawing/2014/main" id="{11D7AE5D-FC1F-C530-E85E-D0BEA2F9A9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" t="13395" r="-60" b="-180"/>
          <a:stretch>
            <a:fillRect/>
          </a:stretch>
        </p:blipFill>
        <p:spPr>
          <a:xfrm>
            <a:off x="671" y="-1371"/>
            <a:ext cx="12195018" cy="6881056"/>
          </a:xfrm>
          <a:prstGeom prst="rect">
            <a:avLst/>
          </a:prstGeom>
        </p:spPr>
      </p:pic>
      <p:pic>
        <p:nvPicPr>
          <p:cNvPr id="2" name="Obrázek 1" descr="Obsah obrázku hnědý, Béžová&#10;&#10;Obsah generovaný pomocí AI může být nesprávný.">
            <a:extLst>
              <a:ext uri="{FF2B5EF4-FFF2-40B4-BE49-F238E27FC236}">
                <a16:creationId xmlns:a16="http://schemas.microsoft.com/office/drawing/2014/main" id="{E5A793F1-768E-2738-F1A4-1E1D3E4AEB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32" t="2381" r="3229" b="1199"/>
          <a:stretch>
            <a:fillRect/>
          </a:stretch>
        </p:blipFill>
        <p:spPr>
          <a:xfrm rot="10800000">
            <a:off x="-290526" y="4108153"/>
            <a:ext cx="6092628" cy="2690920"/>
          </a:xfrm>
          <a:prstGeom prst="rect">
            <a:avLst/>
          </a:prstGeom>
        </p:spPr>
      </p:pic>
      <p:sp>
        <p:nvSpPr>
          <p:cNvPr id="11" name="Podnadpis 10">
            <a:extLst>
              <a:ext uri="{FF2B5EF4-FFF2-40B4-BE49-F238E27FC236}">
                <a16:creationId xmlns:a16="http://schemas.microsoft.com/office/drawing/2014/main" id="{22D94AED-E6A1-CF80-BE06-DED93EFEF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901" y="4313038"/>
            <a:ext cx="5397660" cy="256843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cs-CZ" sz="2000" dirty="0">
                <a:latin typeface="Book Antiqua"/>
              </a:rPr>
              <a:t>Postaven v 80. letech 14. století Jírou z Roztok. Ten ho v r. 1410 prodal Jindřichu Leflovi z Lažan, pod jehož ochranou na hradě strávil poslední tři měsíce života v Čechách mistr Jan Hus. Možná právě zde napsal svůj poslední </a:t>
            </a:r>
            <a:r>
              <a:rPr lang="cs-CZ" sz="2000">
                <a:latin typeface="Book Antiqua"/>
              </a:rPr>
              <a:t>dopis před odjezdem na kostnický koncil.</a:t>
            </a:r>
            <a:endParaRPr lang="cs-CZ" sz="2000" dirty="0">
              <a:latin typeface="Book Antiqua"/>
            </a:endParaRPr>
          </a:p>
        </p:txBody>
      </p:sp>
      <p:pic>
        <p:nvPicPr>
          <p:cNvPr id="3" name="Obrázek 2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E460B863-2CBF-F46F-E434-B06A4CC70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761780" y="-1500050"/>
            <a:ext cx="993222" cy="4612446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6D1616D2-EAEA-5046-2022-BD0480014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969" y="383145"/>
            <a:ext cx="3828229" cy="847364"/>
          </a:xfrm>
        </p:spPr>
        <p:txBody>
          <a:bodyPr>
            <a:normAutofit/>
          </a:bodyPr>
          <a:lstStyle/>
          <a:p>
            <a:pPr algn="l"/>
            <a:r>
              <a:rPr lang="cs-CZ" sz="4800">
                <a:solidFill>
                  <a:schemeClr val="bg1"/>
                </a:solidFill>
                <a:latin typeface="Calisto MT"/>
              </a:rPr>
              <a:t>KRAKOVEC</a:t>
            </a:r>
            <a:endParaRPr lang="cs-CZ" sz="4800" dirty="0">
              <a:solidFill>
                <a:schemeClr val="bg1"/>
              </a:solidFill>
              <a:latin typeface="Calisto MT"/>
            </a:endParaRPr>
          </a:p>
        </p:txBody>
      </p:sp>
    </p:spTree>
    <p:extLst>
      <p:ext uri="{BB962C8B-B14F-4D97-AF65-F5344CB8AC3E}">
        <p14:creationId xmlns:p14="http://schemas.microsoft.com/office/powerpoint/2010/main" val="366837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kniha, Publikace, papír&#10;&#10;Obsah generovaný pomocí AI může být nesprávný.">
            <a:extLst>
              <a:ext uri="{FF2B5EF4-FFF2-40B4-BE49-F238E27FC236}">
                <a16:creationId xmlns:a16="http://schemas.microsoft.com/office/drawing/2014/main" id="{67AED37F-B5F9-BA1D-0DD1-8AD2AB6D3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994" y="0"/>
            <a:ext cx="10084015" cy="6858000"/>
          </a:xfrm>
          <a:prstGeom prst="rect">
            <a:avLst/>
          </a:prstGeom>
        </p:spPr>
      </p:pic>
      <p:pic>
        <p:nvPicPr>
          <p:cNvPr id="2" name="Obrázek 1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FD200821-805A-92CF-190B-659963ED0F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760" t="-1021" b="54592"/>
          <a:stretch>
            <a:fillRect/>
          </a:stretch>
        </p:blipFill>
        <p:spPr>
          <a:xfrm rot="5400000">
            <a:off x="156510" y="277464"/>
            <a:ext cx="511521" cy="957224"/>
          </a:xfrm>
          <a:prstGeom prst="rect">
            <a:avLst/>
          </a:prstGeom>
        </p:spPr>
      </p:pic>
      <p:pic>
        <p:nvPicPr>
          <p:cNvPr id="3" name="Obrázek 2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0ED0CA48-CCCD-D5B5-8832-BBE6E58157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760" t="-1021" b="54592"/>
          <a:stretch>
            <a:fillRect/>
          </a:stretch>
        </p:blipFill>
        <p:spPr>
          <a:xfrm rot="5400000">
            <a:off x="11562697" y="5575744"/>
            <a:ext cx="511521" cy="95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70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567C26-8E50-5951-7F41-F94C73AC5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E3E844A0-7D60-5736-1CA6-589C6DA53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32789" y="-2719958"/>
            <a:ext cx="1149170" cy="740697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B3A12EF-40F8-6FD0-DF96-00437CDF6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780" y="592365"/>
            <a:ext cx="6429499" cy="804881"/>
          </a:xfrm>
        </p:spPr>
        <p:txBody>
          <a:bodyPr>
            <a:normAutofit/>
          </a:bodyPr>
          <a:lstStyle/>
          <a:p>
            <a:r>
              <a:rPr lang="cs-CZ" sz="4800">
                <a:solidFill>
                  <a:schemeClr val="bg1"/>
                </a:solidFill>
                <a:latin typeface="Calisto MT"/>
              </a:rPr>
              <a:t>CESTA NA KONCIL</a:t>
            </a:r>
            <a:endParaRPr lang="cs-CZ" sz="4800" dirty="0">
              <a:solidFill>
                <a:schemeClr val="bg1"/>
              </a:solidFill>
              <a:latin typeface="Calisto MT"/>
            </a:endParaRPr>
          </a:p>
        </p:txBody>
      </p:sp>
      <p:pic>
        <p:nvPicPr>
          <p:cNvPr id="6" name="Obrázek 5" descr="Obsah obrázku hnědý, Béžová&#10;&#10;Obsah generovaný pomocí AI může být nesprávný.">
            <a:extLst>
              <a:ext uri="{FF2B5EF4-FFF2-40B4-BE49-F238E27FC236}">
                <a16:creationId xmlns:a16="http://schemas.microsoft.com/office/drawing/2014/main" id="{CEDBB4FB-5508-BD6E-6458-12CC5E5128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32" t="2381" r="3229" b="1199"/>
          <a:stretch>
            <a:fillRect/>
          </a:stretch>
        </p:blipFill>
        <p:spPr>
          <a:xfrm rot="10800000">
            <a:off x="248033" y="1738646"/>
            <a:ext cx="6926334" cy="4914289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EF54269B-385F-BAB3-2931-F192D2DC8D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423" y="2319948"/>
            <a:ext cx="6424469" cy="383436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11. října 1414 vyrazil Jan Hus do Kostnice.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Odjížděl bez Zikmundova ochranného glejtu.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Třicetičlenný doprovod a dva vozy.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Václav z Dubé a Jan Lacembok z Chlumu.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Jan Kardinál z Rejštejna, Jan z Chlumu a Petr z Mladoňovic.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Jan Hus si v dopisech pochvaloval, že cesta proběhla dobře a byli všude dobře přijati.</a:t>
            </a:r>
            <a:endParaRPr lang="cs-CZ" sz="2400" i="1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</p:txBody>
      </p:sp>
      <p:pic>
        <p:nvPicPr>
          <p:cNvPr id="5" name="Obrázek 4" descr="Obsah obrázku Lidská tvář, portrét, černobílá, Lidské vousy&#10;&#10;Obsah generovaný pomocí AI může být nesprávný.">
            <a:extLst>
              <a:ext uri="{FF2B5EF4-FFF2-40B4-BE49-F238E27FC236}">
                <a16:creationId xmlns:a16="http://schemas.microsoft.com/office/drawing/2014/main" id="{F294C6E4-DC4E-E375-C3E9-33968F9ED7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92" r="9335" b="-210"/>
          <a:stretch>
            <a:fillRect/>
          </a:stretch>
        </p:blipFill>
        <p:spPr>
          <a:xfrm>
            <a:off x="7404313" y="0"/>
            <a:ext cx="4788695" cy="68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06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ext, mapa&#10;&#10;Obsah generovaný pomocí AI může být nesprávný.">
            <a:extLst>
              <a:ext uri="{FF2B5EF4-FFF2-40B4-BE49-F238E27FC236}">
                <a16:creationId xmlns:a16="http://schemas.microsoft.com/office/drawing/2014/main" id="{087EDFBD-5B12-7AFC-4A95-7B9C3D622A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74" t="26349" r="11205" b="19206"/>
          <a:stretch>
            <a:fillRect/>
          </a:stretch>
        </p:blipFill>
        <p:spPr>
          <a:xfrm>
            <a:off x="-2721" y="1"/>
            <a:ext cx="7898480" cy="6858003"/>
          </a:xfrm>
          <a:prstGeom prst="rect">
            <a:avLst/>
          </a:prstGeom>
        </p:spPr>
      </p:pic>
      <p:sp>
        <p:nvSpPr>
          <p:cNvPr id="12" name="Podnadpis 2">
            <a:extLst>
              <a:ext uri="{FF2B5EF4-FFF2-40B4-BE49-F238E27FC236}">
                <a16:creationId xmlns:a16="http://schemas.microsoft.com/office/drawing/2014/main" id="{77FF712F-147B-6550-E9F8-14A6BFE654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2245" y="283414"/>
            <a:ext cx="3749126" cy="630445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z="2100" i="1" dirty="0">
                <a:solidFill>
                  <a:schemeClr val="bg1"/>
                </a:solidFill>
                <a:latin typeface="Book Antiqua"/>
              </a:rPr>
              <a:t>„Ve všech městech se nám vedlo dobře. Byli jsme dobře přijati a ve městech jsme vylepovali </a:t>
            </a:r>
            <a:r>
              <a:rPr lang="cs-CZ" sz="2100" i="1">
                <a:solidFill>
                  <a:schemeClr val="bg1"/>
                </a:solidFill>
                <a:latin typeface="Book Antiqua"/>
              </a:rPr>
              <a:t>prohlášení. Jen mě na cestě stále předbíhal lubušský </a:t>
            </a:r>
            <a:r>
              <a:rPr lang="cs-CZ" sz="2100" i="1" dirty="0">
                <a:solidFill>
                  <a:schemeClr val="bg1"/>
                </a:solidFill>
                <a:latin typeface="Book Antiqua"/>
              </a:rPr>
              <a:t>biskup. Pokaždé nás předjel o jeden nocleh a rozhlašoval, že mě vezou spoutaného na voze, ať si na mě dávají pozor, protože prý čtu lidem myšlenky. A tak, kdykoli jsme se přiblížili k nějakému městu, sbíhaly se k nám davy lidí jako k nějakému divadlu. Ale nepřítel měl z té lži jen ostudu a lidé byli rádi, když uslyšeli pravdu.“</a:t>
            </a:r>
          </a:p>
        </p:txBody>
      </p:sp>
    </p:spTree>
    <p:extLst>
      <p:ext uri="{BB962C8B-B14F-4D97-AF65-F5344CB8AC3E}">
        <p14:creationId xmlns:p14="http://schemas.microsoft.com/office/powerpoint/2010/main" val="1087674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26CB9A-2A24-2F03-F009-F25511DD8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venku, okno, budova, obloha&#10;&#10;Obsah generovaný pomocí AI může být nesprávný.">
            <a:extLst>
              <a:ext uri="{FF2B5EF4-FFF2-40B4-BE49-F238E27FC236}">
                <a16:creationId xmlns:a16="http://schemas.microsoft.com/office/drawing/2014/main" id="{9960DC13-F689-BA6C-66B8-03E958C5E9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77" r="169"/>
          <a:stretch>
            <a:fillRect/>
          </a:stretch>
        </p:blipFill>
        <p:spPr>
          <a:xfrm>
            <a:off x="7410450" y="0"/>
            <a:ext cx="4796833" cy="6858000"/>
          </a:xfrm>
          <a:prstGeom prst="rect">
            <a:avLst/>
          </a:prstGeom>
        </p:spPr>
      </p:pic>
      <p:pic>
        <p:nvPicPr>
          <p:cNvPr id="7" name="Obrázek 6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307FD08F-E77F-921C-87F8-417299FEB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32789" y="-2719958"/>
            <a:ext cx="1149170" cy="740697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859F68B-0D08-690C-F8DF-DAE0803D2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780" y="592365"/>
            <a:ext cx="6429499" cy="804881"/>
          </a:xfrm>
        </p:spPr>
        <p:txBody>
          <a:bodyPr>
            <a:normAutofit/>
          </a:bodyPr>
          <a:lstStyle/>
          <a:p>
            <a:r>
              <a:rPr lang="cs-CZ" sz="4800">
                <a:solidFill>
                  <a:schemeClr val="bg1"/>
                </a:solidFill>
                <a:latin typeface="Calisto MT"/>
              </a:rPr>
              <a:t>V KOSTNICI</a:t>
            </a:r>
            <a:endParaRPr lang="cs-CZ">
              <a:solidFill>
                <a:schemeClr val="bg1"/>
              </a:solidFill>
            </a:endParaRPr>
          </a:p>
        </p:txBody>
      </p:sp>
      <p:pic>
        <p:nvPicPr>
          <p:cNvPr id="6" name="Obrázek 5" descr="Obsah obrázku hnědý, Béžová&#10;&#10;Obsah generovaný pomocí AI může být nesprávný.">
            <a:extLst>
              <a:ext uri="{FF2B5EF4-FFF2-40B4-BE49-F238E27FC236}">
                <a16:creationId xmlns:a16="http://schemas.microsoft.com/office/drawing/2014/main" id="{851A9F4A-CDDE-A40F-023B-81172F84A6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32" t="2381" r="3229" b="1199"/>
          <a:stretch>
            <a:fillRect/>
          </a:stretch>
        </p:blipFill>
        <p:spPr>
          <a:xfrm rot="10800000">
            <a:off x="248033" y="1738646"/>
            <a:ext cx="6926334" cy="4914289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59C7CBC3-5169-F961-9555-5E6C8475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423" y="2319948"/>
            <a:ext cx="6424469" cy="383436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3. listopadu dorazil mistr Jan Hus do Kostnice.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Ubytování nalezl spolu s Janem z Chlumu v hostinci Fídy Pfisterové v ulici Sv. Pavla.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Michal de Causis záhy začal po městě rozlepovat plakáty označující Husa za kacíře.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Po příjezdu Hus obdržel ochranný glejt.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Papež Jan XXIII. nad ním zrušil klatbu a interdikt a slíbil, že se mu nic nestane.</a:t>
            </a: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3298699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416BD9-584E-B5E6-DA3D-8F4B011C4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B655A8EF-399B-3672-0D58-C4DD7EF63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914615" y="-2708915"/>
            <a:ext cx="1149170" cy="740697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7A87DF2-A765-3A85-E612-3EA27CE35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5519" y="592365"/>
            <a:ext cx="6429499" cy="804881"/>
          </a:xfrm>
        </p:spPr>
        <p:txBody>
          <a:bodyPr>
            <a:normAutofit/>
          </a:bodyPr>
          <a:lstStyle/>
          <a:p>
            <a:r>
              <a:rPr lang="cs-CZ" sz="4800">
                <a:solidFill>
                  <a:schemeClr val="bg1"/>
                </a:solidFill>
                <a:latin typeface="Calisto MT"/>
              </a:rPr>
              <a:t>VĚZNĚM KONCILU</a:t>
            </a:r>
            <a:endParaRPr lang="cs-CZ" sz="4800" dirty="0">
              <a:solidFill>
                <a:schemeClr val="bg1"/>
              </a:solidFill>
              <a:latin typeface="Calisto MT"/>
            </a:endParaRPr>
          </a:p>
        </p:txBody>
      </p:sp>
      <p:pic>
        <p:nvPicPr>
          <p:cNvPr id="6" name="Obrázek 5" descr="Obsah obrázku hnědý, Béžová&#10;&#10;Obsah generovaný pomocí AI může být nesprávný.">
            <a:extLst>
              <a:ext uri="{FF2B5EF4-FFF2-40B4-BE49-F238E27FC236}">
                <a16:creationId xmlns:a16="http://schemas.microsoft.com/office/drawing/2014/main" id="{B25D60B6-0383-A641-2628-98D6A4A9CE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32" t="2381" r="3229" b="1199"/>
          <a:stretch>
            <a:fillRect/>
          </a:stretch>
        </p:blipFill>
        <p:spPr>
          <a:xfrm rot="10800000">
            <a:off x="5018815" y="1782820"/>
            <a:ext cx="6926334" cy="4914289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CF0F4630-3625-CF7F-CEB6-6C24DF1849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67162" y="2319948"/>
            <a:ext cx="6424469" cy="383436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28. Listopadu 1414 byl mistr Jan zatčen kardinály a odveden do papežského paláce.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V noci jej přemístili do domu kanovníka kostnického chrámu, kde strávil týden ve vazbě.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Poté betlémského kazatele uvěznili v Dominikánském klášteře na ostrově při břehu Bodamského jezera.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Tam strávil následující čtyři měsíce.</a:t>
            </a:r>
            <a:endParaRPr lang="cs-CZ" sz="2400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</p:txBody>
      </p:sp>
      <p:pic>
        <p:nvPicPr>
          <p:cNvPr id="8" name="Obrázek 7" descr="Obsah obrázku umění, socha, obraz, Artefakt&#10;&#10;Obsah generovaný pomocí AI může být nesprávný.">
            <a:extLst>
              <a:ext uri="{FF2B5EF4-FFF2-40B4-BE49-F238E27FC236}">
                <a16:creationId xmlns:a16="http://schemas.microsoft.com/office/drawing/2014/main" id="{50D00495-98B6-3A19-574B-4A11855447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67" t="10306" r="18064" b="6178"/>
          <a:stretch>
            <a:fillRect/>
          </a:stretch>
        </p:blipFill>
        <p:spPr>
          <a:xfrm>
            <a:off x="1381" y="0"/>
            <a:ext cx="4777022" cy="707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9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F1879-DC3B-413D-BD96-24A345078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7B389101-8127-AAEC-10C2-C3D1597B75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760" t="-1021" b="54592"/>
          <a:stretch>
            <a:fillRect/>
          </a:stretch>
        </p:blipFill>
        <p:spPr>
          <a:xfrm rot="5400000">
            <a:off x="156510" y="277464"/>
            <a:ext cx="511521" cy="957224"/>
          </a:xfrm>
          <a:prstGeom prst="rect">
            <a:avLst/>
          </a:prstGeom>
        </p:spPr>
      </p:pic>
      <p:pic>
        <p:nvPicPr>
          <p:cNvPr id="3" name="Obrázek 2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6932BB5C-3B85-78DC-BEE0-56B0F23F9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760" t="-1021" b="54592"/>
          <a:stretch>
            <a:fillRect/>
          </a:stretch>
        </p:blipFill>
        <p:spPr>
          <a:xfrm rot="5400000">
            <a:off x="11562697" y="5575744"/>
            <a:ext cx="511521" cy="957224"/>
          </a:xfrm>
          <a:prstGeom prst="rect">
            <a:avLst/>
          </a:prstGeom>
        </p:spPr>
      </p:pic>
      <p:pic>
        <p:nvPicPr>
          <p:cNvPr id="5" name="Obrázek 4" descr="Obsah obrázku text, kniha, Publikace, papír&#10;&#10;Obsah generovaný pomocí AI může být nesprávný.">
            <a:extLst>
              <a:ext uri="{FF2B5EF4-FFF2-40B4-BE49-F238E27FC236}">
                <a16:creationId xmlns:a16="http://schemas.microsoft.com/office/drawing/2014/main" id="{9555AED0-866F-FA47-F1BC-3E29406DBF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903" t="69082" r="-110"/>
          <a:stretch>
            <a:fillRect/>
          </a:stretch>
        </p:blipFill>
        <p:spPr>
          <a:xfrm>
            <a:off x="2655299" y="10438"/>
            <a:ext cx="5953065" cy="2650437"/>
          </a:xfrm>
          <a:prstGeom prst="rect">
            <a:avLst/>
          </a:prstGeom>
        </p:spPr>
      </p:pic>
      <p:pic>
        <p:nvPicPr>
          <p:cNvPr id="6" name="Obrázek 5" descr="Obsah obrázku text, kniha, Publikace, papír&#10;&#10;Obsah generovaný pomocí AI může být nesprávný.">
            <a:extLst>
              <a:ext uri="{FF2B5EF4-FFF2-40B4-BE49-F238E27FC236}">
                <a16:creationId xmlns:a16="http://schemas.microsoft.com/office/drawing/2014/main" id="{4EB22E71-F4F2-D720-F479-93F4A0A616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50" t="4992" r="53165" b="52335"/>
          <a:stretch>
            <a:fillRect/>
          </a:stretch>
        </p:blipFill>
        <p:spPr>
          <a:xfrm>
            <a:off x="2653800" y="2658095"/>
            <a:ext cx="5954336" cy="409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30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A36D9B-EF89-70AA-5232-25928CAC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červená, Vínově červená, oranžová&#10;&#10;Obsah generovaný pomocí AI může být nesprávný.">
            <a:extLst>
              <a:ext uri="{FF2B5EF4-FFF2-40B4-BE49-F238E27FC236}">
                <a16:creationId xmlns:a16="http://schemas.microsoft.com/office/drawing/2014/main" id="{FC1B6B0A-10CA-1835-8D06-8792608E5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32789" y="-2719958"/>
            <a:ext cx="1149170" cy="740697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C2E2196-40CE-AEAB-3D53-B2C4FA612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780" y="592365"/>
            <a:ext cx="6429499" cy="804881"/>
          </a:xfrm>
        </p:spPr>
        <p:txBody>
          <a:bodyPr>
            <a:normAutofit/>
          </a:bodyPr>
          <a:lstStyle/>
          <a:p>
            <a:r>
              <a:rPr lang="cs-CZ" sz="4800">
                <a:solidFill>
                  <a:schemeClr val="bg1"/>
                </a:solidFill>
                <a:latin typeface="Calisto MT"/>
              </a:rPr>
              <a:t>BOHU MILÉ VĚZENÍ</a:t>
            </a:r>
            <a:endParaRPr lang="cs-CZ" sz="4800" dirty="0">
              <a:solidFill>
                <a:schemeClr val="bg1"/>
              </a:solidFill>
              <a:latin typeface="Calisto MT"/>
            </a:endParaRPr>
          </a:p>
        </p:txBody>
      </p:sp>
      <p:pic>
        <p:nvPicPr>
          <p:cNvPr id="6" name="Obrázek 5" descr="Obsah obrázku hnědý, Béžová&#10;&#10;Obsah generovaný pomocí AI může být nesprávný.">
            <a:extLst>
              <a:ext uri="{FF2B5EF4-FFF2-40B4-BE49-F238E27FC236}">
                <a16:creationId xmlns:a16="http://schemas.microsoft.com/office/drawing/2014/main" id="{E9E3BDC2-9127-E88E-713A-2DE2EE1EAB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32" t="2381" r="3229" b="1199"/>
          <a:stretch>
            <a:fillRect/>
          </a:stretch>
        </p:blipFill>
        <p:spPr>
          <a:xfrm rot="10800000">
            <a:off x="248033" y="1738646"/>
            <a:ext cx="6926334" cy="4914289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A980B16C-FAE7-A973-AB72-2FAA7B638C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423" y="2319948"/>
            <a:ext cx="6424469" cy="383436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V březnu 1415 začal koncil spět ke sjednocení církve, papež Jan XXIII. měl abdikovat.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Aby se udržel ve funkci a zabránil svému sesazení, utekl v noci v přestrojení z Kostnice.</a:t>
            </a: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Odešlo také mnoho italských kardinálů i  papežští žalářníci. Klíče od Husovy cely předali Zikmundovým služebníkům.</a:t>
            </a:r>
            <a:endParaRPr lang="cs-CZ">
              <a:latin typeface="Neue Haas Grotesk Text Pro"/>
            </a:endParaRPr>
          </a:p>
          <a:p>
            <a:pPr marL="342900" indent="-342900" algn="l">
              <a:buChar char="•"/>
            </a:pPr>
            <a:r>
              <a:rPr lang="cs-CZ" sz="2400">
                <a:latin typeface="Book Antiqua"/>
              </a:rPr>
              <a:t>Zikmund přikázal kostnickému biskupovi převézt Jana Husa na hrad Gottlieben.</a:t>
            </a: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algn="l"/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  <a:p>
            <a:pPr marL="342900" indent="-342900" algn="l">
              <a:buChar char="•"/>
            </a:pPr>
            <a:endParaRPr lang="cs-CZ" sz="2400" b="1" i="1" dirty="0">
              <a:latin typeface="Book Antiqua"/>
            </a:endParaRPr>
          </a:p>
        </p:txBody>
      </p:sp>
      <p:pic>
        <p:nvPicPr>
          <p:cNvPr id="5" name="Obrázek 4" descr="Obsah obrázku venku, tráva, budova, obloha&#10;&#10;Obsah generovaný pomocí AI může být nesprávný.">
            <a:extLst>
              <a:ext uri="{FF2B5EF4-FFF2-40B4-BE49-F238E27FC236}">
                <a16:creationId xmlns:a16="http://schemas.microsoft.com/office/drawing/2014/main" id="{059F195B-0307-494A-D9CF-0B33D77C22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02" r="203" b="-153"/>
          <a:stretch>
            <a:fillRect/>
          </a:stretch>
        </p:blipFill>
        <p:spPr>
          <a:xfrm>
            <a:off x="7407319" y="0"/>
            <a:ext cx="4799234" cy="697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88230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Širokoúhlá obrazovka</PresentationFormat>
  <Paragraphs>0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VanillaVTI</vt:lpstr>
      <vt:lpstr>LISTY Z KOSTNICE</vt:lpstr>
      <vt:lpstr>KRAKOVEC</vt:lpstr>
      <vt:lpstr>Prezentace aplikace PowerPoint</vt:lpstr>
      <vt:lpstr>CESTA NA KONCIL</vt:lpstr>
      <vt:lpstr>Prezentace aplikace PowerPoint</vt:lpstr>
      <vt:lpstr>V KOSTNICI</vt:lpstr>
      <vt:lpstr>VĚZNĚM KONCILU</vt:lpstr>
      <vt:lpstr>Prezentace aplikace PowerPoint</vt:lpstr>
      <vt:lpstr>BOHU MILÉ VĚZENÍ</vt:lpstr>
      <vt:lpstr>PŘED KONCILEM</vt:lpstr>
      <vt:lpstr>ČEKÁNÍ NA SMRT</vt:lpstr>
      <vt:lpstr>Prezentace aplikace PowerPoint</vt:lpstr>
      <vt:lpstr>Prezentace aplikace PowerPoint</vt:lpstr>
      <vt:lpstr>Prezentace aplikace PowerPoint</vt:lpstr>
      <vt:lpstr>Prezentace aplikace PowerPoint</vt:lpstr>
      <vt:lpstr>HRANICE PRAVDY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1385</cp:revision>
  <dcterms:created xsi:type="dcterms:W3CDTF">2026-04-24T15:32:38Z</dcterms:created>
  <dcterms:modified xsi:type="dcterms:W3CDTF">2026-04-27T20:54:48Z</dcterms:modified>
</cp:coreProperties>
</file>