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6" r:id="rId2"/>
    <p:sldId id="256" r:id="rId3"/>
    <p:sldId id="257" r:id="rId4"/>
    <p:sldId id="258" r:id="rId5"/>
    <p:sldId id="259" r:id="rId6"/>
    <p:sldId id="261" r:id="rId7"/>
    <p:sldId id="263" r:id="rId8"/>
    <p:sldId id="265" r:id="rId9"/>
    <p:sldId id="262" r:id="rId10"/>
    <p:sldId id="264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151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2" name="Podnadpis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7C6D62-D319-4481-87AF-4B28F5A0D490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40AC0D-76D0-4C27-836C-0A5A463885D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Elipsa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a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7C6D62-D319-4481-87AF-4B28F5A0D490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40AC0D-76D0-4C27-836C-0A5A463885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7C6D62-D319-4481-87AF-4B28F5A0D490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40AC0D-76D0-4C27-836C-0A5A463885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7C6D62-D319-4481-87AF-4B28F5A0D490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40AC0D-76D0-4C27-836C-0A5A463885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7C6D62-D319-4481-87AF-4B28F5A0D490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40AC0D-76D0-4C27-836C-0A5A463885D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a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a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7C6D62-D319-4481-87AF-4B28F5A0D490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40AC0D-76D0-4C27-836C-0A5A463885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7C6D62-D319-4481-87AF-4B28F5A0D490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40AC0D-76D0-4C27-836C-0A5A463885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7C6D62-D319-4481-87AF-4B28F5A0D490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40AC0D-76D0-4C27-836C-0A5A463885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7C6D62-D319-4481-87AF-4B28F5A0D490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40AC0D-76D0-4C27-836C-0A5A463885D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Obdélní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7C6D62-D319-4481-87AF-4B28F5A0D490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40AC0D-76D0-4C27-836C-0A5A463885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7C6D62-D319-4481-87AF-4B28F5A0D490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40AC0D-76D0-4C27-836C-0A5A463885D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9" name="Vývojový diagram: postup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Vývojový diagram: postup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ýseč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a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Prstenec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A97C6D62-D319-4481-87AF-4B28F5A0D490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740AC0D-76D0-4C27-836C-0A5A463885D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5" name="Obdélní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xmlns="" id="{7BC69870-677F-6C9F-B4C1-1F728F1847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2295" y="261590"/>
            <a:ext cx="6657125" cy="1969546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xmlns="" id="{F3342E00-CD59-650C-856A-A1D2B7D03D83}"/>
              </a:ext>
            </a:extLst>
          </p:cNvPr>
          <p:cNvSpPr txBox="1"/>
          <p:nvPr/>
        </p:nvSpPr>
        <p:spPr>
          <a:xfrm>
            <a:off x="1043608" y="3068960"/>
            <a:ext cx="792099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Tato prezentace vznikla </a:t>
            </a:r>
            <a:r>
              <a:rPr lang="cs-CZ" sz="2000" kern="15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 rámci projektu „Podpora </a:t>
            </a:r>
            <a:r>
              <a:rPr lang="cs-CZ" sz="2000" kern="15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pregraduálního</a:t>
            </a:r>
            <a:r>
              <a:rPr lang="cs-CZ" sz="2000" kern="15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vzdělávání budoucích učitelů na UK“, registrační číslo projektu CZ.02.3.68/0.0/0.0/19_068/0016093, financovaného prostřednictvím Operačního programu Výzkum, vývoj a vzdělávání.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xmlns="" id="{4953BC5B-C4F1-E1C4-349F-9263E62B1E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15495" y="5149820"/>
            <a:ext cx="3510725" cy="144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92835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608" y="0"/>
            <a:ext cx="7056784" cy="6858000"/>
          </a:xfrm>
          <a:ln>
            <a:solidFill>
              <a:schemeClr val="accent3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>
                <a:solidFill>
                  <a:schemeClr val="accent5">
                    <a:lumMod val="75000"/>
                  </a:schemeClr>
                </a:solidFill>
              </a:rPr>
              <a:t>Organizace </a:t>
            </a:r>
          </a:p>
          <a:p>
            <a:pPr>
              <a:buNone/>
            </a:pPr>
            <a:r>
              <a:rPr lang="cs-CZ" sz="2000" dirty="0" smtClean="0">
                <a:solidFill>
                  <a:schemeClr val="accent5">
                    <a:lumMod val="75000"/>
                  </a:schemeClr>
                </a:solidFill>
              </a:rPr>
              <a:t>podporující</a:t>
            </a:r>
          </a:p>
          <a:p>
            <a:pPr>
              <a:buNone/>
            </a:pPr>
            <a:r>
              <a:rPr lang="cs-CZ" sz="2000" dirty="0" smtClean="0">
                <a:solidFill>
                  <a:schemeClr val="accent5">
                    <a:lumMod val="75000"/>
                  </a:schemeClr>
                </a:solidFill>
              </a:rPr>
              <a:t>rozvoj francouzštiny </a:t>
            </a:r>
            <a:endParaRPr lang="cs-CZ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3995937" y="0"/>
          <a:ext cx="5148064" cy="6858000"/>
        </p:xfrm>
        <a:graphic>
          <a:graphicData uri="http://schemas.openxmlformats.org/presentationml/2006/ole">
            <p:oleObj spid="_x0000_s2051" name="Acrobat Document" r:id="rId3" imgW="5667119" imgH="8019810" progId="AcroExch.Document.7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1656183"/>
          </a:xfrm>
        </p:spPr>
        <p:txBody>
          <a:bodyPr/>
          <a:lstStyle/>
          <a:p>
            <a:r>
              <a:rPr lang="cs-CZ" dirty="0" smtClean="0"/>
              <a:t>Didaktika I.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356992"/>
            <a:ext cx="6400800" cy="2281808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rgbClr val="002060"/>
                </a:solidFill>
              </a:rPr>
              <a:t>Aktéři výuky:</a:t>
            </a:r>
          </a:p>
          <a:p>
            <a:pPr algn="l"/>
            <a:r>
              <a:rPr lang="cs-CZ" dirty="0" smtClean="0"/>
              <a:t>- Rodiče</a:t>
            </a:r>
          </a:p>
          <a:p>
            <a:pPr algn="l"/>
            <a:r>
              <a:rPr lang="cs-CZ" dirty="0" smtClean="0"/>
              <a:t>- Stát</a:t>
            </a:r>
          </a:p>
          <a:p>
            <a:pPr algn="l"/>
            <a:r>
              <a:rPr lang="cs-CZ" dirty="0" smtClean="0"/>
              <a:t>- Vzdělávací instituce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Rodiče</a:t>
            </a:r>
            <a:endParaRPr lang="cs-CZ" dirty="0"/>
          </a:p>
        </p:txBody>
      </p:sp>
      <p:pic>
        <p:nvPicPr>
          <p:cNvPr id="4" name="Zástupný symbol pro obsah 3" descr="parents-prof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412776"/>
            <a:ext cx="7051659" cy="48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Rodiče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Jaká je role rodiče ve vzdělávání?</a:t>
            </a:r>
          </a:p>
          <a:p>
            <a:pPr>
              <a:buNone/>
            </a:pPr>
            <a:r>
              <a:rPr lang="cs-CZ" dirty="0" smtClean="0"/>
              <a:t>Proč dochází ke konfliktům mezi rodiči a učiteli? </a:t>
            </a:r>
          </a:p>
          <a:p>
            <a:pPr>
              <a:buNone/>
            </a:pPr>
            <a:r>
              <a:rPr lang="cs-CZ" dirty="0" smtClean="0"/>
              <a:t>Jak rozvíjet zdravé vztahy mezi rodiči a školou?</a:t>
            </a:r>
          </a:p>
          <a:p>
            <a:pPr>
              <a:buNone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94122"/>
          </a:xfrm>
        </p:spPr>
        <p:txBody>
          <a:bodyPr>
            <a:normAutofit fontScale="90000"/>
          </a:bodyPr>
          <a:lstStyle/>
          <a:p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4000" dirty="0" err="1" smtClean="0"/>
              <a:t>Vennovy</a:t>
            </a:r>
            <a:r>
              <a:rPr lang="cs-CZ" sz="4000" dirty="0" smtClean="0"/>
              <a:t> diagramy</a:t>
            </a:r>
            <a:br>
              <a:rPr lang="cs-CZ" sz="4000" dirty="0" smtClean="0"/>
            </a:b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87624" y="1268760"/>
            <a:ext cx="7746064" cy="4979640"/>
          </a:xfrm>
        </p:spPr>
        <p:txBody>
          <a:bodyPr/>
          <a:lstStyle/>
          <a:p>
            <a:pPr>
              <a:buNone/>
            </a:pPr>
            <a:r>
              <a:rPr lang="cs-CZ" i="1" dirty="0" smtClean="0"/>
              <a:t>Co mají rodiče a učitelé společného</a:t>
            </a:r>
            <a:r>
              <a:rPr lang="cs-CZ" dirty="0" smtClean="0"/>
              <a:t>? </a:t>
            </a:r>
            <a:r>
              <a:rPr lang="cs-CZ" i="1" dirty="0" smtClean="0"/>
              <a:t>V čem se jejich role liší?</a:t>
            </a:r>
          </a:p>
          <a:p>
            <a:pPr>
              <a:buNone/>
            </a:pPr>
            <a:endParaRPr lang="cs-CZ" i="1" dirty="0" smtClean="0"/>
          </a:p>
          <a:p>
            <a:pPr>
              <a:buNone/>
            </a:pPr>
            <a:endParaRPr lang="cs-CZ" i="1" dirty="0" smtClean="0"/>
          </a:p>
          <a:p>
            <a:pPr>
              <a:buNone/>
            </a:pPr>
            <a:endParaRPr lang="cs-CZ" dirty="0"/>
          </a:p>
        </p:txBody>
      </p:sp>
      <p:pic>
        <p:nvPicPr>
          <p:cNvPr id="8" name="Obrázek 7" descr="vennuv-diagra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2636912"/>
            <a:ext cx="5328592" cy="3568325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2195736" y="263691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Rodiče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7092280" y="2636912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Učitelé</a:t>
            </a:r>
            <a:endParaRPr lang="cs-CZ" dirty="0"/>
          </a:p>
        </p:txBody>
      </p:sp>
      <p:cxnSp>
        <p:nvCxnSpPr>
          <p:cNvPr id="12" name="Přímá spojovací šipka 11"/>
          <p:cNvCxnSpPr/>
          <p:nvPr/>
        </p:nvCxnSpPr>
        <p:spPr>
          <a:xfrm>
            <a:off x="5004048" y="2276872"/>
            <a:ext cx="72008" cy="792088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22114"/>
          </a:xfrm>
        </p:spPr>
        <p:txBody>
          <a:bodyPr/>
          <a:lstStyle/>
          <a:p>
            <a:r>
              <a:rPr lang="cs-CZ" dirty="0" smtClean="0"/>
              <a:t>Stát – </a:t>
            </a:r>
            <a:r>
              <a:rPr lang="cs-CZ" dirty="0" err="1" smtClean="0"/>
              <a:t>Kurikulární</a:t>
            </a:r>
            <a:r>
              <a:rPr lang="cs-CZ" dirty="0" smtClean="0"/>
              <a:t> dokumenty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5616" y="1340768"/>
            <a:ext cx="7818072" cy="532859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cs-CZ" dirty="0" smtClean="0"/>
              <a:t>KURIKULÁRNÍ DOKUMENTY</a:t>
            </a:r>
          </a:p>
          <a:p>
            <a:pPr>
              <a:buNone/>
            </a:pPr>
            <a:r>
              <a:rPr lang="cs-CZ" dirty="0" smtClean="0"/>
              <a:t>= pedagogický dokument, který vymezuje především koncepci, cíle a vzdělávací obsah dané etapy vzdělávání.</a:t>
            </a:r>
          </a:p>
          <a:p>
            <a:pPr>
              <a:buNone/>
            </a:pPr>
            <a:r>
              <a:rPr lang="cs-CZ" b="1" dirty="0" smtClean="0"/>
              <a:t>2 úrovně</a:t>
            </a:r>
          </a:p>
          <a:p>
            <a:r>
              <a:rPr lang="cs-CZ" u="sng" dirty="0" smtClean="0"/>
              <a:t>Státní úroveň </a:t>
            </a:r>
            <a:r>
              <a:rPr lang="cs-CZ" dirty="0" smtClean="0"/>
              <a:t>– Národní program rozvoje vzdělávání v ČR (Bílá kniha MŠMT 2001) a rámcové vzdělávací programy, které vydává MŠMT pro předškolní, základní, gymnaziální a odborné vzdělávání</a:t>
            </a:r>
          </a:p>
          <a:p>
            <a:r>
              <a:rPr lang="cs-CZ" u="sng" dirty="0" smtClean="0"/>
              <a:t>Školní úroveň </a:t>
            </a:r>
            <a:r>
              <a:rPr lang="cs-CZ" dirty="0" smtClean="0"/>
              <a:t>– školní vzdělávací programy, rozpracovávají RVP do podrobností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RVP a ŠVP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31640" y="1268760"/>
            <a:ext cx="7602048" cy="525658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cs-CZ" dirty="0" smtClean="0"/>
              <a:t>1. Klíčové kompetence</a:t>
            </a:r>
          </a:p>
          <a:p>
            <a:pPr>
              <a:buNone/>
            </a:pPr>
            <a:r>
              <a:rPr lang="cs-CZ" dirty="0" smtClean="0"/>
              <a:t>2. Vzdělávací oblasti a obory</a:t>
            </a:r>
          </a:p>
          <a:p>
            <a:pPr>
              <a:buNone/>
            </a:pPr>
            <a:r>
              <a:rPr lang="cs-CZ" dirty="0" smtClean="0"/>
              <a:t>3. Průřezová témata</a:t>
            </a:r>
          </a:p>
          <a:p>
            <a:pPr>
              <a:buNone/>
            </a:pPr>
            <a:r>
              <a:rPr lang="cs-CZ" dirty="0" smtClean="0"/>
              <a:t>4. Očekávané výstupy</a:t>
            </a:r>
          </a:p>
          <a:p>
            <a:pPr>
              <a:buNone/>
            </a:pPr>
            <a:r>
              <a:rPr lang="cs-CZ" dirty="0" smtClean="0"/>
              <a:t>5. Učivo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Profil absolventa</a:t>
            </a:r>
          </a:p>
          <a:p>
            <a:pPr>
              <a:buNone/>
            </a:pPr>
            <a:r>
              <a:rPr lang="cs-CZ" dirty="0" smtClean="0"/>
              <a:t>Organizační formy výuky</a:t>
            </a:r>
          </a:p>
          <a:p>
            <a:pPr>
              <a:buNone/>
            </a:pPr>
            <a:r>
              <a:rPr lang="cs-CZ" dirty="0" smtClean="0"/>
              <a:t>Učební plán</a:t>
            </a:r>
          </a:p>
          <a:p>
            <a:pPr>
              <a:buNone/>
            </a:pPr>
            <a:r>
              <a:rPr lang="cs-CZ" dirty="0" smtClean="0"/>
              <a:t>Učební osnovy</a:t>
            </a:r>
          </a:p>
          <a:p>
            <a:pPr>
              <a:buNone/>
            </a:pPr>
            <a:r>
              <a:rPr lang="cs-CZ" dirty="0" smtClean="0"/>
              <a:t>Hodnocení žáků a </a:t>
            </a:r>
            <a:r>
              <a:rPr lang="cs-CZ" dirty="0" err="1" smtClean="0"/>
              <a:t>autoevaluace</a:t>
            </a:r>
            <a:r>
              <a:rPr lang="cs-CZ" dirty="0" smtClean="0"/>
              <a:t> školy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flipH="1">
            <a:off x="4499992" y="-45719"/>
            <a:ext cx="2232248" cy="45719"/>
          </a:xfrm>
        </p:spPr>
        <p:txBody>
          <a:bodyPr>
            <a:noAutofit/>
          </a:bodyPr>
          <a:lstStyle/>
          <a:p>
            <a:endParaRPr lang="cs-CZ" sz="9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608" y="0"/>
            <a:ext cx="8100392" cy="6858000"/>
          </a:xfrm>
        </p:spPr>
        <p:txBody>
          <a:bodyPr>
            <a:normAutofit/>
          </a:bodyPr>
          <a:lstStyle/>
          <a:p>
            <a:r>
              <a:rPr lang="cs-CZ" sz="2000" dirty="0" smtClean="0"/>
              <a:t>Žák vysvětlí gramaticky správně své názory a stanoviska písemnou i ústní formou a v krátkém a jednoduchém projevu na téma osobních zájmů nebo každodenního života.</a:t>
            </a:r>
          </a:p>
          <a:p>
            <a:pPr>
              <a:buNone/>
            </a:pPr>
            <a:endParaRPr lang="cs-CZ" sz="2000" dirty="0" smtClean="0"/>
          </a:p>
          <a:p>
            <a:r>
              <a:rPr lang="cs-CZ" sz="2000" dirty="0" smtClean="0"/>
              <a:t>Kompetence k učení, k řešení problémů, komunikativní, sociální a personální, občanská, k podnikavosti.</a:t>
            </a:r>
          </a:p>
          <a:p>
            <a:pPr>
              <a:buNone/>
            </a:pPr>
            <a:endParaRPr lang="cs-CZ" sz="2000" dirty="0" smtClean="0"/>
          </a:p>
          <a:p>
            <a:r>
              <a:rPr lang="cs-CZ" sz="2000" dirty="0" smtClean="0"/>
              <a:t>Rodina a její společenské vztahy, přátelé, příbuzní, vybavení domácnosti; život mimo</a:t>
            </a:r>
            <a:r>
              <a:rPr lang="cs-CZ" sz="2000" b="1" dirty="0" smtClean="0"/>
              <a:t> </a:t>
            </a:r>
            <a:r>
              <a:rPr lang="cs-CZ" sz="2000" dirty="0" smtClean="0"/>
              <a:t>domov: kolej, hotel, domov přátel, okolní krajina; jednoduché vybavení pro sport a zábavu, život na venkově a ve městě, dovolená, svátky, osobní dopisy</a:t>
            </a:r>
          </a:p>
          <a:p>
            <a:pPr>
              <a:buNone/>
            </a:pPr>
            <a:endParaRPr lang="cs-CZ" sz="2000" dirty="0" smtClean="0"/>
          </a:p>
          <a:p>
            <a:r>
              <a:rPr lang="cs-CZ" sz="2000" dirty="0" smtClean="0"/>
              <a:t>Soubor vědomostí, dovedností, schopností, postojů a hodnot, které jsou důležité pro osobní rozvoj jedince, jeho aktivní zapojení do společnosti a budoucí uplatnění v životě. </a:t>
            </a:r>
          </a:p>
          <a:p>
            <a:r>
              <a:rPr lang="cs-CZ" sz="2000" dirty="0" smtClean="0"/>
              <a:t>Environmentální výchova</a:t>
            </a:r>
          </a:p>
          <a:p>
            <a:pPr>
              <a:buNone/>
            </a:pPr>
            <a:endParaRPr lang="cs-CZ" sz="2000" dirty="0" smtClean="0"/>
          </a:p>
          <a:p>
            <a:r>
              <a:rPr lang="cs-CZ" sz="2000" dirty="0" smtClean="0"/>
              <a:t>Jazyk a jazyková komunikace (Český jazyk a literatura, Cizí jazyk, Další cizí jazyk)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endParaRPr lang="cs-CZ" sz="2000" dirty="0" smtClean="0"/>
          </a:p>
          <a:p>
            <a:pPr>
              <a:buNone/>
            </a:pPr>
            <a:endParaRPr lang="cs-CZ" sz="2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EU – Společní evropský referenční rámec pro jazyky (SERR, CECRL)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71600" y="1447800"/>
            <a:ext cx="7962088" cy="5149552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	</a:t>
            </a:r>
            <a:r>
              <a:rPr lang="cs-CZ" sz="2400" dirty="0" smtClean="0"/>
              <a:t>-</a:t>
            </a:r>
            <a:r>
              <a:rPr lang="cs-CZ" dirty="0" smtClean="0"/>
              <a:t> </a:t>
            </a:r>
            <a:r>
              <a:rPr lang="cs-CZ" sz="2400" dirty="0" smtClean="0"/>
              <a:t>Rada Evropy, 2001</a:t>
            </a:r>
          </a:p>
          <a:p>
            <a:pPr>
              <a:buNone/>
            </a:pPr>
            <a:r>
              <a:rPr lang="cs-CZ" sz="2400" dirty="0" smtClean="0"/>
              <a:t>	- Učit se, vyučovat, hodnotit jazyky</a:t>
            </a:r>
          </a:p>
          <a:p>
            <a:pPr>
              <a:buNone/>
            </a:pPr>
            <a:r>
              <a:rPr lang="cs-CZ" sz="2400" dirty="0" smtClean="0"/>
              <a:t>	- Kompetence a deskriptory</a:t>
            </a:r>
          </a:p>
          <a:p>
            <a:pPr>
              <a:buNone/>
            </a:pPr>
            <a:r>
              <a:rPr lang="cs-CZ" sz="2400" dirty="0" smtClean="0"/>
              <a:t>	- Společné vymezení jazykových úrovní</a:t>
            </a:r>
          </a:p>
          <a:p>
            <a:pPr>
              <a:buNone/>
            </a:pPr>
            <a:endParaRPr lang="cs-CZ" sz="2400" dirty="0" smtClean="0"/>
          </a:p>
          <a:p>
            <a:pPr>
              <a:buNone/>
            </a:pPr>
            <a:r>
              <a:rPr lang="cs-CZ" dirty="0" smtClean="0"/>
              <a:t>	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  <p:pic>
        <p:nvPicPr>
          <p:cNvPr id="6" name="Obrázek 5" descr="niveaux-CECR-anglais-professionnel-B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3501008"/>
            <a:ext cx="6732240" cy="2849982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unovrat">
  <a:themeElements>
    <a:clrScheme name="Slunovrat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lunovrat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lunovrat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602</TotalTime>
  <Words>324</Words>
  <Application>Microsoft Office PowerPoint</Application>
  <PresentationFormat>Předvádění na obrazovce (4:3)</PresentationFormat>
  <Paragraphs>58</Paragraphs>
  <Slides>10</Slides>
  <Notes>0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2" baseType="lpstr">
      <vt:lpstr>Slunovrat</vt:lpstr>
      <vt:lpstr>Acrobat Document</vt:lpstr>
      <vt:lpstr>Snímek 1</vt:lpstr>
      <vt:lpstr>Didaktika I.</vt:lpstr>
      <vt:lpstr>Rodiče</vt:lpstr>
      <vt:lpstr>Rodiče</vt:lpstr>
      <vt:lpstr> Vennovy diagramy </vt:lpstr>
      <vt:lpstr>Stát – Kurikulární dokumenty</vt:lpstr>
      <vt:lpstr>RVP a ŠVP</vt:lpstr>
      <vt:lpstr>Snímek 8</vt:lpstr>
      <vt:lpstr>EU – Společní evropský referenční rámec pro jazyky (SERR, CECRL)</vt:lpstr>
      <vt:lpstr>Snímek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Didaktika I.</dc:title>
  <dc:creator>Madla</dc:creator>
  <cp:lastModifiedBy>Madla</cp:lastModifiedBy>
  <cp:revision>49</cp:revision>
  <dcterms:created xsi:type="dcterms:W3CDTF">2020-11-19T13:07:03Z</dcterms:created>
  <dcterms:modified xsi:type="dcterms:W3CDTF">2022-12-12T12:00:30Z</dcterms:modified>
</cp:coreProperties>
</file>