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92" r:id="rId4"/>
    <p:sldId id="288" r:id="rId5"/>
    <p:sldId id="272" r:id="rId6"/>
    <p:sldId id="260" r:id="rId7"/>
    <p:sldId id="289" r:id="rId8"/>
    <p:sldId id="290" r:id="rId9"/>
    <p:sldId id="291" r:id="rId10"/>
    <p:sldId id="258" r:id="rId11"/>
    <p:sldId id="270" r:id="rId12"/>
    <p:sldId id="273" r:id="rId13"/>
    <p:sldId id="278" r:id="rId14"/>
    <p:sldId id="268" r:id="rId15"/>
    <p:sldId id="274" r:id="rId16"/>
    <p:sldId id="280" r:id="rId17"/>
    <p:sldId id="269" r:id="rId18"/>
    <p:sldId id="275" r:id="rId19"/>
    <p:sldId id="282" r:id="rId20"/>
    <p:sldId id="271" r:id="rId21"/>
    <p:sldId id="276" r:id="rId22"/>
    <p:sldId id="293" r:id="rId23"/>
    <p:sldId id="263" r:id="rId24"/>
    <p:sldId id="261" r:id="rId25"/>
    <p:sldId id="295" r:id="rId26"/>
    <p:sldId id="296" r:id="rId27"/>
    <p:sldId id="297" r:id="rId28"/>
    <p:sldId id="298" r:id="rId29"/>
    <p:sldId id="299" r:id="rId30"/>
    <p:sldId id="300" r:id="rId31"/>
    <p:sldId id="265" r:id="rId32"/>
    <p:sldId id="266" r:id="rId33"/>
    <p:sldId id="294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C7A04CB4-B315-47A8-9437-14FCD190EBAD}">
          <p14:sldIdLst>
            <p14:sldId id="256"/>
            <p14:sldId id="257"/>
            <p14:sldId id="292"/>
            <p14:sldId id="288"/>
            <p14:sldId id="272"/>
            <p14:sldId id="260"/>
            <p14:sldId id="289"/>
            <p14:sldId id="290"/>
            <p14:sldId id="291"/>
            <p14:sldId id="258"/>
            <p14:sldId id="270"/>
            <p14:sldId id="273"/>
            <p14:sldId id="278"/>
            <p14:sldId id="268"/>
            <p14:sldId id="274"/>
            <p14:sldId id="280"/>
            <p14:sldId id="269"/>
            <p14:sldId id="275"/>
            <p14:sldId id="282"/>
            <p14:sldId id="271"/>
            <p14:sldId id="276"/>
            <p14:sldId id="293"/>
            <p14:sldId id="263"/>
            <p14:sldId id="261"/>
            <p14:sldId id="295"/>
            <p14:sldId id="296"/>
            <p14:sldId id="297"/>
            <p14:sldId id="298"/>
            <p14:sldId id="299"/>
            <p14:sldId id="300"/>
            <p14:sldId id="265"/>
            <p14:sldId id="266"/>
            <p14:sldId id="29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D251F-618C-42D0-909A-8C790C294B06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146D8-C2B6-4364-BED3-68534CA975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8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146D8-C2B6-4364-BED3-68534CA9752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04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255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78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8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74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32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88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94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69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125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01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461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5CB40F3-CE9F-4443-B4E1-06FA0C618218}" type="datetimeFigureOut">
              <a:rPr lang="cs-CZ" smtClean="0"/>
              <a:t>06.04.2021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ED4B4C4-15A9-4375-9550-F9388F7FA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119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:a16="http://schemas.microsoft.com/office/drawing/2014/main" id="{726BB708-826E-4F25-B804-84DE96431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cs-CZ" sz="66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endParaRPr lang="cs-CZ" sz="6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C668DE2-305B-4D5F-B736-83BC5A3E4A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cs-CZ" sz="1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Dominik Mach</a:t>
            </a:r>
            <a:br>
              <a:rPr lang="cs-CZ" sz="1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6.4.2021</a:t>
            </a:r>
          </a:p>
        </p:txBody>
      </p:sp>
      <p:pic>
        <p:nvPicPr>
          <p:cNvPr id="5" name="Picture 4" descr="Swimming goggles on the side of a lap pool">
            <a:extLst>
              <a:ext uri="{FF2B5EF4-FFF2-40B4-BE49-F238E27FC236}">
                <a16:creationId xmlns:a16="http://schemas.microsoft.com/office/drawing/2014/main" id="{E5B8A138-BF63-4AB5-8407-D2CE39F73D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3180773" y="741172"/>
            <a:ext cx="5830453" cy="327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6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0FACC2-B62E-492A-A263-F350A62F1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>
                <a:latin typeface="Times New Roman" panose="02020603050405020304" pitchFamily="18" charset="0"/>
                <a:cs typeface="Times New Roman" panose="02020603050405020304" pitchFamily="18" charset="0"/>
              </a:rPr>
              <a:t>Swim styles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6E1A28-2EBD-44CA-873E-7AB6CBCE5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major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styles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Freestyle</a:t>
            </a:r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Swimming Vector Swimmer Sportsman Swims In Swimsuit And Swimming.. Royalty  Free Cliparts, Vectors, And Stock Illustration. Image 93608440.">
            <a:extLst>
              <a:ext uri="{FF2B5EF4-FFF2-40B4-BE49-F238E27FC236}">
                <a16:creationId xmlns:a16="http://schemas.microsoft.com/office/drawing/2014/main" id="{159186F8-8C50-4833-A1B9-4B17B82059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56" b="2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992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086532B-5A3E-44A5-A0C2-22A0DB316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92200DD-DA49-4BDC-9027-F2C988A2C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4984D9-5415-4114-8BAA-B14FA7354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64" y="2057400"/>
            <a:ext cx="6993914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swum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chest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beginners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newest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style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swum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1933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Evolved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4C686D3-3CFA-4EDF-93C6-4D66A060A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354108" y="581227"/>
            <a:ext cx="4383789" cy="29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233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97FF54CF-CFA0-497F-9138-FC243E4DC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technigue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CB9F997-0A06-4B45-8984-160A4CF24126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49" y="2718111"/>
            <a:ext cx="4168953" cy="246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511C4BF-D537-466D-BB9A-87EB1B58978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995" y="2718110"/>
            <a:ext cx="3940733" cy="246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97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D80AC3-5365-46AA-9FD0-D7B2D883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long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butterfly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04B912-FE55-420C-84A6-979D4DE16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</p:txBody>
      </p:sp>
    </p:spTree>
    <p:extLst>
      <p:ext uri="{BB962C8B-B14F-4D97-AF65-F5344CB8AC3E}">
        <p14:creationId xmlns:p14="http://schemas.microsoft.com/office/powerpoint/2010/main" val="3601024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47A459-CB46-4AAE-A9BC-A75A87F64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6B713A-5BE6-4F81-9802-FAAA0EBDD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style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swum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Easy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breathing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start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styles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upside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down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crawl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second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swum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crawl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0D8CB7D-51E1-40DC-8AAD-5BD123825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965" y="581439"/>
            <a:ext cx="5009322" cy="37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007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84E67E-0DFC-4DF9-9B0B-680C761E8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technigue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C9A2019-3C6E-4A19-81B7-BDEFBE8651A1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89" y="2368764"/>
            <a:ext cx="3051250" cy="212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0E5179F-CF95-49F3-842F-144E6F5FB5B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761" y="2368764"/>
            <a:ext cx="3349014" cy="20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63407CDB-2E47-4CBC-B386-4B826E89F1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061" y="2368763"/>
            <a:ext cx="3181756" cy="20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00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042C65-0384-4365-B5C2-920417BF6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long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B5A7A2-F5BA-45A2-BEDD-1F0E2EFCC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</p:txBody>
      </p:sp>
    </p:spTree>
    <p:extLst>
      <p:ext uri="{BB962C8B-B14F-4D97-AF65-F5344CB8AC3E}">
        <p14:creationId xmlns:p14="http://schemas.microsoft.com/office/powerpoint/2010/main" val="2656754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020E5E-B959-4F60-A841-B0AD3A147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251EE0-0E11-4010-AB67-3A2397E0E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669306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swum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chest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popular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recreational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style</a:t>
            </a:r>
          </a:p>
          <a:p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beginners</a:t>
            </a: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frog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olgest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slowest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any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competitive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strokes</a:t>
            </a: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C832AF4-3719-4093-BF59-1390BAE859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6" r="22633" b="-4"/>
          <a:stretch/>
        </p:blipFill>
        <p:spPr bwMode="auto">
          <a:xfrm>
            <a:off x="8171316" y="1768510"/>
            <a:ext cx="3437114" cy="417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112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EBCE85-B7FD-49B2-A788-4E0E8E4A8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technigue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FE0E8D2-36DB-4812-88FC-B88194EB7C00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93" y="2647730"/>
            <a:ext cx="3010663" cy="20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949B741-1115-4A55-B617-418A89CE7E5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322" y="2647730"/>
            <a:ext cx="3364859" cy="20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5FE2589D-9941-40C6-A492-1847649D700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882" y="2647730"/>
            <a:ext cx="3272542" cy="20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19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7F0F45-859B-491A-97C8-06F0289DE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long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9B53F0-F3C9-4FFE-81CA-8C79C066D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100m, 200m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</a:t>
            </a:r>
          </a:p>
        </p:txBody>
      </p:sp>
    </p:spTree>
    <p:extLst>
      <p:ext uri="{BB962C8B-B14F-4D97-AF65-F5344CB8AC3E}">
        <p14:creationId xmlns:p14="http://schemas.microsoft.com/office/powerpoint/2010/main" val="2501369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F65426-18E7-45CB-9BA8-9DB0A7C8A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>
                <a:latin typeface="Times New Roman" panose="02020603050405020304" pitchFamily="18" charset="0"/>
                <a:cs typeface="Times New Roman" panose="02020603050405020304" pitchFamily="18" charset="0"/>
              </a:rPr>
              <a:t>Basic information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1839D4-A2D0-471E-8221-6EC7DA9CC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team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racing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sport</a:t>
            </a: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Takes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place in pool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open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Federation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(FINA)</a:t>
            </a: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Seasonal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sport</a:t>
            </a:r>
          </a:p>
          <a:p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sports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such as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pentathlon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triathlon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quadriathlon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ome — Ithaca Pool">
            <a:extLst>
              <a:ext uri="{FF2B5EF4-FFF2-40B4-BE49-F238E27FC236}">
                <a16:creationId xmlns:a16="http://schemas.microsoft.com/office/drawing/2014/main" id="{559C7D97-E3E3-427A-879F-1E4704E74F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52106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515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F025E2-A88F-4525-9DFB-8D1C89619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Freestyle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31AA47-9A81-4898-B996-FCE57288D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6693061" cy="4038600"/>
          </a:xfrm>
        </p:spPr>
        <p:txBody>
          <a:bodyPr>
            <a:normAutofit/>
          </a:bodyPr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bound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prescibed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competitions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Synonym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„front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crawl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fastest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Freestyle breathing - WEST Swimming Technique">
            <a:extLst>
              <a:ext uri="{FF2B5EF4-FFF2-40B4-BE49-F238E27FC236}">
                <a16:creationId xmlns:a16="http://schemas.microsoft.com/office/drawing/2014/main" id="{5C606A61-607F-41C6-B0C7-6D2D340320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6" r="32353" b="2"/>
          <a:stretch/>
        </p:blipFill>
        <p:spPr bwMode="auto">
          <a:xfrm>
            <a:off x="8026452" y="1560388"/>
            <a:ext cx="3577719" cy="434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576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3DA334-67CE-484B-97B4-50BB81C31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Freestyle –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AE993D9-0F7D-4457-B5DD-269D231C4FCC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85" y="2330681"/>
            <a:ext cx="3861434" cy="228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89E1447-8641-4D49-BC96-E7892A7B3EA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73" y="2323281"/>
            <a:ext cx="3501975" cy="229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72F7E39-28C1-4447-9338-E251F4ADB6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942" y="2330681"/>
            <a:ext cx="3192293" cy="229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450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F750B1-B43E-4345-8E2B-0A03F609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long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freestyle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EB9A5E-83E6-477C-B039-ADBFC67E2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200m, 400m and 1500m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200m, 400m, 800m and 1500m</a:t>
            </a:r>
          </a:p>
          <a:p>
            <a:pPr marL="45720" indent="0">
              <a:buNone/>
            </a:pP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200m, 400m and 800m 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long-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50m, 100m, 200m, 400m, 800m and 1500m</a:t>
            </a:r>
          </a:p>
        </p:txBody>
      </p:sp>
    </p:spTree>
    <p:extLst>
      <p:ext uri="{BB962C8B-B14F-4D97-AF65-F5344CB8AC3E}">
        <p14:creationId xmlns:p14="http://schemas.microsoft.com/office/powerpoint/2010/main" val="2827898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2B29B1-F8DA-4C97-B613-BFD7E8054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4467A2-CC81-4186-BFA2-ACBD63272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Lake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sea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km, 10 km and 25 km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km event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largest Ocean Swim's in terms of numbers of participants are in Australia, with the Pier to Pub, Cole Classic and Melbourne Swim Classic all with roughly 5000 swimming participants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The annual Pier to Pub open water swimming race in Lorne. Victoria Stock  Photo - Alamy">
            <a:extLst>
              <a:ext uri="{FF2B5EF4-FFF2-40B4-BE49-F238E27FC236}">
                <a16:creationId xmlns:a16="http://schemas.microsoft.com/office/drawing/2014/main" id="{6A2179B9-5ACB-4DC9-BD61-685B41399E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6" r="8882" b="8877"/>
          <a:stretch/>
        </p:blipFill>
        <p:spPr bwMode="auto">
          <a:xfrm>
            <a:off x="6420896" y="1238487"/>
            <a:ext cx="5199925" cy="412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551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23D963-AE57-4065-B68A-E9CFBA2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Officials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1BDAEC9-3650-4DC5-9677-36F839C91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569612"/>
            <a:ext cx="5084178" cy="3549570"/>
          </a:xfrm>
        </p:spPr>
        <p:txBody>
          <a:bodyPr>
            <a:normAutofit/>
          </a:bodyPr>
          <a:lstStyle/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Referee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Starter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Clerk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Timekeepers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Inspekctors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Judges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Finish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judges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Officials | Find out about becoming a swimming official in London">
            <a:extLst>
              <a:ext uri="{FF2B5EF4-FFF2-40B4-BE49-F238E27FC236}">
                <a16:creationId xmlns:a16="http://schemas.microsoft.com/office/drawing/2014/main" id="{C7FC113E-BE03-4BBD-B42F-3FA7460924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7" r="29027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9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B8AA6D-8B7B-4933-9B1F-59215EE32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Officials</a:t>
            </a:r>
            <a:endParaRPr lang="cs-CZ" dirty="0"/>
          </a:p>
        </p:txBody>
      </p:sp>
      <p:pic>
        <p:nvPicPr>
          <p:cNvPr id="1026" name="Picture 2" descr="Becoming a Swim Official. Contents Why become an Official? Pool Layout Role  Descriptions “Official's” Equipment Don't be put off Your next Steps. - ppt  download">
            <a:extLst>
              <a:ext uri="{FF2B5EF4-FFF2-40B4-BE49-F238E27FC236}">
                <a16:creationId xmlns:a16="http://schemas.microsoft.com/office/drawing/2014/main" id="{C5B8C5C9-1969-49DF-A6DA-7B43A73EB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632" y="1728287"/>
            <a:ext cx="8253139" cy="452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01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3B658D-B114-4CCB-B35C-93E079AA5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A36541-A287-4583-A25A-FF060B699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foundation of FINA in 1908 signaled the commencement of recording the first official world records in swimming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 World Records will only be accepted when times are reported by Automatic Officiating Equipment, or Semi-Automatic Officiating Equipment in the case of Automatic Officiating Equipment system malfunction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1952, the national federations of the United States and Japan proposed at the FINA Congress the separation of records achieved in long-course and short-course pool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950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B8D1121-11A8-4E94-89FD-E67AECFCF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48" y="427223"/>
            <a:ext cx="10485783" cy="584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96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B887ED-AB85-4CBA-B417-AF8845EAE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2" y="674409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Katinka</a:t>
            </a:r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Hosszú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B1451F-567E-4F20-A84E-D29A78328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187" y="1979629"/>
            <a:ext cx="5377993" cy="4116371"/>
          </a:xfrm>
        </p:spPr>
        <p:txBody>
          <a:bodyPr>
            <a:normAutofit lnSpcReduction="10000"/>
          </a:bodyPr>
          <a:lstStyle/>
          <a:p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Hungarian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swimmer</a:t>
            </a:r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mostly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medley</a:t>
            </a:r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Reigning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holder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200m (2:06.12) and 400m (4:26.36)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Rio de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Janeiro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2016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successful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participant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medley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100m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200m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backstroke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recorsd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Games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gold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medals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Championships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six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Swiimming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Championships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pool,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thirteen-time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 pool and a ten-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chamipon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pool</a:t>
            </a:r>
          </a:p>
        </p:txBody>
      </p:sp>
      <p:pic>
        <p:nvPicPr>
          <p:cNvPr id="2050" name="Picture 2" descr="Katinka Hosszúová na MS 2015">
            <a:extLst>
              <a:ext uri="{FF2B5EF4-FFF2-40B4-BE49-F238E27FC236}">
                <a16:creationId xmlns:a16="http://schemas.microsoft.com/office/drawing/2014/main" id="{F3CA7DFD-ACB1-4C7D-8644-376A7842D1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r="-3" b="2561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818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B086532B-5A3E-44A5-A0C2-22A0DB316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84CDBD7-206C-4C0F-87D9-0F143077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László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Cseh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815D83-9962-42F4-ACCA-EDCA04073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64" y="2057400"/>
            <a:ext cx="6993914" cy="4038600"/>
          </a:xfrm>
        </p:spPr>
        <p:txBody>
          <a:bodyPr>
            <a:normAutofit/>
          </a:bodyPr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Hungarian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six-time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medalist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championships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33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2015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world´s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second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behind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Michael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Phelps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AD7A735C-A7DF-4D63-B294-283880A9A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99480" y="857675"/>
            <a:ext cx="2107674" cy="51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73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C7B9C9-9620-4186-9A45-58FC13649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28360A9-B1C8-479F-AB4B-93996FAD9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earliest evidence dating to Stone Age paintings from around 10,000 years ago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Written references date from 2000 BC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1538, Nikolaus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Wynmann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Swiss–German professor of languages, wrote the earliest known complete book about 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Colymbetes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sive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natandi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dialogus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festivus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iucundus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lectu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emerged as a competitive recreational activity in the 1830s in England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1828, the first indoor swimming pool, St George's Baths was opened to the public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1844, front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crawl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Captain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Matthew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Webb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 to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Channel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1875 (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breaststroke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he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swam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channel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21.26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(34.21 km) in 21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45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1896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men´s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became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Athens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88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59D223-F510-42C1-9DF1-124640526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B2D573-90C6-4223-BDB0-20D4FD97D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5B834C4-13F9-494E-82A6-7B5256416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780557D-3506-4049-B4FE-80F99DF43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73681"/>
            <a:ext cx="5251449" cy="231063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9318D1-076E-4507-9978-850C650698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156447"/>
            <a:ext cx="0" cy="4428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4FD6F5BA-DC4B-418C-AD83-143F06410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004" y="2431225"/>
            <a:ext cx="5251449" cy="19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758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B265AA-22B2-4B8B-A050-E5CE54489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injuries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A5BEE2-480B-4C43-B623-825A610A9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rotator cuff in the shoulder is most susceptible to injury in swimmers</a:t>
            </a:r>
            <a:endParaRPr lang="cs-CZ" sz="2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Another common injury is breaststroke knee, also known as swimmer's knee</a:t>
            </a:r>
            <a:endParaRPr lang="cs-CZ" sz="2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476A7F6-9EE4-4DAA-A5E5-F9935904B1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5234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8130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517C26-9509-4F5F-8FFE-388B8D97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59F079-971F-4E7E-91B6-EBD63FCF7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97144"/>
            <a:ext cx="9872871" cy="4038600"/>
          </a:xfrm>
        </p:spPr>
        <p:txBody>
          <a:bodyPr/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done by most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throughout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builds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endurance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muscle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strenght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fitness</a:t>
            </a: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injured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pregnant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Lowering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risk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Type II diabetes,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blood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334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757976-7461-474E-99BD-DC5CAB357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54BABF-BF80-4D1D-8C41-D468358FC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federation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styles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official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5765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AEC451-D718-456A-830B-C5DE1DB9A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Federation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(FINA)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2E37D7-C2B0-48C4-AA64-9F7FA43DC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Founded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July 19th, 1908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Mancester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Hotel in London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founding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unions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Belgium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Great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Britain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Denmark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Finland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France, Germany,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Hungary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Sweden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Czechoslovakia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Czechoslovak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Amateur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accepted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FINA in 1919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1993,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Czech Republic has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Czech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Sports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INA | LinkedIn">
            <a:extLst>
              <a:ext uri="{FF2B5EF4-FFF2-40B4-BE49-F238E27FC236}">
                <a16:creationId xmlns:a16="http://schemas.microsoft.com/office/drawing/2014/main" id="{1712C2FA-FED2-49CB-916C-E36526517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781" y="609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1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7AD2F0-1C6B-4D8C-B596-F4102955A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23028D-8AB5-4A8C-97BB-D4E017724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318994"/>
            <a:ext cx="5084178" cy="4016492"/>
          </a:xfrm>
        </p:spPr>
        <p:txBody>
          <a:bodyPr>
            <a:normAutofit/>
          </a:bodyPr>
          <a:lstStyle/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Swimsuit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cap</a:t>
            </a: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Googles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paddles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Kickboard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Pull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buoy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Snorkel</a:t>
            </a:r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Swimming equipment | Instant Healthy Life">
            <a:extLst>
              <a:ext uri="{FF2B5EF4-FFF2-40B4-BE49-F238E27FC236}">
                <a16:creationId xmlns:a16="http://schemas.microsoft.com/office/drawing/2014/main" id="{BDA648B1-DA41-4D19-A6B3-4195638133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9" r="10501" b="-1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365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A5E161-A3B6-4C19-B565-2FCECA4AA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pools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51C9E5-92E9-4C85-B82C-38B4AB2DC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pools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pool (25yd and 25m) and a long pool (50m)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second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50m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Championships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Champioships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meter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pools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yard pool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USA</a:t>
            </a:r>
          </a:p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 pool (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50m x 25m x 2.5m,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ten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lanes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315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E91EC81-C33C-4EE8-970B-709B8B4D0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889" y="379965"/>
            <a:ext cx="9162221" cy="647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83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BED17-F21D-459C-BDBB-83C22A8EC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</a:t>
            </a:r>
            <a:r>
              <a:rPr lang="cs-C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tracks</a:t>
            </a:r>
            <a:endParaRPr lang="cs-CZ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FD5A76-9ED6-4783-86C3-689FE282EA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pt-BR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50m, 100m, 200m, 400m, 800m a 1500m </a:t>
            </a:r>
            <a:r>
              <a:rPr lang="cs-CZ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freestyle</a:t>
            </a:r>
            <a:endParaRPr lang="pt-BR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pl-PL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50m, 100m a 200m backstroke</a:t>
            </a:r>
          </a:p>
          <a:p>
            <a:r>
              <a:rPr lang="cs-CZ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50m, 100m a 200m </a:t>
            </a:r>
            <a:r>
              <a:rPr lang="cs-CZ" sz="18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breaststroke</a:t>
            </a:r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cs-CZ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50m, 100m a 200m </a:t>
            </a:r>
            <a:r>
              <a:rPr lang="cs-CZ" sz="18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butterfly</a:t>
            </a:r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cs-CZ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100m, 200m a 400m </a:t>
            </a:r>
            <a:r>
              <a:rPr lang="cs-CZ" sz="18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individual</a:t>
            </a:r>
            <a:r>
              <a:rPr lang="cs-CZ" sz="1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medley</a:t>
            </a:r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cs-CZ" sz="1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cs-CZ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an you catch coronavirus in a swimming pool?">
            <a:extLst>
              <a:ext uri="{FF2B5EF4-FFF2-40B4-BE49-F238E27FC236}">
                <a16:creationId xmlns:a16="http://schemas.microsoft.com/office/drawing/2014/main" id="{57B92FB3-B0D1-4114-97DA-960EA1D642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4996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96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9AF575-A93A-4B29-8157-CA8D95274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6693061" cy="1356360"/>
          </a:xfrm>
        </p:spPr>
        <p:txBody>
          <a:bodyPr>
            <a:normAutofit/>
          </a:bodyPr>
          <a:lstStyle/>
          <a:p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tracks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799CC6-7E5F-4867-A054-4D791C22E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6693061" cy="4038600"/>
          </a:xfrm>
        </p:spPr>
        <p:txBody>
          <a:bodyPr>
            <a:normAutofit/>
          </a:bodyPr>
          <a:lstStyle/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crawl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medley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relay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medley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team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style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Olympic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and in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Championships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are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4x100m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medley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4x100m and 4x200m freestyle</a:t>
            </a: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Rio Replay: Women's 4x100m Medley Relay Final - YouTube">
            <a:extLst>
              <a:ext uri="{FF2B5EF4-FFF2-40B4-BE49-F238E27FC236}">
                <a16:creationId xmlns:a16="http://schemas.microsoft.com/office/drawing/2014/main" id="{C6B9636A-7D16-4BE8-9659-35D1813CDF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4" r="32622" b="-1"/>
          <a:stretch/>
        </p:blipFill>
        <p:spPr bwMode="auto">
          <a:xfrm>
            <a:off x="8310622" y="243840"/>
            <a:ext cx="3646837" cy="637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14138"/>
      </p:ext>
    </p:extLst>
  </p:cSld>
  <p:clrMapOvr>
    <a:masterClrMapping/>
  </p:clrMapOvr>
</p:sld>
</file>

<file path=ppt/theme/theme1.xml><?xml version="1.0" encoding="utf-8"?>
<a:theme xmlns:a="http://schemas.openxmlformats.org/drawingml/2006/main" name="Základ">
  <a:themeElements>
    <a:clrScheme name="Základ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Zákla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Základ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Základ</Template>
  <TotalTime>2806</TotalTime>
  <Words>1188</Words>
  <Application>Microsoft Office PowerPoint</Application>
  <PresentationFormat>Širokoúhlá obrazovka</PresentationFormat>
  <Paragraphs>167</Paragraphs>
  <Slides>33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7" baseType="lpstr">
      <vt:lpstr>Calibri</vt:lpstr>
      <vt:lpstr>Corbel</vt:lpstr>
      <vt:lpstr>Times New Roman</vt:lpstr>
      <vt:lpstr>Základ</vt:lpstr>
      <vt:lpstr>Swimming</vt:lpstr>
      <vt:lpstr>Basic information</vt:lpstr>
      <vt:lpstr>History</vt:lpstr>
      <vt:lpstr>International Swimming Federation (FINA)</vt:lpstr>
      <vt:lpstr>Swimming equipment</vt:lpstr>
      <vt:lpstr>Competition pools</vt:lpstr>
      <vt:lpstr>Prezentace aplikace PowerPoint</vt:lpstr>
      <vt:lpstr>Individual race tracks</vt:lpstr>
      <vt:lpstr>Relay race tracks</vt:lpstr>
      <vt:lpstr>Swim styles</vt:lpstr>
      <vt:lpstr>Butterfly</vt:lpstr>
      <vt:lpstr>Butterfly – technigue</vt:lpstr>
      <vt:lpstr>Olympic and long course world champions in butterfly</vt:lpstr>
      <vt:lpstr>Backstroke</vt:lpstr>
      <vt:lpstr>Backstroke – technigue  </vt:lpstr>
      <vt:lpstr>Olympic and long course world championshim in backstroke</vt:lpstr>
      <vt:lpstr>Breaststroke</vt:lpstr>
      <vt:lpstr>Breaststroke - technigue</vt:lpstr>
      <vt:lpstr>Olympic and long course wordl champions in breaststroke</vt:lpstr>
      <vt:lpstr>Freestyle</vt:lpstr>
      <vt:lpstr>Freestyle – technique</vt:lpstr>
      <vt:lpstr>Olympic and long course world champions in freestyle</vt:lpstr>
      <vt:lpstr>Open water</vt:lpstr>
      <vt:lpstr>Officials</vt:lpstr>
      <vt:lpstr>Officials</vt:lpstr>
      <vt:lpstr>Records</vt:lpstr>
      <vt:lpstr>Prezentace aplikace PowerPoint</vt:lpstr>
      <vt:lpstr>Katinka Hosszú</vt:lpstr>
      <vt:lpstr>László Cseh</vt:lpstr>
      <vt:lpstr>Prezentace aplikace PowerPoint</vt:lpstr>
      <vt:lpstr>Common injuries</vt:lpstr>
      <vt:lpstr>Health benefits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Dominik Mach</dc:creator>
  <cp:lastModifiedBy>Dominik Mach</cp:lastModifiedBy>
  <cp:revision>68</cp:revision>
  <dcterms:created xsi:type="dcterms:W3CDTF">2021-03-02T20:29:12Z</dcterms:created>
  <dcterms:modified xsi:type="dcterms:W3CDTF">2021-04-06T08:46:30Z</dcterms:modified>
</cp:coreProperties>
</file>