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67" r:id="rId1"/>
  </p:sldMasterIdLst>
  <p:notesMasterIdLst>
    <p:notesMasterId r:id="rId21"/>
  </p:notesMasterIdLst>
  <p:sldIdLst>
    <p:sldId id="267" r:id="rId2"/>
    <p:sldId id="268" r:id="rId3"/>
    <p:sldId id="275" r:id="rId4"/>
    <p:sldId id="258" r:id="rId5"/>
    <p:sldId id="269" r:id="rId6"/>
    <p:sldId id="270" r:id="rId7"/>
    <p:sldId id="276" r:id="rId8"/>
    <p:sldId id="271" r:id="rId9"/>
    <p:sldId id="272" r:id="rId10"/>
    <p:sldId id="273" r:id="rId11"/>
    <p:sldId id="277" r:id="rId12"/>
    <p:sldId id="274" r:id="rId13"/>
    <p:sldId id="256" r:id="rId14"/>
    <p:sldId id="257" r:id="rId15"/>
    <p:sldId id="260" r:id="rId16"/>
    <p:sldId id="261" r:id="rId17"/>
    <p:sldId id="259" r:id="rId18"/>
    <p:sldId id="278" r:id="rId19"/>
    <p:sldId id="279" r:id="rId20"/>
  </p:sldIdLst>
  <p:sldSz cx="12192000" cy="685800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E70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262ACB-823D-4668-8150-2752D552108A}" v="14" dt="2021-04-13T08:54:33.0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2" autoAdjust="0"/>
    <p:restoredTop sz="94660"/>
  </p:normalViewPr>
  <p:slideViewPr>
    <p:cSldViewPr snapToGrid="0">
      <p:cViewPr>
        <p:scale>
          <a:sx n="75" d="100"/>
          <a:sy n="75" d="100"/>
        </p:scale>
        <p:origin x="284" y="-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Text Placeholder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Text Placeholder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496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11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673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cs-CZ"/>
              <a:t>Po kliknutí můžete upravovat styly textu v předloze.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6383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967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4594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4072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8214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812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179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50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072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09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743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805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521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293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E934FF-F4E1-47C5-9CA5-30A81DDE2BE4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3711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8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KES4UMsTKo" TargetMode="External"/><Relationship Id="rId2" Type="http://schemas.openxmlformats.org/officeDocument/2006/relationships/hyperlink" Target="https://www.youtube.com/watch?v=yMBf5wIp7A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vPQsos7IC8c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EYxMjmbyjz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465608C-3E2E-46AB-94C9-1C6D147DF4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18828" y="2862837"/>
            <a:ext cx="5292172" cy="3308380"/>
          </a:xfrm>
        </p:spPr>
        <p:txBody>
          <a:bodyPr>
            <a:normAutofit/>
          </a:bodyPr>
          <a:lstStyle/>
          <a:p>
            <a:r>
              <a:rPr lang="cs-CZ" sz="5600" b="1">
                <a:latin typeface="Times New Roman" panose="02020603050405020304" pitchFamily="18" charset="0"/>
                <a:cs typeface="Times New Roman" panose="02020603050405020304" pitchFamily="18" charset="0"/>
              </a:rPr>
              <a:t>BASKETBALL</a:t>
            </a:r>
            <a:r>
              <a:rPr lang="cs-CZ" sz="5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4163816-0FBA-46D2-8213-5CE0B7134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0260" y="5428689"/>
            <a:ext cx="4802187" cy="1485055"/>
          </a:xfrm>
        </p:spPr>
        <p:txBody>
          <a:bodyPr>
            <a:normAutofit/>
          </a:bodyPr>
          <a:lstStyle/>
          <a:p>
            <a:endParaRPr lang="cs-CZ"/>
          </a:p>
        </p:txBody>
      </p:sp>
      <p:pic>
        <p:nvPicPr>
          <p:cNvPr id="1028" name="Picture 4" descr="Sázení na basketbal – co bychom měli vědět? - vseosazeni.cz">
            <a:extLst>
              <a:ext uri="{FF2B5EF4-FFF2-40B4-BE49-F238E27FC236}">
                <a16:creationId xmlns:a16="http://schemas.microsoft.com/office/drawing/2014/main" id="{B6229E5F-9810-4EFF-A63E-EF4A57786D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61" y="609603"/>
            <a:ext cx="7099575" cy="450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85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E555D1D-93E1-4A2E-9BBC-EEBD6D674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6"/>
            <a:ext cx="4795482" cy="1641987"/>
          </a:xfrm>
        </p:spPr>
        <p:txBody>
          <a:bodyPr>
            <a:normAutofit/>
          </a:bodyPr>
          <a:lstStyle/>
          <a:p>
            <a:r>
              <a:rPr lang="cs-CZ" b="1">
                <a:latin typeface="Times New Roman" panose="02020603050405020304" pitchFamily="18" charset="0"/>
                <a:cs typeface="Times New Roman" panose="02020603050405020304" pitchFamily="18" charset="0"/>
              </a:rPr>
              <a:t>Similar games</a:t>
            </a:r>
          </a:p>
        </p:txBody>
      </p:sp>
      <p:pic>
        <p:nvPicPr>
          <p:cNvPr id="1026" name="Picture 2" descr="Sport Court 18 x 27 Compact FIBA Half Court Basketball key — Game courts |  Garden Courts | Tennis court resurfacing | Hexacourt | Sport Court">
            <a:extLst>
              <a:ext uri="{FF2B5EF4-FFF2-40B4-BE49-F238E27FC236}">
                <a16:creationId xmlns:a16="http://schemas.microsoft.com/office/drawing/2014/main" id="{0DFB0580-D590-4293-96A0-3145E677E0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58" r="2455"/>
          <a:stretch/>
        </p:blipFill>
        <p:spPr bwMode="auto">
          <a:xfrm>
            <a:off x="4992559" y="629266"/>
            <a:ext cx="5449889" cy="563879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8" name="Rectangle 70">
            <a:extLst>
              <a:ext uri="{FF2B5EF4-FFF2-40B4-BE49-F238E27FC236}">
                <a16:creationId xmlns:a16="http://schemas.microsoft.com/office/drawing/2014/main" id="{AA047838-7F9E-43CF-A116-26E7AAA8F8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D45C65F-3972-4BB8-A699-FC7C0B9D7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01" y="2438401"/>
            <a:ext cx="4797256" cy="3809998"/>
          </a:xfrm>
        </p:spPr>
        <p:txBody>
          <a:bodyPr>
            <a:normAutofit/>
          </a:bodyPr>
          <a:lstStyle/>
          <a:p>
            <a:r>
              <a:rPr lang="cs-CZ">
                <a:latin typeface="Times New Roman" panose="02020603050405020304" pitchFamily="18" charset="0"/>
                <a:cs typeface="Times New Roman" panose="02020603050405020304" pitchFamily="18" charset="0"/>
              </a:rPr>
              <a:t>Half-court game</a:t>
            </a:r>
          </a:p>
          <a:p>
            <a:pPr marL="0" indent="0">
              <a:buNone/>
            </a:pPr>
            <a:r>
              <a:rPr lang="cs-CZ">
                <a:latin typeface="Times New Roman" panose="02020603050405020304" pitchFamily="18" charset="0"/>
                <a:cs typeface="Times New Roman" panose="02020603050405020304" pitchFamily="18" charset="0"/>
              </a:rPr>
              <a:t>	- 1 basket</a:t>
            </a:r>
          </a:p>
          <a:p>
            <a:pPr marL="0" indent="0">
              <a:buNone/>
            </a:pPr>
            <a:r>
              <a:rPr lang="cs-CZ">
                <a:latin typeface="Times New Roman" panose="02020603050405020304" pitchFamily="18" charset="0"/>
                <a:cs typeface="Times New Roman" panose="02020603050405020304" pitchFamily="18" charset="0"/>
              </a:rPr>
              <a:t>	- „taken back“/ „cleared“ </a:t>
            </a:r>
          </a:p>
          <a:p>
            <a:pPr marL="0" indent="0">
              <a:buNone/>
            </a:pPr>
            <a:r>
              <a:rPr lang="cs-CZ">
                <a:latin typeface="Times New Roman" panose="02020603050405020304" pitchFamily="18" charset="0"/>
                <a:cs typeface="Times New Roman" panose="02020603050405020304" pitchFamily="18" charset="0"/>
              </a:rPr>
              <a:t>	- 1-on-1/2-on-2/3-on-3</a:t>
            </a:r>
          </a:p>
          <a:p>
            <a:pPr marL="0" indent="0">
              <a:buNone/>
            </a:pPr>
            <a:endParaRPr lang="cs-CZ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09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19440BE-E70C-498D-976B-AAA5FCDE0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6"/>
            <a:ext cx="4795482" cy="1641987"/>
          </a:xfrm>
        </p:spPr>
        <p:txBody>
          <a:bodyPr>
            <a:normAutofit/>
          </a:bodyPr>
          <a:lstStyle/>
          <a:p>
            <a:r>
              <a:rPr lang="cs-CZ">
                <a:latin typeface="Times New Roman" panose="02020603050405020304" pitchFamily="18" charset="0"/>
                <a:cs typeface="Times New Roman" panose="02020603050405020304" pitchFamily="18" charset="0"/>
              </a:rPr>
              <a:t>Similar games</a:t>
            </a:r>
          </a:p>
        </p:txBody>
      </p:sp>
      <p:pic>
        <p:nvPicPr>
          <p:cNvPr id="2050" name="Picture 2" descr="3x3 World Tour Lausanne, Vaud 2017 - FIBA.basketball">
            <a:extLst>
              <a:ext uri="{FF2B5EF4-FFF2-40B4-BE49-F238E27FC236}">
                <a16:creationId xmlns:a16="http://schemas.microsoft.com/office/drawing/2014/main" id="{4DD0C4A0-25E6-49D8-A368-E52DEAE689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60" r="18118" b="1"/>
          <a:stretch/>
        </p:blipFill>
        <p:spPr bwMode="auto">
          <a:xfrm>
            <a:off x="6629399" y="629266"/>
            <a:ext cx="5397337" cy="563879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AA047838-7F9E-43CF-A116-26E7AAA8F8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B17126C-EA2E-45B1-B1F5-A1F3B1E95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404" y="2271253"/>
            <a:ext cx="6074969" cy="3809998"/>
          </a:xfrm>
        </p:spPr>
        <p:txBody>
          <a:bodyPr>
            <a:normAutofit/>
          </a:bodyPr>
          <a:lstStyle/>
          <a:p>
            <a:r>
              <a:rPr lang="cs-CZ">
                <a:latin typeface="Times New Roman" panose="02020603050405020304" pitchFamily="18" charset="0"/>
                <a:cs typeface="Times New Roman" panose="02020603050405020304" pitchFamily="18" charset="0"/>
              </a:rPr>
              <a:t>Streetball</a:t>
            </a:r>
          </a:p>
          <a:p>
            <a:pPr marL="0" indent="0">
              <a:buNone/>
            </a:pPr>
            <a:r>
              <a:rPr lang="cs-CZ">
                <a:latin typeface="Times New Roman" panose="02020603050405020304" pitchFamily="18" charset="0"/>
                <a:cs typeface="Times New Roman" panose="02020603050405020304" pitchFamily="18" charset="0"/>
              </a:rPr>
              <a:t>	- 3x3 </a:t>
            </a:r>
            <a:r>
              <a:rPr lang="cs-CZ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FIBA 33</a:t>
            </a:r>
          </a:p>
          <a:p>
            <a:pPr marL="0" indent="0">
              <a:buNone/>
            </a:pPr>
            <a:r>
              <a:rPr lang="cs-CZ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- 2007201220162017 (BIG3 – 4-point field)</a:t>
            </a:r>
          </a:p>
          <a:p>
            <a:pPr marL="0" indent="0">
              <a:buNone/>
            </a:pPr>
            <a:r>
              <a:rPr lang="cs-CZ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- outdoor courts</a:t>
            </a:r>
          </a:p>
          <a:p>
            <a:pPr marL="0" indent="0">
              <a:buNone/>
            </a:pPr>
            <a:r>
              <a:rPr lang="cs-CZ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- no referees  „call your own foul“ </a:t>
            </a:r>
          </a:p>
          <a:p>
            <a:pPr marL="0" indent="0">
              <a:buNone/>
            </a:pPr>
            <a:r>
              <a:rPr lang="cs-CZ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- traveling,double, kicking, carrying,…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7279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4134FB-A144-42EF-AB51-E494CF26D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latin typeface="Times New Roman" panose="02020603050405020304" pitchFamily="18" charset="0"/>
                <a:cs typeface="Times New Roman" panose="02020603050405020304" pitchFamily="18" charset="0"/>
              </a:rPr>
              <a:t>Similar games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E6D58A0-D993-4543-A6C8-0EF14E467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557338"/>
            <a:ext cx="8946541" cy="4691061"/>
          </a:xfrm>
        </p:spPr>
        <p:txBody>
          <a:bodyPr>
            <a:normAutofit/>
          </a:bodyPr>
          <a:lstStyle/>
          <a:p>
            <a:r>
              <a:rPr lang="cs-CZ"/>
              <a:t>Beach basketball</a:t>
            </a:r>
          </a:p>
          <a:p>
            <a:pPr lvl="1">
              <a:buFontTx/>
              <a:buChar char="-"/>
            </a:pPr>
            <a:r>
              <a:rPr lang="cs-CZ"/>
              <a:t>On beach</a:t>
            </a:r>
          </a:p>
          <a:p>
            <a:pPr lvl="1">
              <a:buFontTx/>
              <a:buChar char="-"/>
            </a:pPr>
            <a:r>
              <a:rPr lang="cs-CZ"/>
              <a:t>passes/2 ½ steps</a:t>
            </a:r>
          </a:p>
          <a:p>
            <a:pPr marL="457200" lvl="1" indent="0">
              <a:buNone/>
            </a:pPr>
            <a:endParaRPr lang="cs-CZ"/>
          </a:p>
          <a:p>
            <a:pPr marL="285750" lvl="1"/>
            <a:r>
              <a:rPr lang="cs-CZ"/>
              <a:t>Slamball</a:t>
            </a:r>
          </a:p>
          <a:p>
            <a:pPr marL="457200" lvl="1" indent="0">
              <a:buNone/>
            </a:pPr>
            <a:r>
              <a:rPr lang="cs-CZ"/>
              <a:t>- Full contact</a:t>
            </a:r>
          </a:p>
          <a:p>
            <a:pPr lvl="1">
              <a:buFontTx/>
              <a:buChar char="-"/>
            </a:pPr>
            <a:r>
              <a:rPr lang="cs-CZ"/>
              <a:t>Trampolines</a:t>
            </a:r>
          </a:p>
          <a:p>
            <a:pPr marL="457200" lvl="1" indent="0">
              <a:buNone/>
            </a:pPr>
            <a:r>
              <a:rPr lang="cs-CZ"/>
              <a:t>https://www.youtube.com/watch?v=2ouXw328WYI</a:t>
            </a:r>
          </a:p>
          <a:p>
            <a:pPr marL="285750" lvl="1"/>
            <a:r>
              <a:rPr lang="cs-CZ"/>
              <a:t>Water basketball</a:t>
            </a:r>
          </a:p>
          <a:p>
            <a:pPr marL="285750" lvl="1"/>
            <a:r>
              <a:rPr lang="cs-CZ"/>
              <a:t>Dunk Hoops</a:t>
            </a:r>
          </a:p>
          <a:p>
            <a:pPr marL="285750" lvl="1"/>
            <a:r>
              <a:rPr lang="cs-CZ"/>
              <a:t>21		https://www.youtube.com/watch?v=-5l2LeunpFQ</a:t>
            </a:r>
          </a:p>
          <a:p>
            <a:pPr lvl="1">
              <a:buFontTx/>
              <a:buChar char="-"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14780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205" y="573405"/>
            <a:ext cx="9144000" cy="1169670"/>
          </a:xfrm>
        </p:spPr>
        <p:txBody>
          <a:bodyPr/>
          <a:lstStyle/>
          <a:p>
            <a:r>
              <a:rPr lang="en-US" sz="4200" b="1">
                <a:latin typeface="Times New Roman" panose="02020603050405020304" pitchFamily="18" charset="0"/>
                <a:cs typeface="Times New Roman" panose="02020603050405020304" pitchFamily="18" charset="0"/>
              </a:rPr>
              <a:t>NBA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28485" y="6059805"/>
            <a:ext cx="5071110" cy="727075"/>
          </a:xfrm>
        </p:spPr>
        <p:txBody>
          <a:bodyPr/>
          <a:lstStyle/>
          <a:p>
            <a:endParaRPr lang="cs-CZ" altLang="en-US" sz="3000"/>
          </a:p>
        </p:txBody>
      </p:sp>
      <p:pic>
        <p:nvPicPr>
          <p:cNvPr id="1073742850" name="Picture 10737428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795" y="2124710"/>
            <a:ext cx="8306435" cy="41598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itle 1"/>
          <p:cNvSpPr>
            <a:spLocks noGrp="1"/>
          </p:cNvSpPr>
          <p:nvPr/>
        </p:nvSpPr>
        <p:spPr>
          <a:xfrm>
            <a:off x="1788795" y="-1838960"/>
            <a:ext cx="9144000" cy="16217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0000"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11BF86C-6910-4625-84C1-EAEB01E52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6"/>
            <a:ext cx="4795482" cy="1641987"/>
          </a:xfrm>
        </p:spPr>
        <p:txBody>
          <a:bodyPr>
            <a:normAutofit/>
          </a:bodyPr>
          <a:lstStyle/>
          <a:p>
            <a:r>
              <a:rPr lang="cs-CZ" b="1">
                <a:latin typeface="Times New Roman" panose="02020603050405020304" pitchFamily="18" charset="0"/>
                <a:cs typeface="Times New Roman" panose="02020603050405020304" pitchFamily="18" charset="0"/>
              </a:rPr>
              <a:t>NBA</a:t>
            </a:r>
          </a:p>
        </p:txBody>
      </p:sp>
      <p:pic>
        <p:nvPicPr>
          <p:cNvPr id="1073742851" name="Picture Placeholder 1073742850"/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578" r="2771" b="-1"/>
          <a:stretch/>
        </p:blipFill>
        <p:spPr>
          <a:xfrm>
            <a:off x="6094410" y="609601"/>
            <a:ext cx="5449889" cy="563879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sp>
        <p:nvSpPr>
          <p:cNvPr id="72" name="Rectangle 71">
            <a:extLst>
              <a:ext uri="{FF2B5EF4-FFF2-40B4-BE49-F238E27FC236}">
                <a16:creationId xmlns:a16="http://schemas.microsoft.com/office/drawing/2014/main" id="{AA047838-7F9E-43CF-A116-26E7AAA8F8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Text Placeholder 4"/>
          <p:cNvSpPr>
            <a:spLocks noGrp="1"/>
          </p:cNvSpPr>
          <p:nvPr>
            <p:ph type="body" sz="half" idx="4294967295"/>
          </p:nvPr>
        </p:nvSpPr>
        <p:spPr>
          <a:xfrm>
            <a:off x="647701" y="2438401"/>
            <a:ext cx="4797256" cy="3809998"/>
          </a:xfrm>
        </p:spPr>
        <p:txBody>
          <a:bodyPr>
            <a:normAutofit/>
          </a:bodyPr>
          <a:lstStyle/>
          <a:p>
            <a:r>
              <a:rPr lang="cs-CZ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NBA =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National Basketball Association</a:t>
            </a:r>
          </a:p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1946 </a:t>
            </a:r>
            <a:r>
              <a:rPr lang="cs-CZ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BAA </a:t>
            </a:r>
            <a:r>
              <a:rPr lang="cs-CZ" altLang="en-US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cs-CZ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1949 NBA</a:t>
            </a:r>
          </a:p>
          <a:p>
            <a:endParaRPr lang="cs-CZ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>
            <a:extLst>
              <a:ext uri="{FF2B5EF4-FFF2-40B4-BE49-F238E27FC236}">
                <a16:creationId xmlns:a16="http://schemas.microsoft.com/office/drawing/2014/main" id="{F53F8E81-921F-44E0-A77D-48AC05CCE0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037"/>
          <a:stretch>
            <a:fillRect/>
          </a:stretch>
        </p:blipFill>
        <p:spPr>
          <a:xfrm>
            <a:off x="8404439" y="511547"/>
            <a:ext cx="1646395" cy="14976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Western Conference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73742854" name="Content Placeholder 1073742853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61731" y="1473201"/>
            <a:ext cx="6249562" cy="48720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6951108" y="1811338"/>
            <a:ext cx="5164455" cy="319341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Eastern Conference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2261" y="2103331"/>
            <a:ext cx="3021340" cy="3870325"/>
          </a:xfrm>
          <a:prstGeom prst="rect">
            <a:avLst/>
          </a:prstGeom>
        </p:spPr>
      </p:pic>
      <p:pic>
        <p:nvPicPr>
          <p:cNvPr id="3074" name="Picture 2" descr="Chicago Bulls logo | Logos de basquetbol, Equipo de basquetbol, Fondos de  pantalla deportes">
            <a:extLst>
              <a:ext uri="{FF2B5EF4-FFF2-40B4-BE49-F238E27FC236}">
                <a16:creationId xmlns:a16="http://schemas.microsoft.com/office/drawing/2014/main" id="{B0D58A17-71BB-45AF-A846-FC7F2B491D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5" y="2111798"/>
            <a:ext cx="2157900" cy="385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ástupný obsah 10">
            <a:extLst>
              <a:ext uri="{FF2B5EF4-FFF2-40B4-BE49-F238E27FC236}">
                <a16:creationId xmlns:a16="http://schemas.microsoft.com/office/drawing/2014/main" id="{456D4846-09DD-421D-BB41-F47BFB9BB8B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076" name="Picture 4" descr="Milwaukee Bucks Honour History, Move Into Future With New Logos –  SportsLogos.Net News">
            <a:extLst>
              <a:ext uri="{FF2B5EF4-FFF2-40B4-BE49-F238E27FC236}">
                <a16:creationId xmlns:a16="http://schemas.microsoft.com/office/drawing/2014/main" id="{75E7245B-D533-4628-8DFA-40B8D12AAF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4877" y="2094865"/>
            <a:ext cx="2927383" cy="385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boston Celtics logo image - Google Search | Boston celtics logo, Boston  celtics, Boston celtics team">
            <a:extLst>
              <a:ext uri="{FF2B5EF4-FFF2-40B4-BE49-F238E27FC236}">
                <a16:creationId xmlns:a16="http://schemas.microsoft.com/office/drawing/2014/main" id="{EF508F89-D4C5-40E1-95B7-99EEB9A31BDB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6" r="11966"/>
          <a:stretch/>
        </p:blipFill>
        <p:spPr bwMode="auto">
          <a:xfrm>
            <a:off x="8483601" y="2120264"/>
            <a:ext cx="3353434" cy="385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93" y="198755"/>
            <a:ext cx="10515600" cy="1325563"/>
          </a:xfrm>
        </p:spPr>
        <p:txBody>
          <a:bodyPr>
            <a:normAutofit/>
          </a:bodyPr>
          <a:lstStyle/>
          <a:p>
            <a:r>
              <a:rPr 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Teams and Play-off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555" y="1406525"/>
            <a:ext cx="5414645" cy="5252720"/>
          </a:xfrm>
        </p:spPr>
        <p:txBody>
          <a:bodyPr/>
          <a:lstStyle/>
          <a:p>
            <a:pPr marL="0" indent="0">
              <a:buNone/>
            </a:pPr>
            <a:endParaRPr lang="cs-CZ" altLang="en-US"/>
          </a:p>
          <a:p>
            <a:pPr marL="0" indent="0">
              <a:buNone/>
            </a:pPr>
            <a:endParaRPr lang="cs-CZ" altLang="en-US"/>
          </a:p>
          <a:p>
            <a:pPr marL="0" indent="0">
              <a:buNone/>
            </a:pPr>
            <a:endParaRPr lang="cs-CZ" altLang="en-US"/>
          </a:p>
          <a:p>
            <a:pPr marL="0" indent="0">
              <a:buNone/>
            </a:pPr>
            <a:endParaRPr lang="cs-CZ" alt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353695" y="1440180"/>
            <a:ext cx="5183505" cy="2207260"/>
          </a:xfrm>
        </p:spPr>
        <p:txBody>
          <a:bodyPr/>
          <a:lstStyle/>
          <a:p>
            <a:pPr algn="l"/>
            <a:r>
              <a:rPr lang="cs-CZ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teams</a:t>
            </a:r>
          </a:p>
          <a:p>
            <a:pPr algn="l"/>
            <a:endParaRPr lang="cs-CZ" alt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cs-CZ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wins</a:t>
            </a:r>
          </a:p>
          <a:p>
            <a:pPr algn="l"/>
            <a:endParaRPr lang="cs-CZ" alt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id="{0AA9B896-379D-457F-B2C3-D49EB28B60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158" t="29613" r="32105" b="6808"/>
          <a:stretch/>
        </p:blipFill>
        <p:spPr>
          <a:xfrm>
            <a:off x="1771048" y="3647440"/>
            <a:ext cx="4125488" cy="3156835"/>
          </a:xfrm>
          <a:prstGeom prst="rect">
            <a:avLst/>
          </a:prstGeom>
        </p:spPr>
      </p:pic>
      <p:sp>
        <p:nvSpPr>
          <p:cNvPr id="16" name="Zástupný obsah 15">
            <a:extLst>
              <a:ext uri="{FF2B5EF4-FFF2-40B4-BE49-F238E27FC236}">
                <a16:creationId xmlns:a16="http://schemas.microsoft.com/office/drawing/2014/main" id="{82C547EE-E9CE-45EF-A5B8-17602450B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795661" y="1713092"/>
            <a:ext cx="4396339" cy="2323799"/>
          </a:xfrm>
        </p:spPr>
        <p:txBody>
          <a:bodyPr/>
          <a:lstStyle/>
          <a:p>
            <a:r>
              <a:rPr lang="cs-CZ"/>
              <a:t>https://www.youtube.com/watch?v=mjjksztJKbw</a:t>
            </a:r>
          </a:p>
        </p:txBody>
      </p:sp>
      <p:pic>
        <p:nvPicPr>
          <p:cNvPr id="18" name="Obrázek 17">
            <a:extLst>
              <a:ext uri="{FF2B5EF4-FFF2-40B4-BE49-F238E27FC236}">
                <a16:creationId xmlns:a16="http://schemas.microsoft.com/office/drawing/2014/main" id="{D39FF61A-93DC-4A12-A05D-E73F62A0E4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473" t="20509" r="16552" b="5824"/>
          <a:stretch/>
        </p:blipFill>
        <p:spPr>
          <a:xfrm>
            <a:off x="1771048" y="1121426"/>
            <a:ext cx="5183505" cy="2526014"/>
          </a:xfrm>
          <a:prstGeom prst="rect">
            <a:avLst/>
          </a:prstGeom>
        </p:spPr>
      </p:pic>
      <p:pic>
        <p:nvPicPr>
          <p:cNvPr id="20" name="Zástupný obsah 19">
            <a:extLst>
              <a:ext uri="{FF2B5EF4-FFF2-40B4-BE49-F238E27FC236}">
                <a16:creationId xmlns:a16="http://schemas.microsoft.com/office/drawing/2014/main" id="{50E86BE9-9D2B-46D9-A36B-4ACFB05A71A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4"/>
          <a:srcRect l="52449" t="53069" r="30868" b="31372"/>
          <a:stretch/>
        </p:blipFill>
        <p:spPr>
          <a:xfrm>
            <a:off x="5284268" y="2732089"/>
            <a:ext cx="3503597" cy="1838022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D4372F0F-0E91-41C2-BD78-43A8C1D78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QUESTIONS</a:t>
            </a:r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3BED1DA0-D076-43FD-88CB-17C4BC3956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What positoin?</a:t>
            </a:r>
          </a:p>
          <a:p>
            <a:r>
              <a:rPr lang="cs-CZ"/>
              <a:t>How many points?</a:t>
            </a:r>
          </a:p>
          <a:p>
            <a:r>
              <a:rPr lang="cs-CZ"/>
              <a:t>24 seconds / 14 seconds?</a:t>
            </a: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66043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CAF3219F-DF97-4327-8B7C-0627D4169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6311" y="2137583"/>
            <a:ext cx="9404723" cy="1833283"/>
          </a:xfrm>
        </p:spPr>
        <p:txBody>
          <a:bodyPr/>
          <a:lstStyle/>
          <a:p>
            <a:pPr algn="ctr"/>
            <a:r>
              <a:rPr lang="cs-CZ" b="1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708769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4BB8679-B4DE-48BF-B4CF-3A140F8FD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F3456F6-F824-4B88-AF2E-C65A711339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293" y="1853248"/>
            <a:ext cx="8946541" cy="4195481"/>
          </a:xfrm>
        </p:spPr>
        <p:txBody>
          <a:bodyPr>
            <a:normAutofit lnSpcReduction="10000"/>
          </a:bodyPr>
          <a:lstStyle/>
          <a:p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</a:rPr>
              <a:t>Basketball</a:t>
            </a:r>
          </a:p>
          <a:p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</a:rPr>
              <a:t>History </a:t>
            </a:r>
          </a:p>
          <a:p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</a:rPr>
              <a:t>Rules</a:t>
            </a:r>
          </a:p>
          <a:p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</a:rPr>
              <a:t>Court parametries</a:t>
            </a:r>
          </a:p>
          <a:p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</a:rPr>
              <a:t>Postions</a:t>
            </a:r>
          </a:p>
          <a:p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</a:rPr>
              <a:t>Shooting</a:t>
            </a:r>
          </a:p>
          <a:p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</a:rPr>
              <a:t>Similar games</a:t>
            </a:r>
          </a:p>
          <a:p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</a:rPr>
              <a:t>NBA</a:t>
            </a:r>
          </a:p>
          <a:p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</a:rPr>
              <a:t>Czech players in the NBA</a:t>
            </a:r>
          </a:p>
        </p:txBody>
      </p:sp>
    </p:spTree>
    <p:extLst>
      <p:ext uri="{BB962C8B-B14F-4D97-AF65-F5344CB8AC3E}">
        <p14:creationId xmlns:p14="http://schemas.microsoft.com/office/powerpoint/2010/main" val="3036861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AE16DD3-BBA9-4869-ADCE-A69FDCB9C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>
                <a:latin typeface="Times New Roman" panose="02020603050405020304" pitchFamily="18" charset="0"/>
                <a:cs typeface="Times New Roman" panose="02020603050405020304" pitchFamily="18" charset="0"/>
              </a:rPr>
              <a:t>Basketball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68A2A06-A159-4C5C-A667-0EFAD4587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0" i="0">
                <a:effectLst/>
                <a:latin typeface="Google Sans"/>
              </a:rPr>
              <a:t>Basketball / Košíková</a:t>
            </a:r>
          </a:p>
          <a:p>
            <a:r>
              <a:rPr lang="en-US" b="0" i="0">
                <a:effectLst/>
                <a:latin typeface="Google Sans"/>
              </a:rPr>
              <a:t>a collective ball sport </a:t>
            </a:r>
            <a:endParaRPr lang="cs-CZ" b="0" i="0">
              <a:effectLst/>
              <a:latin typeface="Google Sans"/>
            </a:endParaRPr>
          </a:p>
          <a:p>
            <a:r>
              <a:rPr lang="cs-CZ">
                <a:latin typeface="Google Sans"/>
              </a:rPr>
              <a:t>2</a:t>
            </a:r>
            <a:r>
              <a:rPr lang="en-US" b="0" i="0">
                <a:effectLst/>
                <a:latin typeface="Google Sans"/>
              </a:rPr>
              <a:t> teams </a:t>
            </a:r>
            <a:endParaRPr lang="cs-CZ" b="0" i="0">
              <a:effectLst/>
              <a:latin typeface="Google Sans"/>
            </a:endParaRPr>
          </a:p>
          <a:p>
            <a:r>
              <a:rPr lang="cs-CZ">
                <a:latin typeface="Google Sans"/>
              </a:rPr>
              <a:t>5</a:t>
            </a:r>
            <a:r>
              <a:rPr lang="en-US" b="0" i="0">
                <a:effectLst/>
                <a:latin typeface="Google Sans"/>
              </a:rPr>
              <a:t> players on the court </a:t>
            </a:r>
            <a:endParaRPr lang="cs-CZ" b="0" i="0">
              <a:effectLst/>
              <a:latin typeface="Google Sans"/>
            </a:endParaRPr>
          </a:p>
          <a:p>
            <a:r>
              <a:rPr lang="en-US" b="0" i="0">
                <a:effectLst/>
                <a:latin typeface="Google Sans"/>
              </a:rPr>
              <a:t>as many points as possible </a:t>
            </a:r>
            <a:endParaRPr lang="cs-CZ" b="0" i="0">
              <a:effectLst/>
              <a:latin typeface="Google Sans"/>
            </a:endParaRPr>
          </a:p>
          <a:p>
            <a:r>
              <a:rPr lang="en-US" b="0" i="0">
                <a:effectLst/>
                <a:latin typeface="Google Sans"/>
              </a:rPr>
              <a:t>preventing opponents from gaining points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7098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929" y="629266"/>
            <a:ext cx="6256423" cy="1641987"/>
          </a:xfrm>
        </p:spPr>
        <p:txBody>
          <a:bodyPr>
            <a:normAutofit/>
          </a:bodyPr>
          <a:lstStyle/>
          <a:p>
            <a:r>
              <a:rPr lang="cs-CZ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History </a:t>
            </a:r>
          </a:p>
        </p:txBody>
      </p:sp>
      <p:pic>
        <p:nvPicPr>
          <p:cNvPr id="1073742852" name="Content Placeholder 1073742851" descr="Obsah obrázku osoba, exteriér&#10;&#10;Popis byl vytvořen automaticky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3"/>
          <a:srcRect l="10035" r="1" b="1"/>
          <a:stretch/>
        </p:blipFill>
        <p:spPr>
          <a:xfrm>
            <a:off x="7554139" y="609601"/>
            <a:ext cx="3990160" cy="563879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0D187C4E-14B9-4504-B200-5127823FA7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BDD280B7-2308-4340-998E-92F4AF1BF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00" y="2438401"/>
            <a:ext cx="6258737" cy="3809998"/>
          </a:xfrm>
        </p:spPr>
        <p:txBody>
          <a:bodyPr>
            <a:normAutofit/>
          </a:bodyPr>
          <a:lstStyle/>
          <a:p>
            <a:r>
              <a:rPr lang="cs-CZ" altLang="en-US" sz="2400" b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1891 </a:t>
            </a:r>
            <a:r>
              <a:rPr lang="cs-CZ" altLang="en-US" sz="2400" b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cs-CZ" altLang="en-US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</a:t>
            </a:r>
            <a:r>
              <a:rPr lang="cs-CZ" altLang="en-US" sz="2400" b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r. James Naismith</a:t>
            </a:r>
          </a:p>
          <a:p>
            <a:r>
              <a:rPr lang="cs-CZ" altLang="en-US" sz="2400" b="0">
                <a:latin typeface="Times New Roman" panose="02020603050405020304" pitchFamily="18" charset="0"/>
                <a:cs typeface="Times New Roman" panose="02020603050405020304" pitchFamily="18" charset="0"/>
              </a:rPr>
              <a:t>1:0 </a:t>
            </a:r>
            <a:r>
              <a:rPr lang="cs-CZ" altLang="en-US" sz="2400" b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William Richard Chase</a:t>
            </a:r>
            <a:endParaRPr lang="cs-CZ" altLang="en-US" sz="2400" b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altLang="en-US" sz="2400" b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1892 </a:t>
            </a:r>
            <a:r>
              <a:rPr lang="cs-CZ" altLang="en-US" sz="2400" b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cs-CZ" altLang="en-US" sz="2400" b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Triangle</a:t>
            </a:r>
            <a:endParaRPr lang="cs-CZ" altLang="en-US" sz="2400" b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</a:rPr>
              <a:t>France, Brazil, CR (1897)</a:t>
            </a:r>
          </a:p>
          <a:p>
            <a:pPr marL="0" indent="0">
              <a:buNone/>
            </a:pPr>
            <a:endParaRPr lang="cs-CZ"/>
          </a:p>
          <a:p>
            <a:pPr marL="0" indent="0">
              <a:buNone/>
            </a:pPr>
            <a:endParaRPr lang="cs-CZ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522E6A7-BD3A-4465-9A71-A4307DF47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334" y="571500"/>
            <a:ext cx="3322912" cy="750388"/>
          </a:xfrm>
        </p:spPr>
        <p:txBody>
          <a:bodyPr>
            <a:normAutofit/>
          </a:bodyPr>
          <a:lstStyle/>
          <a:p>
            <a:r>
              <a:rPr lang="cs-CZ" b="1">
                <a:latin typeface="Times New Roman" panose="02020603050405020304" pitchFamily="18" charset="0"/>
                <a:cs typeface="Times New Roman" panose="02020603050405020304" pitchFamily="18" charset="0"/>
              </a:rPr>
              <a:t>Rules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475F420F-B0EA-4ABA-849D-D459BC928A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776" t="9459" r="20028" b="7927"/>
          <a:stretch/>
        </p:blipFill>
        <p:spPr>
          <a:xfrm>
            <a:off x="5806700" y="943428"/>
            <a:ext cx="6202420" cy="577378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93A089E-0A16-452C-B341-0F769780D2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DD9AAF2-B149-4567-8582-B4606044A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457" y="1496423"/>
            <a:ext cx="5826033" cy="4991463"/>
          </a:xfrm>
        </p:spPr>
        <p:txBody>
          <a:bodyPr>
            <a:noAutofit/>
          </a:bodyPr>
          <a:lstStyle/>
          <a:p>
            <a:r>
              <a:rPr lang="cs-CZ" sz="2200">
                <a:latin typeface="Times New Roman" panose="02020603050405020304" pitchFamily="18" charset="0"/>
                <a:cs typeface="Times New Roman" panose="02020603050405020304" pitchFamily="18" charset="0"/>
              </a:rPr>
              <a:t>Getting points:</a:t>
            </a:r>
          </a:p>
          <a:p>
            <a:pPr marL="0" indent="0">
              <a:buNone/>
            </a:pPr>
            <a:r>
              <a:rPr lang="cs-CZ" sz="2200">
                <a:latin typeface="Times New Roman" panose="02020603050405020304" pitchFamily="18" charset="0"/>
                <a:cs typeface="Times New Roman" panose="02020603050405020304" pitchFamily="18" charset="0"/>
              </a:rPr>
              <a:t>		1 point </a:t>
            </a:r>
            <a:r>
              <a:rPr lang="cs-CZ" sz="22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free throw shoot</a:t>
            </a:r>
          </a:p>
          <a:p>
            <a:pPr marL="0" indent="0">
              <a:buNone/>
            </a:pPr>
            <a:r>
              <a:rPr lang="cs-CZ" sz="22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	2 points  medium/close distance</a:t>
            </a:r>
          </a:p>
          <a:p>
            <a:pPr marL="0" indent="0">
              <a:buNone/>
            </a:pPr>
            <a:r>
              <a:rPr lang="cs-CZ" sz="22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	3 points  3 point line </a:t>
            </a:r>
          </a:p>
          <a:p>
            <a:r>
              <a:rPr lang="cs-CZ" sz="22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Time:</a:t>
            </a:r>
          </a:p>
          <a:p>
            <a:pPr marL="457200" lvl="1" indent="0">
              <a:buNone/>
            </a:pPr>
            <a:r>
              <a:rPr lang="cs-CZ" sz="22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4 quaters  10 or 12 minutes</a:t>
            </a:r>
          </a:p>
          <a:p>
            <a:pPr marL="457200" lvl="1" indent="0">
              <a:buNone/>
            </a:pPr>
            <a:r>
              <a:rPr lang="cs-CZ" sz="22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halftime  15 or 10 minutes</a:t>
            </a:r>
          </a:p>
          <a:p>
            <a:pPr marL="457200" lvl="1" indent="0">
              <a:buNone/>
            </a:pPr>
            <a:r>
              <a:rPr lang="cs-CZ" sz="22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overtime periods  5 minutes</a:t>
            </a:r>
          </a:p>
          <a:p>
            <a:pPr marL="457200" lvl="1" indent="0">
              <a:buNone/>
            </a:pPr>
            <a:r>
              <a:rPr lang="cs-CZ" sz="22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24 seconds</a:t>
            </a:r>
          </a:p>
          <a:p>
            <a:pPr marL="457200" lvl="1" indent="0">
              <a:buNone/>
            </a:pPr>
            <a:r>
              <a:rPr lang="cs-CZ" sz="22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14 seonds</a:t>
            </a:r>
          </a:p>
          <a:p>
            <a:pPr marL="457200" lvl="1" indent="0">
              <a:buNone/>
            </a:pPr>
            <a:r>
              <a:rPr lang="cs-CZ" sz="22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8 seconds </a:t>
            </a:r>
          </a:p>
          <a:p>
            <a:pPr marL="0" indent="0">
              <a:buNone/>
            </a:pPr>
            <a:endParaRPr lang="cs-CZ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cs-CZ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22005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B364CC-66CC-405A-B456-2FAC717BE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84196"/>
          </a:xfrm>
        </p:spPr>
        <p:txBody>
          <a:bodyPr/>
          <a:lstStyle/>
          <a:p>
            <a:r>
              <a:rPr lang="cs-CZ" b="1">
                <a:latin typeface="Times New Roman" panose="02020603050405020304" pitchFamily="18" charset="0"/>
                <a:cs typeface="Times New Roman" panose="02020603050405020304" pitchFamily="18" charset="0"/>
              </a:rPr>
              <a:t>Rules</a:t>
            </a:r>
            <a:br>
              <a:rPr lang="cs-CZ"/>
            </a:b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923B363-B4FF-41F7-826F-6821599CCB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6646" y="1335314"/>
            <a:ext cx="8946541" cy="4608285"/>
          </a:xfrm>
        </p:spPr>
        <p:txBody>
          <a:bodyPr>
            <a:normAutofit fontScale="92500"/>
          </a:bodyPr>
          <a:lstStyle/>
          <a:p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Travelling			https://www.youtube.com/watch?v=oJvEwWZhZTk</a:t>
            </a:r>
          </a:p>
          <a:p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Double dribble </a:t>
            </a:r>
          </a:p>
          <a:p>
            <a:pPr marL="0" indent="0">
              <a:buNone/>
            </a:pPr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</a:t>
            </a:r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  <a:hlinkClick r:id="rId2"/>
              </a:rPr>
              <a:t>https://www.youtube.com/watch?v=yMBf5wIp7A0</a:t>
            </a:r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(2´07´´)</a:t>
            </a:r>
          </a:p>
          <a:p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</a:rPr>
              <a:t>Fouls:</a:t>
            </a:r>
          </a:p>
          <a:p>
            <a:pPr marL="0" indent="0">
              <a:buNone/>
            </a:pPr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</a:rPr>
              <a:t>		personal foul </a:t>
            </a:r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physical contact </a:t>
            </a:r>
          </a:p>
          <a:p>
            <a:pPr marL="0" indent="0">
              <a:buNone/>
            </a:pPr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				     5 fouls – disqualification </a:t>
            </a:r>
          </a:p>
          <a:p>
            <a:pPr marL="0" indent="0">
              <a:buNone/>
            </a:pPr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	technical foul  </a:t>
            </a:r>
            <a:r>
              <a:rPr lang="cs-CZ" sz="2400" b="0" i="0" u="none" strike="noStrike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unsportsmanlike</a:t>
            </a:r>
            <a:r>
              <a:rPr lang="cs-CZ" sz="2400" b="0" i="0" u="none" strike="noStrike"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conduct</a:t>
            </a:r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  <a:hlinkClick r:id="rId3"/>
              </a:rPr>
              <a:t>https://www.youtube.com/watch?v=HKES4UMsTKo</a:t>
            </a:r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(2:40)</a:t>
            </a:r>
          </a:p>
          <a:p>
            <a:pPr marL="0" indent="0">
              <a:buNone/>
            </a:pPr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					 disqualification</a:t>
            </a:r>
          </a:p>
          <a:p>
            <a:pPr marL="0" indent="0">
              <a:buNone/>
            </a:pPr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  <a:hlinkClick r:id="rId4"/>
              </a:rPr>
              <a:t>https://www.youtube.com/watch?v=vPQsos7IC8c</a:t>
            </a:r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(0:55,3:38,7:37,14:20)</a:t>
            </a:r>
          </a:p>
          <a:p>
            <a:pPr marL="0" indent="0">
              <a:buNone/>
            </a:pPr>
            <a:endParaRPr lang="cs-CZ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851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2BD263-EF15-4E1A-BE19-88B8CD654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latin typeface="Times New Roman" panose="02020603050405020304" pitchFamily="18" charset="0"/>
                <a:cs typeface="Times New Roman" panose="02020603050405020304" pitchFamily="18" charset="0"/>
              </a:rPr>
              <a:t>Court paramatries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36AB04B-DB47-40A0-AE72-C4690E062D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The rim – 45cm </a:t>
            </a:r>
          </a:p>
          <a:p>
            <a:pPr marL="0" indent="0">
              <a:buNone/>
            </a:pPr>
            <a:r>
              <a:rPr lang="cs-CZ"/>
              <a:t>			- 3.05 meters</a:t>
            </a:r>
          </a:p>
          <a:p>
            <a:pPr marL="0" indent="0">
              <a:buNone/>
            </a:pPr>
            <a:r>
              <a:rPr lang="cs-CZ"/>
              <a:t>			- the thickness </a:t>
            </a:r>
            <a:r>
              <a:rPr lang="cs-CZ">
                <a:sym typeface="Wingdings" panose="05000000000000000000" pitchFamily="2" charset="2"/>
              </a:rPr>
              <a:t> 2cm</a:t>
            </a:r>
          </a:p>
          <a:p>
            <a:pPr marL="0" indent="0">
              <a:buNone/>
            </a:pPr>
            <a:r>
              <a:rPr lang="cs-CZ">
                <a:sym typeface="Wingdings" panose="05000000000000000000" pitchFamily="2" charset="2"/>
              </a:rPr>
              <a:t>			- 13cm from the board</a:t>
            </a:r>
          </a:p>
          <a:p>
            <a:r>
              <a:rPr lang="cs-CZ">
                <a:sym typeface="Wingdings" panose="05000000000000000000" pitchFamily="2" charset="2"/>
              </a:rPr>
              <a:t>The board – the width180cm</a:t>
            </a:r>
          </a:p>
          <a:p>
            <a:pPr marL="0" indent="0">
              <a:buNone/>
            </a:pPr>
            <a:r>
              <a:rPr lang="cs-CZ">
                <a:sym typeface="Wingdings" panose="05000000000000000000" pitchFamily="2" charset="2"/>
              </a:rPr>
              <a:t>			- the height  105cm</a:t>
            </a:r>
          </a:p>
          <a:p>
            <a:r>
              <a:rPr lang="cs-CZ">
                <a:sym typeface="Wingdings" panose="05000000000000000000" pitchFamily="2" charset="2"/>
              </a:rPr>
              <a:t>The playground – the length  28m</a:t>
            </a:r>
          </a:p>
          <a:p>
            <a:pPr marL="2277400" lvl="5" indent="0">
              <a:buNone/>
            </a:pPr>
            <a:r>
              <a:rPr lang="cs-CZ">
                <a:sym typeface="Wingdings" panose="05000000000000000000" pitchFamily="2" charset="2"/>
              </a:rPr>
              <a:t>  </a:t>
            </a:r>
            <a:r>
              <a:rPr lang="cs-CZ" sz="2000">
                <a:sym typeface="Wingdings" panose="05000000000000000000" pitchFamily="2" charset="2"/>
              </a:rPr>
              <a:t>- the width  15m</a:t>
            </a:r>
          </a:p>
          <a:p>
            <a:pPr marL="0" indent="0">
              <a:buNone/>
            </a:pPr>
            <a:r>
              <a:rPr lang="cs-CZ"/>
              <a:t>					- (26m, 14m)</a:t>
            </a:r>
          </a:p>
        </p:txBody>
      </p:sp>
    </p:spTree>
    <p:extLst>
      <p:ext uri="{BB962C8B-B14F-4D97-AF65-F5344CB8AC3E}">
        <p14:creationId xmlns:p14="http://schemas.microsoft.com/office/powerpoint/2010/main" val="1860031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D92CE73-A9C0-4179-8A43-524383909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6"/>
            <a:ext cx="3322912" cy="1641987"/>
          </a:xfrm>
        </p:spPr>
        <p:txBody>
          <a:bodyPr>
            <a:normAutofit/>
          </a:bodyPr>
          <a:lstStyle/>
          <a:p>
            <a:r>
              <a:rPr lang="cs-CZ" b="1">
                <a:latin typeface="Times New Roman" panose="02020603050405020304" pitchFamily="18" charset="0"/>
                <a:cs typeface="Times New Roman" panose="02020603050405020304" pitchFamily="18" charset="0"/>
              </a:rPr>
              <a:t>Positions</a:t>
            </a:r>
            <a:br>
              <a:rPr lang="cs-CZ"/>
            </a:br>
            <a:endParaRPr lang="cs-CZ"/>
          </a:p>
        </p:txBody>
      </p:sp>
      <p:pic>
        <p:nvPicPr>
          <p:cNvPr id="1028" name="Picture 4" descr="Basketball positions - Wikipedia">
            <a:extLst>
              <a:ext uri="{FF2B5EF4-FFF2-40B4-BE49-F238E27FC236}">
                <a16:creationId xmlns:a16="http://schemas.microsoft.com/office/drawing/2014/main" id="{53F97CCB-A3B3-43BC-9862-0858DFFCD2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23" r="1" b="1800"/>
          <a:stretch/>
        </p:blipFill>
        <p:spPr bwMode="auto">
          <a:xfrm>
            <a:off x="6512580" y="629266"/>
            <a:ext cx="5590519" cy="583249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9" name="Rectangle 138">
            <a:extLst>
              <a:ext uri="{FF2B5EF4-FFF2-40B4-BE49-F238E27FC236}">
                <a16:creationId xmlns:a16="http://schemas.microsoft.com/office/drawing/2014/main" id="{A93A089E-0A16-452C-B341-0F769780D2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0" name="Content Placeholder 1029">
            <a:extLst>
              <a:ext uri="{FF2B5EF4-FFF2-40B4-BE49-F238E27FC236}">
                <a16:creationId xmlns:a16="http://schemas.microsoft.com/office/drawing/2014/main" id="{0B59D56A-5A59-44EB-AA50-D15B1DEBD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461" y="2113280"/>
            <a:ext cx="5153659" cy="4480559"/>
          </a:xfrm>
        </p:spPr>
        <p:txBody>
          <a:bodyPr>
            <a:normAutofit/>
          </a:bodyPr>
          <a:lstStyle/>
          <a:p>
            <a:pPr>
              <a:spcAft>
                <a:spcPts val="200"/>
              </a:spcAft>
              <a:buFont typeface="+mj-lt"/>
              <a:buAutoNum type="arabicPeriod"/>
            </a:pPr>
            <a:r>
              <a:rPr lang="en-GB" sz="240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Point guard</a:t>
            </a:r>
            <a:endParaRPr lang="cs-CZ" sz="240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200"/>
              </a:spcAft>
              <a:buFont typeface="+mj-lt"/>
              <a:buAutoNum type="arabicPeriod"/>
            </a:pPr>
            <a:r>
              <a:rPr lang="en-GB" sz="240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Shooting guard</a:t>
            </a:r>
            <a:endParaRPr lang="cs-CZ" sz="240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200"/>
              </a:spcAft>
              <a:buFont typeface="+mj-lt"/>
              <a:buAutoNum type="arabicPeriod"/>
            </a:pPr>
            <a:r>
              <a:rPr lang="en-GB" sz="240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Small forward</a:t>
            </a:r>
            <a:endParaRPr lang="cs-CZ" sz="240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200"/>
              </a:spcAft>
              <a:buFont typeface="+mj-lt"/>
              <a:buAutoNum type="arabicPeriod"/>
            </a:pPr>
            <a:r>
              <a:rPr lang="en-GB" sz="240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Power forward</a:t>
            </a:r>
            <a:endParaRPr lang="cs-CZ" sz="240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200"/>
              </a:spcAft>
              <a:buFont typeface="+mj-lt"/>
              <a:buAutoNum type="arabicPeriod"/>
            </a:pPr>
            <a:r>
              <a:rPr lang="en-GB" sz="240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Center</a:t>
            </a:r>
            <a:endParaRPr lang="cs-CZ" sz="240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825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B62A24-ACDF-48DF-B270-6B709531E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>
                <a:latin typeface="Times New Roman" panose="02020603050405020304" pitchFamily="18" charset="0"/>
                <a:cs typeface="Times New Roman" panose="02020603050405020304" pitchFamily="18" charset="0"/>
              </a:rPr>
              <a:t>Shooting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1DE631D-D6DF-4263-936B-85023B0D11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</a:rPr>
              <a:t>Set shot  				</a:t>
            </a:r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https://www.youtube.com/watch?v=EYxMjmbyjzs</a:t>
            </a:r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</a:rPr>
              <a:t> (2:40)</a:t>
            </a:r>
          </a:p>
          <a:p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</a:rPr>
              <a:t>Jumpshot </a:t>
            </a:r>
          </a:p>
          <a:p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</a:rPr>
              <a:t>Lay-up</a:t>
            </a:r>
          </a:p>
          <a:p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</a:rPr>
              <a:t>Slam dunk </a:t>
            </a:r>
          </a:p>
          <a:p>
            <a:pPr marL="0" indent="0">
              <a:buNone/>
            </a:pPr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</a:rPr>
              <a:t>	https://www.youtube.com/watch?v=uq4tmHHj-Qs</a:t>
            </a:r>
          </a:p>
          <a:p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</a:rPr>
              <a:t>Airball </a:t>
            </a:r>
          </a:p>
          <a:p>
            <a:pPr marL="0" indent="0">
              <a:buNone/>
            </a:pPr>
            <a:r>
              <a:rPr lang="cs-CZ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cs-CZ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8965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1150</TotalTime>
  <Words>526</Words>
  <Application>Microsoft Office PowerPoint</Application>
  <PresentationFormat>Širokoúhlá obrazovka</PresentationFormat>
  <Paragraphs>113</Paragraphs>
  <Slides>19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6" baseType="lpstr">
      <vt:lpstr>Google Sans</vt:lpstr>
      <vt:lpstr>Arial</vt:lpstr>
      <vt:lpstr>Calibri</vt:lpstr>
      <vt:lpstr>Century Gothic</vt:lpstr>
      <vt:lpstr>Times New Roman</vt:lpstr>
      <vt:lpstr>Wingdings 3</vt:lpstr>
      <vt:lpstr>Ion</vt:lpstr>
      <vt:lpstr>BASKETBALL </vt:lpstr>
      <vt:lpstr>CONTENTS</vt:lpstr>
      <vt:lpstr>Basketball</vt:lpstr>
      <vt:lpstr>History </vt:lpstr>
      <vt:lpstr>Rules</vt:lpstr>
      <vt:lpstr>Rules </vt:lpstr>
      <vt:lpstr>Court paramatries</vt:lpstr>
      <vt:lpstr>Positions </vt:lpstr>
      <vt:lpstr>Shooting</vt:lpstr>
      <vt:lpstr>Similar games</vt:lpstr>
      <vt:lpstr>Similar games</vt:lpstr>
      <vt:lpstr>Similar games</vt:lpstr>
      <vt:lpstr>NBA</vt:lpstr>
      <vt:lpstr>NBA</vt:lpstr>
      <vt:lpstr>Western Conference</vt:lpstr>
      <vt:lpstr> Eastern Conference</vt:lpstr>
      <vt:lpstr>Teams and Play-off</vt:lpstr>
      <vt:lpstr>QUESTIONS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NBA</dc:title>
  <dc:creator>Puntik</dc:creator>
  <cp:lastModifiedBy>Ping Li</cp:lastModifiedBy>
  <cp:revision>28</cp:revision>
  <dcterms:created xsi:type="dcterms:W3CDTF">2019-04-07T21:29:00Z</dcterms:created>
  <dcterms:modified xsi:type="dcterms:W3CDTF">2021-04-27T10:31:26Z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1033-10.2.0.5838</vt:lpwstr>
  </property>
</Properties>
</file>