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87" r:id="rId9"/>
    <p:sldId id="284" r:id="rId10"/>
    <p:sldId id="285" r:id="rId11"/>
    <p:sldId id="262" r:id="rId12"/>
    <p:sldId id="263" r:id="rId13"/>
    <p:sldId id="28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2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614"/>
  </p:normalViewPr>
  <p:slideViewPr>
    <p:cSldViewPr>
      <p:cViewPr varScale="1">
        <p:scale>
          <a:sx n="112" d="100"/>
          <a:sy n="112" d="100"/>
        </p:scale>
        <p:origin x="128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7ACDFD36-81DE-AC0A-4D73-1E7ACCD3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A875D696-8FC2-593E-18A7-32A5DAD9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93B97E5B-2225-E175-A686-5A27CF56D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B2A3BA45-E7AE-6CEB-F910-DB12FD99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D7479750-CB7F-0947-41DB-47E34221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E102D65B-48B1-D17A-14C8-BCD7B4CA2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51706FAA-0A2A-BEF0-7B63-FBD188A7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5369" name="Rectangle 8">
            <a:extLst>
              <a:ext uri="{FF2B5EF4-FFF2-40B4-BE49-F238E27FC236}">
                <a16:creationId xmlns:a16="http://schemas.microsoft.com/office/drawing/2014/main" id="{A3C71037-B0E7-5FBD-D9B2-E1472F1230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FBA827A-8925-1994-B987-C61AE8E07C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7942B15-9095-C04D-F9AC-1B9E9F45C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B3061A9-D273-7593-6142-ABD3742EB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61757AA5-B323-BAE2-63B6-FFAB85802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E56B1F1C-E0D7-05E2-A018-38DC7817B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215CE78F-9283-D3AD-C674-1DA5D8E0B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04D98C5A-C239-65DB-F0C3-E99E9DE6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F5F63174-7707-D26D-09EA-348FF1452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E2A5C10D-616C-A741-B325-66980435F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B6EB8FB0-3547-297B-2FB6-EB45FF098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0D7422D7-F603-3685-1E52-4A3F6BD55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820043CB-690A-BC47-9942-2B9AC7B08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37D08935-E289-0390-ADDB-1F535DB00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C9864004-B050-6982-87EB-4DF8CE5ED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402E8BAB-92B6-E2C8-976B-7EAC5CD02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BC6F5B32-8574-9AD2-D3F8-34B812CB8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29B53BBB-397C-211A-E872-540BFD649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E04E05F6-166D-D6E3-673F-A60328138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4FC23755-DD04-573B-A881-A2ECF5E4F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559A690A-0127-A0B9-8364-09E36B418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0654A6E8-1F5D-8F6F-3153-AEBF3FD3D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30CDE3EB-F33F-BE2C-814B-586D4860B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1404318C-BC10-C2B3-78D6-EC101E71D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BE1150D2-BA53-A13B-9D4E-FDBD51D0C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56ACABA5-108A-9542-CD7E-05809E861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C69B7AAA-A4C7-AB2D-8F4D-F82D1C98E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5D2A92BA-A942-FC44-BDD7-EA8EA076C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6FD27A0A-5E17-AA68-4F0D-B7FE64720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12A28813-A17B-5FB0-43D1-13658F2C4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2D9C02D4-FDCE-B76F-14AE-50A63983D8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1AF02326-B555-2E7D-4F3B-6036BF8D1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48BE8912-4C10-2201-0901-B822B79DD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CF40C76F-CB76-EC35-0F78-405721A61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F920B374-C3E1-2CE4-B58A-4C85D331C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51E48EAF-394B-86BD-9288-E93F791CD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AC687AA6-2119-C927-0FA3-C978C04D1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A7A52998-5616-8DE3-3622-8173A662C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C6A1E207-B4BA-9EDE-669C-4A4012B33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1C6BEF81-CD0D-5A87-CA9F-32733EB1E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76AB3D0F-C988-20AE-F12C-E9B5A6AFE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8EE421A5-90E6-FB86-A6E8-6F0BA0EA5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836010E6-6CEC-9437-D155-9D1C2D73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C76DBFC5-4AF6-3F63-3945-EEC822D68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9D72AAD6-20B2-B317-4E45-41D04DD4D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0CE9AF83-1AFF-FCA5-DD13-621991A9C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A84D1F44-3605-530E-0803-3C57C3139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CFD657-6A5E-B968-1909-2128BE9C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A0E6502B-1E2A-63DF-1D1A-81CF4BF4F6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3F74C6B1-048A-E0F5-DC52-C24375801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603A973C-A503-B5BB-1522-F2D1A03FF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66E3993F-179D-473E-B2A3-781EF6796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D68AD06A-E392-CD40-725A-61D7E7F03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558D1358-17D2-A77F-64DD-51194AFCF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5D72C980-C3C8-7280-14C8-FC38927B0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5825FEB-223B-1E8F-8081-A3BDE2F22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EA33DC59-C381-0144-2A82-611996D681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7166D0E8-A92A-6B48-ED58-3F4AD6015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311B7595-78F2-249D-E2F3-DC6B51939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477C5C93-3CDB-C0DA-232F-FCCF6A6BA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0B86100A-E07B-1291-5003-BA0193087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FF5CC739-EFD5-B473-D25D-9A4542B22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2565C-33B7-A078-D305-DDE6082D2B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3D57B-38C9-ACC4-B5C7-FEF760CC9E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14EDF8-F5C2-DC8E-EDCC-C4308CCD32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87575-0021-BA46-8846-29CC766A87B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642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298362-9DF7-913C-F67D-51FBE768A4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F3FE0-DB25-DD79-78F1-56D85029AD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1DF60-9FC9-873E-CEB8-018FF25B49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B3D9-509D-E94B-A197-780EC84DE8CB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81847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526333-8774-FEE5-596A-DDBE9098CB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CE9DB-B76F-4CB9-2EC6-B6DA1328A0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41155-1731-0E11-F903-308DF3E1B5A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CC15-9D1E-C14F-A608-F178D15C0C0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33492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367643-A670-A483-4631-F6C36AE520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9B43A-3FC6-46BD-E7AB-786DF9775D3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EABD42-6B3F-8BA5-F7A3-77AF97C36B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D2F03-12A8-6946-8DD8-2AA3033FF00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8101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6900" cy="45132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7E9CD-6FED-C6C0-2BDD-A561D34273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36DB6-0EED-1A6A-2DBC-2C3E6CE30B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85F4B-29B3-00BB-918F-4D6A84FD994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679C-AFB1-B849-87B9-209F261266C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94557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0BB85-F3F6-3597-8D94-965A2EA876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C4D29-A522-EBAB-5B64-FBF8857586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58B60-09ED-D088-913F-4A4E2662FB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5581-4E96-254F-8273-1ACA6EBC7B2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2050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8CC6E-FF6B-8EBC-4914-B8EF3E1C4D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1F108-6950-48AD-E3AA-CFB2D6ABCC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D6A41C-A9D9-5736-5B08-0B0924D325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7186-2B1E-7A4B-8071-83C93C4D0AF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7684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912806-9E57-42FC-41A6-594CCC2533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DEBDCB-076D-FFD2-6D2C-C140E13D8E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BAD79C-72C3-A43A-4EB8-DA3B4F3C025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8112-C683-3E45-9D64-9004EA3122B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8184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2A85D7-AAF7-66AC-B7A4-8F3D18F26A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11BE00B-37D2-E266-2B14-98DAB02AB07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AF636F-5D22-92BA-78CC-A365624917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4885-5855-1042-9176-B0FF4302B76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4527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16B568-108B-5B7A-B6C5-1597E34AD4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6B1496-F7C8-E0F1-973B-289F6C9B3D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32536-9B8F-C684-6A5B-E9AD7CAAF94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822E-DBDB-6749-9A32-6F62455C3030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833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FC8516D-4E2A-8BEB-8ECF-AFB3D84E66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49E79-4B74-CED0-06E1-B69B29B1CF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804766-3F82-261D-D13A-E7112ED4DF2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0E14-B85E-A74A-9390-2F5EFEB7629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8647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2E57CF-6D47-1310-9B06-79C63BEBD9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6AE195-3388-CE7A-806A-92725D30BC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38803A-4415-8698-6159-2B311D3085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FE7FD-9124-264E-A09A-B2BBAA9E9DA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58238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863114-A1C7-08D0-66DA-2A17DCC1BD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29C691-1A69-04CA-1F30-4DCC093C33F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4535D-3E1B-D2DE-4006-9089B246BA2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9DDB-7692-5749-896D-E1E6D933BCF0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2825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44320B6-7A50-4A21-E15A-C6D2BCEF5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4A32BCF-9873-B62A-46FC-F36E30B4D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1A5FC21-0413-7E04-E6BE-8F8D82011E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695F01-E758-671A-6FDF-D8E56C5F7A2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7D8D7B-3C70-8FD7-D9C2-F0BDD3A95B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E636D5-C139-9C4E-BAE7-A6E2D80CCC68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1809BC9D-51DE-42DB-A3C7-BCBA4899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4000" b="1">
                <a:latin typeface="Times New Roman" panose="02020603050405020304" pitchFamily="18" charset="0"/>
              </a:rPr>
              <a:t>Morfologie ruštiny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23BAFCC-3D93-3D82-3C04-D84A8AC003B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4652963"/>
            <a:ext cx="6400800" cy="911225"/>
          </a:xfrm>
        </p:spPr>
        <p:txBody>
          <a:bodyPr/>
          <a:lstStyle/>
          <a:p>
            <a:pPr marL="0" indent="0" algn="ctr" eaLnBrk="1" hangingPunct="1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D7DDF5C-E59A-0411-3553-36C50752F4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U kmenů na sykavku se ukazují obyčejné problémy, jmenovitě skutečnost, že se v Isg pod přízvukem píše {о} a mimo přízvuk {е}: </a:t>
            </a:r>
            <a:r>
              <a:rPr lang="ru-RU" altLang="de-CZ" sz="2800" i="1">
                <a:latin typeface="Times New Roman" panose="02020603050405020304" pitchFamily="18" charset="0"/>
              </a:rPr>
              <a:t>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, меж</a:t>
            </a:r>
            <a:r>
              <a:rPr lang="ru-RU" altLang="de-CZ" sz="2800" i="1" u="sng">
                <a:solidFill>
                  <a:srgbClr val="FF0000"/>
                </a:solidFill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й, 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 (овц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ы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й, овц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) /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ча,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чи,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че,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чу,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й, т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че (улица, улицы, улице, улицу, улиц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solidFill>
                  <a:schemeClr val="tx1"/>
                </a:solidFill>
                <a:latin typeface="Times New Roman" panose="02020603050405020304" pitchFamily="18" charset="0"/>
              </a:rPr>
              <a:t>й</a:t>
            </a:r>
            <a:r>
              <a:rPr lang="ru-RU" altLang="de-CZ" sz="2800" i="1">
                <a:latin typeface="Times New Roman" panose="02020603050405020304" pitchFamily="18" charset="0"/>
              </a:rPr>
              <a:t>, улице)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Gpl je i u nich často nulová koncovka, ovšem někdy je kolísání, srov. </a:t>
            </a:r>
            <a:r>
              <a:rPr lang="ru-RU" altLang="de-CZ" sz="2800" i="1">
                <a:latin typeface="Times New Roman" panose="02020603050405020304" pitchFamily="18" charset="0"/>
              </a:rPr>
              <a:t>меж/меж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й, ов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ц, улиц, туч, свеч/свеч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9ABC2956-B18D-2A70-1750-430D670787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88900"/>
            <a:ext cx="8496300" cy="63912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Opět pouze z grafického hlediska problémem jsou kmeny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j</a:t>
            </a:r>
            <a:r>
              <a:rPr lang="cs-CZ" altLang="de-CZ" sz="2800" dirty="0">
                <a:latin typeface="Times New Roman" panose="02020603050405020304" pitchFamily="18" charset="0"/>
              </a:rPr>
              <a:t>: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стру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,proud (vody, plynu, světla)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ja-JP" sz="2800" dirty="0">
                <a:latin typeface="Times New Roman" panose="02020603050405020304" pitchFamily="18" charset="0"/>
              </a:rPr>
              <a:t>, </a:t>
            </a:r>
            <a:r>
              <a:rPr lang="ru-RU" altLang="ja-JP" sz="2800" i="1" dirty="0">
                <a:latin typeface="Times New Roman" panose="02020603050405020304" pitchFamily="18" charset="0"/>
              </a:rPr>
              <a:t>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ю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струёй, 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у</a:t>
            </a:r>
            <a:r>
              <a:rPr lang="ru-RU" altLang="ja-JP" sz="2800" i="1" dirty="0">
                <a:latin typeface="Times New Roman" panose="02020603050405020304" pitchFamily="18" charset="0"/>
              </a:rPr>
              <a:t>и/стру</a:t>
            </a:r>
            <a:r>
              <a:rPr lang="ru-RU" altLang="ja-JP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ja-JP" sz="2800" i="1" dirty="0">
                <a:latin typeface="Times New Roman" panose="02020603050405020304" pitchFamily="18" charset="0"/>
              </a:rPr>
              <a:t>, струй, струям, струи, струями, струях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Pokud stojí před /j/ konsonant, vystupuje v </a:t>
            </a:r>
            <a:r>
              <a:rPr lang="cs-CZ" altLang="de-CZ" sz="2800" dirty="0" err="1">
                <a:latin typeface="Times New Roman" panose="02020603050405020304" pitchFamily="18" charset="0"/>
              </a:rPr>
              <a:t>Gpl</a:t>
            </a:r>
            <a:r>
              <a:rPr lang="cs-CZ" altLang="de-CZ" sz="2800" dirty="0">
                <a:latin typeface="Times New Roman" panose="02020603050405020304" pitchFamily="18" charset="0"/>
              </a:rPr>
              <a:t> před nulovou koncovkou pohyblivý vokál: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ю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статьёй,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</a:t>
            </a:r>
            <a:r>
              <a:rPr lang="ru-RU" altLang="de-CZ" sz="2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й,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м,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и</a:t>
            </a:r>
            <a:r>
              <a:rPr lang="ru-RU" altLang="de-CZ" sz="2800" i="1" dirty="0">
                <a:latin typeface="Times New Roman" panose="02020603050405020304" pitchFamily="18" charset="0"/>
              </a:rPr>
              <a:t>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ми, стать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я</a:t>
            </a:r>
            <a:r>
              <a:rPr lang="ru-RU" altLang="de-CZ" sz="2800" i="1" dirty="0">
                <a:latin typeface="Times New Roman" panose="02020603050405020304" pitchFamily="18" charset="0"/>
              </a:rPr>
              <a:t>х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Tvar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стат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й</a:t>
            </a:r>
            <a:r>
              <a:rPr lang="cs-CZ" altLang="de-CZ" sz="2800" dirty="0">
                <a:latin typeface="Times New Roman" panose="02020603050405020304" pitchFamily="18" charset="0"/>
              </a:rPr>
              <a:t> má tedy opět morfologicky jinou strukturu než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стез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е</a:t>
            </a:r>
            <a:r>
              <a:rPr lang="ru-RU" altLang="de-CZ" sz="2800" i="1" dirty="0">
                <a:latin typeface="Times New Roman" panose="02020603050405020304" pitchFamily="18" charset="0"/>
              </a:rPr>
              <a:t>й</a:t>
            </a:r>
            <a:r>
              <a:rPr lang="cs-CZ" altLang="de-CZ" sz="2800" dirty="0">
                <a:latin typeface="Times New Roman" panose="02020603050405020304" pitchFamily="18" charset="0"/>
              </a:rPr>
              <a:t>: /sta</a:t>
            </a:r>
            <a:r>
              <a:rPr lang="cs-CZ" altLang="de-CZ" sz="2400" baseline="-20000" dirty="0">
                <a:latin typeface="Times New Roman" panose="02020603050405020304" pitchFamily="18" charset="0"/>
              </a:rPr>
              <a:t>1</a:t>
            </a:r>
            <a:r>
              <a:rPr lang="cs-CZ" altLang="de-CZ" sz="2800" dirty="0">
                <a:latin typeface="Times New Roman" panose="02020603050405020304" pitchFamily="18" charset="0"/>
              </a:rPr>
              <a:t>t</a:t>
            </a:r>
            <a:r>
              <a:rPr lang="cs-CZ" altLang="de-CZ" sz="2400" baseline="-20000" dirty="0">
                <a:latin typeface="Times New Roman" panose="02020603050405020304" pitchFamily="18" charset="0"/>
              </a:rPr>
              <a:t>1</a:t>
            </a:r>
            <a:r>
              <a:rPr lang="cs-CZ" altLang="de-CZ" sz="2800" dirty="0">
                <a:latin typeface="Times New Roman" panose="02020603050405020304" pitchFamily="18" charset="0"/>
              </a:rPr>
              <a:t>#e#j+Ø/ vs. /st,i</a:t>
            </a:r>
            <a:r>
              <a:rPr lang="cs-CZ" altLang="de-CZ" sz="2400" baseline="-20000" dirty="0">
                <a:latin typeface="Times New Roman" panose="02020603050405020304" pitchFamily="18" charset="0"/>
              </a:rPr>
              <a:t>3</a:t>
            </a:r>
            <a:r>
              <a:rPr lang="cs-CZ" altLang="de-CZ" sz="2800" dirty="0">
                <a:latin typeface="Times New Roman" panose="02020603050405020304" pitchFamily="18" charset="0"/>
              </a:rPr>
              <a:t>z,+ej/.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6281AB76-6AF1-2D63-D8B4-7686259702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8567737" cy="6191250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Feminina s kmenem na -</a:t>
            </a:r>
            <a:r>
              <a:rPr lang="cs-CZ" altLang="de-CZ" sz="2800" i="1">
                <a:latin typeface="Times New Roman" panose="02020603050405020304" pitchFamily="18" charset="0"/>
              </a:rPr>
              <a:t>ij</a:t>
            </a:r>
            <a:r>
              <a:rPr lang="cs-CZ" altLang="de-CZ" sz="2800">
                <a:latin typeface="Times New Roman" panose="02020603050405020304" pitchFamily="18" charset="0"/>
              </a:rPr>
              <a:t>- mají jak jejich mužské a střední protějšky tu zvláštnost v Lsg, která se u nich vztahuje i na Dsg (protože D a L jsou u feminin totožné), že se píše grafickým {и}: </a:t>
            </a:r>
            <a:r>
              <a:rPr lang="ru-RU" altLang="de-CZ" sz="2800" i="1">
                <a:latin typeface="Times New Roman" panose="02020603050405020304" pitchFamily="18" charset="0"/>
              </a:rPr>
              <a:t>армия, армии, арми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армию, армией, арми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cs-CZ" altLang="de-CZ" sz="2800">
                <a:latin typeface="Times New Roman" panose="02020603050405020304" pitchFamily="18" charset="0"/>
              </a:rPr>
              <a:t> atd.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Pod přízvukem je tato koncovka opět pouze u několika mála substantiv csl. původu: </a:t>
            </a:r>
            <a:r>
              <a:rPr lang="ru-RU" altLang="de-CZ" sz="2800" i="1">
                <a:latin typeface="Times New Roman" panose="02020603050405020304" pitchFamily="18" charset="0"/>
              </a:rPr>
              <a:t>суди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m</a:t>
            </a:r>
            <a:r>
              <a:rPr lang="cs-CZ" altLang="de-CZ" sz="2800" i="1">
                <a:latin typeface="Times New Roman" panose="02020603050405020304" pitchFamily="18" charset="0"/>
              </a:rPr>
              <a:t>. </a:t>
            </a:r>
            <a:r>
              <a:rPr lang="cs-CZ" altLang="de-CZ" sz="2800">
                <a:latin typeface="Times New Roman" panose="02020603050405020304" pitchFamily="18" charset="0"/>
              </a:rPr>
              <a:t>,sudí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лити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,vložka při večerní bohoslužbě v předvečer církevních svátků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пареми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,starozákonní čtení</a:t>
            </a:r>
            <a:r>
              <a:rPr lang="cs-CZ" altLang="de-DE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, u nich vystupuje v D/Lsg /i/, v Isg /ej/ (alespoň podle kodifikace, úzus je někdy kolísavý, navíc poslední slovo vystupuje i jako </a:t>
            </a:r>
            <a:r>
              <a:rPr lang="ru-RU" altLang="de-CZ" sz="2800" i="1">
                <a:latin typeface="Times New Roman" panose="02020603050405020304" pitchFamily="18" charset="0"/>
              </a:rPr>
              <a:t>парем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 i jako </a:t>
            </a:r>
            <a:r>
              <a:rPr lang="ru-RU" altLang="de-CZ" sz="2800" i="1">
                <a:latin typeface="Times New Roman" panose="02020603050405020304" pitchFamily="18" charset="0"/>
              </a:rPr>
              <a:t>паремь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cs-CZ" altLang="de-CZ" sz="2800">
                <a:latin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E134F276-67EA-E12E-F88C-D77E5A637A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8567737" cy="6191250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Pokud chceme vycházet z těchto slov, pak by se měl D/Lsg u typu </a:t>
            </a:r>
            <a:r>
              <a:rPr lang="ru-RU" altLang="de-CZ" sz="2800" i="1">
                <a:latin typeface="Times New Roman" panose="02020603050405020304" pitchFamily="18" charset="0"/>
              </a:rPr>
              <a:t>армия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interpretovat jako /i/, Isg jako /ej/ 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Viz k těmto a dalším jednotlivým problematickým slovům níže „specifické případy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51370A24-A788-08E6-AE9A-7DE50BB79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3200">
                <a:latin typeface="Times New Roman" panose="02020603050405020304" pitchFamily="18" charset="0"/>
              </a:rPr>
              <a:t>3. Deklination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6FA3E8C-A0A9-BDCF-57DE-182F2FF3E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924425"/>
          </a:xfrm>
        </p:spPr>
        <p:txBody>
          <a:bodyPr/>
          <a:lstStyle/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2800">
                <a:latin typeface="Times New Roman" panose="02020603050405020304" pitchFamily="18" charset="0"/>
              </a:rPr>
              <a:t>3. deklinace vystupuje u feminin s nulovou koncovkou: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CH" altLang="de-CZ" sz="2800">
              <a:latin typeface="Times New Roman" panose="02020603050405020304" pitchFamily="18" charset="0"/>
            </a:endParaRP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2800">
                <a:latin typeface="Times New Roman" panose="02020603050405020304" pitchFamily="18" charset="0"/>
              </a:rPr>
              <a:t>	Sg.									Pl.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тетрадь		-</a:t>
            </a:r>
            <a:r>
              <a:rPr lang="en-US" altLang="de-CZ" sz="2800">
                <a:latin typeface="Times New Roman" panose="02020603050405020304" pitchFamily="18" charset="0"/>
              </a:rPr>
              <a:t>Ø					</a:t>
            </a:r>
            <a:r>
              <a:rPr lang="ru-RU" altLang="de-CZ" sz="2800">
                <a:latin typeface="Times New Roman" panose="02020603050405020304" pitchFamily="18" charset="0"/>
              </a:rPr>
              <a:t>тетради			</a:t>
            </a:r>
            <a:r>
              <a:rPr lang="de-CH" altLang="de-CZ" sz="2800">
                <a:latin typeface="Times New Roman" panose="02020603050405020304" pitchFamily="18" charset="0"/>
              </a:rPr>
              <a:t>-i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тетради		-</a:t>
            </a:r>
            <a:r>
              <a:rPr lang="de-CH" altLang="de-CZ" sz="2800">
                <a:latin typeface="Times New Roman" panose="02020603050405020304" pitchFamily="18" charset="0"/>
              </a:rPr>
              <a:t>i</a:t>
            </a:r>
            <a:r>
              <a:rPr lang="ru-RU" altLang="de-CZ" sz="2800">
                <a:latin typeface="Times New Roman" panose="02020603050405020304" pitchFamily="18" charset="0"/>
              </a:rPr>
              <a:t>					тетрадей</a:t>
            </a:r>
            <a:r>
              <a:rPr lang="de-CH" altLang="de-CZ" sz="2800">
                <a:latin typeface="Times New Roman" panose="02020603050405020304" pitchFamily="18" charset="0"/>
              </a:rPr>
              <a:t>			-ej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тетради</a:t>
            </a:r>
            <a:r>
              <a:rPr lang="de-CH" altLang="de-CZ" sz="2800">
                <a:latin typeface="Times New Roman" panose="02020603050405020304" pitchFamily="18" charset="0"/>
              </a:rPr>
              <a:t>		-i</a:t>
            </a:r>
            <a:r>
              <a:rPr lang="ru-RU" altLang="de-CZ" sz="2800">
                <a:latin typeface="Times New Roman" panose="02020603050405020304" pitchFamily="18" charset="0"/>
              </a:rPr>
              <a:t>					тетрадям</a:t>
            </a:r>
            <a:r>
              <a:rPr lang="de-CH" altLang="de-CZ" sz="2800">
                <a:latin typeface="Times New Roman" panose="02020603050405020304" pitchFamily="18" charset="0"/>
              </a:rPr>
              <a:t>		-am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тетрадь</a:t>
            </a:r>
            <a:r>
              <a:rPr lang="de-CH" altLang="de-CZ" sz="2800">
                <a:latin typeface="Times New Roman" panose="02020603050405020304" pitchFamily="18" charset="0"/>
              </a:rPr>
              <a:t>		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en-US" altLang="de-CZ" sz="2800">
                <a:latin typeface="Times New Roman" panose="02020603050405020304" pitchFamily="18" charset="0"/>
              </a:rPr>
              <a:t>Ø</a:t>
            </a:r>
            <a:r>
              <a:rPr lang="ru-RU" altLang="de-CZ" sz="2800">
                <a:latin typeface="Times New Roman" panose="02020603050405020304" pitchFamily="18" charset="0"/>
              </a:rPr>
              <a:t>					тетради</a:t>
            </a:r>
            <a:r>
              <a:rPr lang="de-CH" altLang="de-CZ" sz="2800">
                <a:latin typeface="Times New Roman" panose="02020603050405020304" pitchFamily="18" charset="0"/>
              </a:rPr>
              <a:t>			-i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тетрадью</a:t>
            </a:r>
            <a:r>
              <a:rPr lang="de-CH" altLang="de-CZ" sz="2800">
                <a:latin typeface="Times New Roman" panose="02020603050405020304" pitchFamily="18" charset="0"/>
              </a:rPr>
              <a:t>	-ju</a:t>
            </a:r>
            <a:r>
              <a:rPr lang="ru-RU" altLang="de-CZ" sz="2800">
                <a:latin typeface="Times New Roman" panose="02020603050405020304" pitchFamily="18" charset="0"/>
              </a:rPr>
              <a:t>					тетрадями</a:t>
            </a:r>
            <a:r>
              <a:rPr lang="de-CH" altLang="de-CZ" sz="2800">
                <a:latin typeface="Times New Roman" panose="02020603050405020304" pitchFamily="18" charset="0"/>
              </a:rPr>
              <a:t>		-am,i</a:t>
            </a:r>
            <a:r>
              <a:rPr lang="de-CH" altLang="de-CZ" sz="2800" baseline="-16000">
                <a:latin typeface="Times New Roman" panose="02020603050405020304" pitchFamily="18" charset="0"/>
              </a:rPr>
              <a:t>3</a:t>
            </a:r>
          </a:p>
          <a:p>
            <a:pPr indent="-3397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тетради</a:t>
            </a:r>
            <a:r>
              <a:rPr lang="de-CH" altLang="de-CZ" sz="2800">
                <a:latin typeface="Times New Roman" panose="02020603050405020304" pitchFamily="18" charset="0"/>
              </a:rPr>
              <a:t>  	-i</a:t>
            </a:r>
            <a:r>
              <a:rPr lang="ru-RU" altLang="de-CZ" sz="2800">
                <a:latin typeface="Times New Roman" panose="02020603050405020304" pitchFamily="18" charset="0"/>
              </a:rPr>
              <a:t>					тетрадях</a:t>
            </a:r>
            <a:r>
              <a:rPr lang="de-CH" altLang="de-CZ" sz="2800">
                <a:latin typeface="Times New Roman" panose="02020603050405020304" pitchFamily="18" charset="0"/>
              </a:rPr>
              <a:t>			-ax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0A18D50-43F3-4566-9A3A-3B9EBFC86D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306388"/>
            <a:ext cx="8567738" cy="5813425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Fonologický stav lze – tam, kde to je nutné – určit následujícími slovy: jednak slovem </a:t>
            </a:r>
            <a:r>
              <a:rPr lang="ru-RU" altLang="de-CZ" sz="2800" i="1">
                <a:latin typeface="Times New Roman" panose="02020603050405020304" pitchFamily="18" charset="0"/>
              </a:rPr>
              <a:t>вошь</a:t>
            </a:r>
            <a:r>
              <a:rPr lang="cs-CZ" altLang="de-CZ" sz="2800">
                <a:latin typeface="Times New Roman" panose="02020603050405020304" pitchFamily="18" charset="0"/>
              </a:rPr>
              <a:t>, které je téměř ve všech tvarech jednoslabičné: G/D/Lsg </a:t>
            </a:r>
            <a:r>
              <a:rPr lang="ru-RU" altLang="de-CZ" sz="2800" i="1">
                <a:latin typeface="Times New Roman" panose="02020603050405020304" pitchFamily="18" charset="0"/>
              </a:rPr>
              <a:t>вши</a:t>
            </a:r>
            <a:r>
              <a:rPr lang="cs-CZ" altLang="de-CZ" sz="2800">
                <a:latin typeface="Times New Roman" panose="02020603050405020304" pitchFamily="18" charset="0"/>
              </a:rPr>
              <a:t>, Npl </a:t>
            </a:r>
            <a:r>
              <a:rPr lang="ru-RU" altLang="de-CZ" sz="2800" i="1">
                <a:latin typeface="Times New Roman" panose="02020603050405020304" pitchFamily="18" charset="0"/>
              </a:rPr>
              <a:t>вши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Gpl </a:t>
            </a:r>
            <a:r>
              <a:rPr lang="ru-RU" altLang="de-CZ" sz="2800" i="1">
                <a:latin typeface="Times New Roman" panose="02020603050405020304" pitchFamily="18" charset="0"/>
              </a:rPr>
              <a:t>вшей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jednak tvary s přízvukem na koncovce jako singulár slova </a:t>
            </a:r>
            <a:r>
              <a:rPr lang="ru-RU" altLang="de-CZ" sz="2800" i="1">
                <a:latin typeface="Times New Roman" panose="02020603050405020304" pitchFamily="18" charset="0"/>
              </a:rPr>
              <a:t>любовь</a:t>
            </a:r>
            <a:r>
              <a:rPr lang="cs-CZ" altLang="de-CZ" sz="2800">
                <a:latin typeface="Times New Roman" panose="02020603050405020304" pitchFamily="18" charset="0"/>
              </a:rPr>
              <a:t> (G/D/Lsg </a:t>
            </a:r>
            <a:r>
              <a:rPr lang="ru-RU" altLang="de-CZ" sz="2800" i="1">
                <a:latin typeface="Times New Roman" panose="02020603050405020304" pitchFamily="18" charset="0"/>
              </a:rPr>
              <a:t>любв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cs-CZ" altLang="de-CZ" sz="2800">
                <a:latin typeface="Times New Roman" panose="02020603050405020304" pitchFamily="18" charset="0"/>
              </a:rPr>
              <a:t>) a nakonec z několika izolovaných tvarů jako </a:t>
            </a:r>
            <a:r>
              <a:rPr lang="ru-RU" altLang="de-CZ" sz="2800" i="1">
                <a:latin typeface="Times New Roman" panose="02020603050405020304" pitchFamily="18" charset="0"/>
              </a:rPr>
              <a:t>из груд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к груд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в степ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cs-CZ" altLang="de-CZ" sz="2800">
                <a:latin typeface="Times New Roman" panose="02020603050405020304" pitchFamily="18" charset="0"/>
              </a:rPr>
              <a:t> =&gt; Koncovka -</a:t>
            </a:r>
            <a:r>
              <a:rPr lang="cs-CZ" altLang="de-CZ" sz="2800" i="1">
                <a:latin typeface="Times New Roman" panose="02020603050405020304" pitchFamily="18" charset="0"/>
              </a:rPr>
              <a:t>i</a:t>
            </a:r>
            <a:r>
              <a:rPr lang="cs-CZ" altLang="de-CZ" sz="2800">
                <a:latin typeface="Times New Roman" panose="02020603050405020304" pitchFamily="18" charset="0"/>
              </a:rPr>
              <a:t> D/Lsg je jednoznačná a vytvoří spolu s nulovou koncovkou N/Asg a koncovkou Isg systematický rozdíl k druhé deklinaci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Plurálové tvary odpovídají měkkému typu druhé deklinace, ovšem se stabilním -</a:t>
            </a:r>
            <a:r>
              <a:rPr lang="cs-CZ" altLang="de-CZ" sz="2800" i="1">
                <a:latin typeface="Times New Roman" panose="02020603050405020304" pitchFamily="18" charset="0"/>
              </a:rPr>
              <a:t>ej</a:t>
            </a:r>
            <a:r>
              <a:rPr lang="cs-CZ" altLang="de-CZ" sz="2800">
                <a:latin typeface="Times New Roman" panose="02020603050405020304" pitchFamily="18" charset="0"/>
              </a:rPr>
              <a:t> v Gpl. NB Historicky tato koncovka právě z tohoto paradigmatu pochází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51CE10C-1EFB-9F75-E420-7F39EB9369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6225" y="360363"/>
            <a:ext cx="8580438" cy="6264275"/>
          </a:xfrm>
        </p:spPr>
        <p:txBody>
          <a:bodyPr anchor="t"/>
          <a:lstStyle/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Jako všechna feminina vykazují životná substantiva třetí deklinace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вошь, мышь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etc.) pádový synkretismus A=G pouze v plurálu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Ipl mají některá substantiva vedlejší tvar na přízvučné /-m,i/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дверьм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лошадьм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дочерьм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vedle pravidelných tvarů </a:t>
            </a:r>
            <a:r>
              <a:rPr lang="ru-RU" altLang="de-CZ" sz="2800" i="1">
                <a:latin typeface="Times New Roman" panose="02020603050405020304" pitchFamily="18" charset="0"/>
              </a:rPr>
              <a:t>дверь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ru-RU" altLang="de-CZ" sz="2800" i="1">
                <a:latin typeface="Times New Roman" panose="02020603050405020304" pitchFamily="18" charset="0"/>
              </a:rPr>
              <a:t>ми</a:t>
            </a:r>
            <a:r>
              <a:rPr lang="cs-CZ" altLang="de-CZ" sz="2800">
                <a:latin typeface="Times New Roman" panose="02020603050405020304" pitchFamily="18" charset="0"/>
              </a:rPr>
              <a:t> atd. Jako jediný tvar Ipl vystupuje tato koncovka u supletivních plurálu </a:t>
            </a:r>
            <a:r>
              <a:rPr lang="ru-RU" altLang="de-CZ" sz="2800" i="1">
                <a:latin typeface="Times New Roman" panose="02020603050405020304" pitchFamily="18" charset="0"/>
              </a:rPr>
              <a:t>дети</a:t>
            </a:r>
            <a:r>
              <a:rPr lang="cs-CZ" altLang="de-CZ" sz="2800">
                <a:latin typeface="Times New Roman" panose="02020603050405020304" pitchFamily="18" charset="0"/>
              </a:rPr>
              <a:t> (k slovu </a:t>
            </a:r>
            <a:r>
              <a:rPr lang="ru-RU" altLang="de-CZ" sz="2800" i="1">
                <a:latin typeface="Times New Roman" panose="02020603050405020304" pitchFamily="18" charset="0"/>
              </a:rPr>
              <a:t>ребёнок</a:t>
            </a:r>
            <a:r>
              <a:rPr lang="cs-CZ" altLang="de-CZ" sz="2800">
                <a:latin typeface="Times New Roman" panose="02020603050405020304" pitchFamily="18" charset="0"/>
              </a:rPr>
              <a:t>) a </a:t>
            </a:r>
            <a:r>
              <a:rPr lang="ru-RU" altLang="de-CZ" sz="2800" i="1">
                <a:latin typeface="Times New Roman" panose="02020603050405020304" pitchFamily="18" charset="0"/>
              </a:rPr>
              <a:t>люди</a:t>
            </a:r>
            <a:r>
              <a:rPr lang="cs-CZ" altLang="de-CZ" sz="2800">
                <a:latin typeface="Times New Roman" panose="02020603050405020304" pitchFamily="18" charset="0"/>
              </a:rPr>
              <a:t> (k slovu </a:t>
            </a:r>
            <a:r>
              <a:rPr lang="ru-RU" altLang="de-CZ" sz="2800" i="1">
                <a:latin typeface="Times New Roman" panose="02020603050405020304" pitchFamily="18" charset="0"/>
              </a:rPr>
              <a:t>человек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детьм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людьм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NB: Toto je právě původní koncovka Ipl ve 3. deklinace (viz české </a:t>
            </a:r>
            <a:r>
              <a:rPr lang="cs-CZ" altLang="de-CZ" sz="2800" i="1">
                <a:latin typeface="Times New Roman" panose="02020603050405020304" pitchFamily="18" charset="0"/>
              </a:rPr>
              <a:t>kostmi</a:t>
            </a:r>
            <a:r>
              <a:rPr lang="cs-CZ" altLang="de-CZ" sz="2800">
                <a:latin typeface="Times New Roman" panose="02020603050405020304" pitchFamily="18" charset="0"/>
              </a:rPr>
              <a:t>), koncovka -</a:t>
            </a:r>
            <a:r>
              <a:rPr lang="cs-CZ" altLang="de-CZ" sz="2800" i="1">
                <a:latin typeface="Times New Roman" panose="02020603050405020304" pitchFamily="18" charset="0"/>
              </a:rPr>
              <a:t>am,i</a:t>
            </a:r>
            <a:r>
              <a:rPr lang="cs-CZ" altLang="de-CZ" sz="2800" i="1" baseline="-16000">
                <a:latin typeface="Times New Roman" panose="02020603050405020304" pitchFamily="18" charset="0"/>
              </a:rPr>
              <a:t>3</a:t>
            </a:r>
            <a:r>
              <a:rPr lang="cs-CZ" altLang="de-CZ" sz="2800" baseline="-160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opět pochází z 2. deklinace</a:t>
            </a:r>
          </a:p>
          <a:p>
            <a:pPr marL="341313" indent="-339725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Přehled deklinace substantiv s výjimkou typů </a:t>
            </a:r>
            <a:r>
              <a:rPr lang="ru-RU" altLang="de-CZ" sz="2800" i="1">
                <a:latin typeface="Times New Roman" panose="02020603050405020304" pitchFamily="18" charset="0"/>
              </a:rPr>
              <a:t>время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лити</a:t>
            </a:r>
            <a:r>
              <a:rPr lang="ru-RU" altLang="de-CZ" sz="2800" i="1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жити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 substantiva </a:t>
            </a:r>
            <a:r>
              <a:rPr lang="ru-RU" altLang="de-CZ" sz="2800" i="1">
                <a:latin typeface="Times New Roman" panose="02020603050405020304" pitchFamily="18" charset="0"/>
              </a:rPr>
              <a:t>путь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Group 1">
            <a:extLst>
              <a:ext uri="{FF2B5EF4-FFF2-40B4-BE49-F238E27FC236}">
                <a16:creationId xmlns:a16="http://schemas.microsoft.com/office/drawing/2014/main" id="{64D4295B-B89B-655C-8304-17B35266B4C1}"/>
              </a:ext>
            </a:extLst>
          </p:cNvPr>
          <p:cNvGraphicFramePr>
            <a:graphicFrameLocks noGrp="1"/>
          </p:cNvGraphicFramePr>
          <p:nvPr/>
        </p:nvGraphicFramePr>
        <p:xfrm>
          <a:off x="123825" y="-188913"/>
          <a:ext cx="9020175" cy="7156450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pád/číslo.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dekl.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de-CH" altLang="de-CZ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0001" marR="90001" marT="171024" marB="46807" horzOverflow="overflow">
                    <a:lnL>
                      <a:noFill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dekl.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 dekl.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rod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stř.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f./m.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sg  N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 (-o)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G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 (-u)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D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A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 I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-oj (-oju)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-ju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  L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 (-u)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pl. N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-i/-a/-e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 (-i)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G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CH" altLang="de-CZ" sz="2000" b="0" i="1" u="none" strike="noStrike" cap="none" normalizeH="0" baseline="-2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/-ej/-Ø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-Ø/-ej (</a:t>
                      </a: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de-CH" altLang="de-CZ" sz="2000" b="0" i="1" u="none" strike="noStrike" cap="none" normalizeH="0" baseline="-2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-Ø/-ej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-ej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D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A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=N./G.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I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-am,i</a:t>
                      </a:r>
                      <a:r>
                        <a:rPr kumimoji="0" lang="de-CH" altLang="de-CZ" sz="2400" b="0" i="1" u="none" strike="noStrike" cap="none" normalizeH="0" baseline="-16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/-m,i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    P</a:t>
                      </a:r>
                    </a:p>
                  </a:txBody>
                  <a:tcPr marL="90001" marR="90001" marT="171024" marB="46807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CH" altLang="de-CZ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-ax</a:t>
                      </a:r>
                    </a:p>
                  </a:txBody>
                  <a:tcPr marL="90001" marR="90001" marT="171024" marB="468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EEE97788-12A3-7072-EFB7-D8DDFC27F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18488" cy="10953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3200">
                <a:latin typeface="Times New Roman" panose="02020603050405020304" pitchFamily="18" charset="0"/>
              </a:rPr>
              <a:t>Nesklonná substantiva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0CFEAEAC-32DF-3798-5F7D-56C94342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17625"/>
            <a:ext cx="821848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Některá substantiva (typy substantiv) cizího původu jsou nesklonná. Týká se to substantiv, jejichž konečná hláska nedovoluje zařazení do žádného deklinačního typu (substantiva na -</a:t>
            </a:r>
            <a:r>
              <a:rPr lang="cs-CZ" altLang="de-CZ" sz="2800" i="1">
                <a:latin typeface="Times New Roman" panose="02020603050405020304" pitchFamily="18" charset="0"/>
              </a:rPr>
              <a:t>i</a:t>
            </a:r>
            <a:r>
              <a:rPr lang="cs-CZ" altLang="de-CZ" sz="2800">
                <a:latin typeface="Times New Roman" panose="02020603050405020304" pitchFamily="18" charset="0"/>
              </a:rPr>
              <a:t> nebo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nebo substantiva na tvrdý konsonant označující osoby ženského pohlaví) nebo jejichž vokál na konci nebyl interpretován jako koncovka: </a:t>
            </a:r>
            <a:r>
              <a:rPr lang="ru-RU" altLang="de-CZ" sz="2800" i="1">
                <a:latin typeface="Times New Roman" panose="02020603050405020304" pitchFamily="18" charset="0"/>
              </a:rPr>
              <a:t>бо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баккар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, буржу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жюр</a:t>
            </a:r>
            <a:r>
              <a:rPr lang="ru-RU" altLang="de-CZ" sz="2800" i="1" u="sng">
                <a:latin typeface="Times New Roman" panose="02020603050405020304" pitchFamily="18" charset="0"/>
              </a:rPr>
              <a:t>и</a:t>
            </a:r>
            <a:r>
              <a:rPr lang="ru-RU" altLang="de-CZ" sz="2800" i="1">
                <a:latin typeface="Times New Roman" panose="02020603050405020304" pitchFamily="18" charset="0"/>
              </a:rPr>
              <a:t>, кенгур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, интервь</a:t>
            </a:r>
            <a:r>
              <a:rPr lang="ru-RU" altLang="de-CZ" sz="2800" i="1" u="sng">
                <a:latin typeface="Times New Roman" panose="02020603050405020304" pitchFamily="18" charset="0"/>
              </a:rPr>
              <a:t>ю</a:t>
            </a:r>
            <a:r>
              <a:rPr lang="ru-RU" altLang="de-CZ" sz="2800" i="1">
                <a:latin typeface="Times New Roman" panose="02020603050405020304" pitchFamily="18" charset="0"/>
              </a:rPr>
              <a:t>, л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ди, мисс, мад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м, кин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, к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фе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ал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э, шимпанз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dále (většinou) ruská toponyma na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ово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ево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</a:t>
            </a:r>
            <a:r>
              <a:rPr lang="ru-RU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ино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ыно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до Тушино, около Шереметьево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FDBC33B0-D948-2B19-875F-81BCF527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459787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Pád, číslo a rod vycházejí pouze ze syntaktického kontextu a případných atributů: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чёрный кофе, чашка с чёрным кофе, какая-то мадам, Киев с новым метро, в новом кино,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видеть большого гну, встретить индийского атташ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, Австралийские кенгуру прижились в Германии!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I tyto poměry mluví v prospěch teze, že rod je kategorií substantivu inherentní, nikoliv kategorií přímo spojenou s koncovkou</a:t>
            </a:r>
          </a:p>
          <a:p>
            <a:pPr eaLnBrk="1" hangingPunct="1">
              <a:buSzPct val="45000"/>
              <a:buFont typeface="Wingdings" pitchFamily="2" charset="2"/>
              <a:buChar char=""/>
            </a:pPr>
            <a:r>
              <a:rPr lang="cs-CZ" altLang="de-CZ" sz="2800">
                <a:latin typeface="Times New Roman" panose="02020603050405020304" pitchFamily="18" charset="0"/>
              </a:rPr>
              <a:t>Neutra končící na -</a:t>
            </a:r>
            <a:r>
              <a:rPr lang="cs-CZ" altLang="de-CZ" sz="2800" i="1">
                <a:latin typeface="Times New Roman" panose="02020603050405020304" pitchFamily="18" charset="0"/>
              </a:rPr>
              <a:t>o</a:t>
            </a:r>
            <a:r>
              <a:rPr lang="cs-CZ" altLang="de-CZ" sz="2800">
                <a:latin typeface="Times New Roman" panose="02020603050405020304" pitchFamily="18" charset="0"/>
              </a:rPr>
              <a:t> jsou v substandardu (</a:t>
            </a:r>
            <a:r>
              <a:rPr lang="ru-RU" altLang="de-CZ" sz="2800">
                <a:latin typeface="Times New Roman" panose="02020603050405020304" pitchFamily="18" charset="0"/>
              </a:rPr>
              <a:t>Просторечие</a:t>
            </a:r>
            <a:r>
              <a:rPr lang="cs-CZ" altLang="de-CZ" sz="2800">
                <a:latin typeface="Times New Roman" panose="02020603050405020304" pitchFamily="18" charset="0"/>
              </a:rPr>
              <a:t>) zařazena do typu </a:t>
            </a:r>
            <a:r>
              <a:rPr lang="ru-RU" altLang="de-CZ" sz="2800" i="1">
                <a:latin typeface="Times New Roman" panose="02020603050405020304" pitchFamily="18" charset="0"/>
              </a:rPr>
              <a:t>окно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Чё(!) с р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ди</a:t>
            </a:r>
            <a:r>
              <a:rPr lang="ru-RU" altLang="de-CZ" sz="2800" i="1">
                <a:solidFill>
                  <a:srgbClr val="FF0000"/>
                </a:solidFill>
                <a:latin typeface="Times New Roman" panose="02020603050405020304" pitchFamily="18" charset="0"/>
              </a:rPr>
              <a:t>ом</a:t>
            </a:r>
            <a:r>
              <a:rPr lang="ru-RU" altLang="de-CZ" sz="2800" i="1">
                <a:latin typeface="Times New Roman" panose="02020603050405020304" pitchFamily="18" charset="0"/>
              </a:rPr>
              <a:t>?!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Пришла весна, и люди ходют(!) без пальт</a:t>
            </a:r>
            <a:r>
              <a:rPr lang="ru-RU" altLang="de-CZ" sz="2800" i="1" u="sng">
                <a:solidFill>
                  <a:srgbClr val="FF0000"/>
                </a:solidFill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atd.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1058814-A1A2-838B-C847-A6405F014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3250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CH" altLang="de-CZ" sz="3200">
                <a:latin typeface="Times New Roman" panose="02020603050405020304" pitchFamily="18" charset="0"/>
              </a:rPr>
              <a:t>2. deklinace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729F265-698C-0678-2A60-59C35A4FF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3250" cy="5095875"/>
          </a:xfrm>
        </p:spPr>
        <p:txBody>
          <a:bodyPr/>
          <a:lstStyle/>
          <a:p>
            <a:pPr marL="338138" indent="-338138" eaLnBrk="1" hangingPunct="1"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Druhá deklinace obsahuje feminina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девушка, школа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, ale i ne zcela zanedbatelný počet maskulin (označení mužských osob)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юноша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. Mnoho substantiv označujících osoby může vystupovat jak v mužském tak v ženském rodu podle pohlaví nositele: </a:t>
            </a:r>
            <a:r>
              <a:rPr lang="ru-RU" altLang="de-CZ" sz="2800" i="1">
                <a:latin typeface="Times New Roman" panose="02020603050405020304" pitchFamily="18" charset="0"/>
              </a:rPr>
              <a:t>Он – маленький умница/противный плакса, Она – маленькая умница/противная плакса</a:t>
            </a:r>
          </a:p>
          <a:p>
            <a:pPr marL="338138" indent="-338138" eaLnBrk="1" hangingPunct="1"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Deklinace maskulin a feminin druhé deklinace je naprosto totožná: </a:t>
            </a:r>
            <a:r>
              <a:rPr lang="ru-RU" altLang="de-CZ" sz="2800" i="1">
                <a:latin typeface="Times New Roman" panose="02020603050405020304" pitchFamily="18" charset="0"/>
              </a:rPr>
              <a:t>вижу красивого юношу – красивую девушку, с красивым юношей – с красивой девушкой (майоршей)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D2948659-3D22-C2BA-722E-C4E8F25977D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1603375"/>
            <a:ext cx="8491538" cy="5122863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A)  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: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typu </a:t>
            </a:r>
            <a:r>
              <a:rPr lang="ru-RU" altLang="de-CZ" sz="2800" i="1" dirty="0">
                <a:latin typeface="Times New Roman" panose="02020603050405020304" pitchFamily="18" charset="0"/>
              </a:rPr>
              <a:t>(много)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чаю, сахару, народу </a:t>
            </a:r>
            <a:r>
              <a:rPr lang="cs-CZ" altLang="de-CZ" sz="2800" dirty="0">
                <a:latin typeface="Times New Roman" panose="02020603050405020304" pitchFamily="18" charset="0"/>
              </a:rPr>
              <a:t>je klasické téma rusistické a slavistické jazykovědy, srov.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Jakobson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cs-CZ" altLang="de-CZ" sz="2800" dirty="0" err="1">
                <a:latin typeface="Times New Roman" panose="02020603050405020304" pitchFamily="18" charset="0"/>
              </a:rPr>
              <a:t>Mel</a:t>
            </a:r>
            <a:r>
              <a:rPr lang="cs-CZ" altLang="de-DE" sz="2800" dirty="0" err="1">
                <a:latin typeface="Times New Roman" panose="02020603050405020304" pitchFamily="18" charset="0"/>
              </a:rPr>
              <a:t>’</a:t>
            </a:r>
            <a:r>
              <a:rPr lang="cs-CZ" altLang="de-CZ" sz="2800" dirty="0" err="1">
                <a:latin typeface="Times New Roman" panose="02020603050405020304" pitchFamily="18" charset="0"/>
              </a:rPr>
              <a:t>čuk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cs-CZ" altLang="de-CZ" sz="2800" dirty="0" err="1">
                <a:latin typeface="Times New Roman" panose="02020603050405020304" pitchFamily="18" charset="0"/>
              </a:rPr>
              <a:t>Uspenskij</a:t>
            </a:r>
            <a:r>
              <a:rPr lang="cs-CZ" altLang="de-CZ" sz="2800" dirty="0">
                <a:latin typeface="Times New Roman" panose="02020603050405020304" pitchFamily="18" charset="0"/>
              </a:rPr>
              <a:t> atd.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Především sémantické vlastnosti a postavení v systému (je to „vlastní pád</a:t>
            </a:r>
            <a:r>
              <a:rPr lang="cs-CZ" altLang="de-DE" sz="2800" dirty="0">
                <a:latin typeface="Times New Roman" panose="02020603050405020304" pitchFamily="18" charset="0"/>
              </a:rPr>
              <a:t>“</a:t>
            </a:r>
            <a:r>
              <a:rPr lang="cs-CZ" altLang="de-CZ" sz="2800" dirty="0">
                <a:latin typeface="Times New Roman" panose="02020603050405020304" pitchFamily="18" charset="0"/>
              </a:rPr>
              <a:t> či varianta genitivu?), ale i syntaktické a stylistické vlastnosti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4FBFAE16-B1B7-6826-5A73-8AEF3FA3C06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5263" y="327025"/>
            <a:ext cx="8555037" cy="6010275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Principiálně: gen. 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substantiv muž. rodu typu </a:t>
            </a:r>
            <a:r>
              <a:rPr lang="ru-RU" altLang="de-CZ" sz="2800" i="1">
                <a:latin typeface="Times New Roman" panose="02020603050405020304" pitchFamily="18" charset="0"/>
              </a:rPr>
              <a:t>чай, сахар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je variantní, vždy existuje vedle něho gen.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. Navíc lze gen.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ve velké většině kontextů nahradit gen.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, nikoliv však naopak. Neměnný je gen.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ovšem v případě kvantitativního používání genitivu u expresivných diminutiv typu </a:t>
            </a:r>
            <a:r>
              <a:rPr lang="ru-RU" altLang="de-CZ" sz="2800" i="1">
                <a:latin typeface="Times New Roman" panose="02020603050405020304" pitchFamily="18" charset="0"/>
              </a:rPr>
              <a:t>сахар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к, чаёк, кофеёк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Сахарку бросить тебе? Чайку выпьешь? Кофейку налить?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Koncovka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je pociťována jako hovorová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Klasický popis stavu ve 20. stol. nacházíme u Vinogradova (1952):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8A20DB56-67E0-A880-EF04-7ADBD2A0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0175"/>
            <a:ext cx="86868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9AA83D86-21F0-40B7-CB21-FCAF9071B3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7025" y="195263"/>
            <a:ext cx="7967663" cy="6335712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Jádro tvoří podstatná jména látková (kontinuativa, </a:t>
            </a:r>
            <a:r>
              <a:rPr lang="ru-RU" altLang="de-CZ" sz="2800">
                <a:latin typeface="Times New Roman" panose="02020603050405020304" pitchFamily="18" charset="0"/>
              </a:rPr>
              <a:t>вещественные существительные</a:t>
            </a:r>
            <a:r>
              <a:rPr lang="cs-CZ" altLang="de-CZ" sz="2800">
                <a:latin typeface="Times New Roman" panose="02020603050405020304" pitchFamily="18" charset="0"/>
              </a:rPr>
              <a:t>) ve významu partitivního genitivu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Vedle toho vystupují některá podstatná jména hromadná (kolektiva, </a:t>
            </a:r>
            <a:r>
              <a:rPr lang="ru-RU" altLang="de-CZ" sz="2800">
                <a:latin typeface="Times New Roman" panose="02020603050405020304" pitchFamily="18" charset="0"/>
              </a:rPr>
              <a:t>собирательные существительные</a:t>
            </a:r>
            <a:r>
              <a:rPr lang="cs-CZ" altLang="de-CZ" sz="2800">
                <a:latin typeface="Times New Roman" panose="02020603050405020304" pitchFamily="18" charset="0"/>
              </a:rPr>
              <a:t>), v podobném významu, převážně </a:t>
            </a:r>
            <a:r>
              <a:rPr lang="ru-RU" altLang="de-CZ" sz="2800" i="1">
                <a:latin typeface="Times New Roman" panose="02020603050405020304" pitchFamily="18" charset="0"/>
              </a:rPr>
              <a:t>народ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I některá abstrakta vystupují v tomto významu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Některá konkréta vystupují v gen. 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ve spojení s jistými předložkami nebo vůbec ve frazeologizovaných spojeních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50F3CAF2-2DBB-4C09-53E2-B1C8764C12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306388"/>
            <a:ext cx="8491538" cy="6289675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Tento stav je zvláštností ruštiny, v žádném jiném slovanském jazyce se nic takového nenajde, i když jistá konkurence koncovek gen. sg. m.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 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je charakteristická pro většinu slovanských jazyků, pokud zachovávají syntetickou flexi substantiv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Tento stav samozřejmě není původní, stejně málo jako konkurence mezi koncovkami gen. sg. m. na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 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 češtině, polštině, ve slovenštině, hornolužické srbštině nebo slovinštině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Původní stav nám ukazují staroslověnština nebo i stará ruština. Distribuce koncovek sleduje princip flexivních tříd určených kmenotvorným vokálem, zděděný z ide. prajazyka, jak ho nacházíme obdobně v jiných starších ide. jazycích, napr. v latině. Srov. starorusky: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>
            <a:extLst>
              <a:ext uri="{FF2B5EF4-FFF2-40B4-BE49-F238E27FC236}">
                <a16:creationId xmlns:a16="http://schemas.microsoft.com/office/drawing/2014/main" id="{79C38852-7F00-9A78-20C9-93594E73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73025"/>
            <a:ext cx="72040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Bild 1" descr="Scannen.pdf">
            <a:extLst>
              <a:ext uri="{FF2B5EF4-FFF2-40B4-BE49-F238E27FC236}">
                <a16:creationId xmlns:a16="http://schemas.microsoft.com/office/drawing/2014/main" id="{F043FF41-CD04-1367-7BEE-D2CA6DF76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0138"/>
            <a:ext cx="57927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A4EE30C-CB4C-7B02-62EE-9DC084428A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7025" y="260350"/>
            <a:ext cx="8621713" cy="6289675"/>
          </a:xfrm>
        </p:spPr>
        <p:txBody>
          <a:bodyPr lIns="0" tIns="24840" rIns="0" bIns="0" anchor="t"/>
          <a:lstStyle/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 i="1">
                <a:latin typeface="Times New Roman" panose="02020603050405020304" pitchFamily="18" charset="0"/>
              </a:rPr>
              <a:t>O</a:t>
            </a:r>
            <a:r>
              <a:rPr lang="cs-CZ" altLang="de-CZ" sz="2800">
                <a:latin typeface="Times New Roman" panose="02020603050405020304" pitchFamily="18" charset="0"/>
              </a:rPr>
              <a:t>-kmenová třída je přitom rozsáhlá a produktivní,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-kmenová třída obsahuje jen několik málo slov, z nichž ovšem většina (СЫНЪ, ДОМЪ, ВОЛЪ) je dost frekventní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Vývoj pokračuje všude tak, že paradigmata splývají, ale koncovky obou paradigmat zůstávají ve větším či menším rozsahu zachovány, viz dat. sg. -</a:t>
            </a:r>
            <a:r>
              <a:rPr lang="cs-CZ" altLang="de-CZ" sz="2800" i="1">
                <a:latin typeface="Times New Roman" panose="02020603050405020304" pitchFamily="18" charset="0"/>
              </a:rPr>
              <a:t>u / -ovi</a:t>
            </a:r>
            <a:r>
              <a:rPr lang="cs-CZ" altLang="de-CZ" sz="2800">
                <a:latin typeface="Times New Roman" panose="02020603050405020304" pitchFamily="18" charset="0"/>
              </a:rPr>
              <a:t> (např. v češtině), nom. pl. -</a:t>
            </a:r>
            <a:r>
              <a:rPr lang="cs-CZ" altLang="de-CZ" sz="2800" i="1">
                <a:latin typeface="Times New Roman" panose="02020603050405020304" pitchFamily="18" charset="0"/>
              </a:rPr>
              <a:t>i / -ové</a:t>
            </a:r>
            <a:r>
              <a:rPr lang="cs-CZ" altLang="de-CZ" sz="2800">
                <a:latin typeface="Times New Roman" panose="02020603050405020304" pitchFamily="18" charset="0"/>
              </a:rPr>
              <a:t> (rovněž v češtině) nebo gen. pl. -</a:t>
            </a:r>
            <a:r>
              <a:rPr lang="cs-CZ" altLang="de-CZ" sz="2800" i="1">
                <a:latin typeface="Times New Roman" panose="02020603050405020304" pitchFamily="18" charset="0"/>
              </a:rPr>
              <a:t>Ø / -ov</a:t>
            </a:r>
            <a:r>
              <a:rPr lang="cs-CZ" altLang="de-CZ" sz="2800">
                <a:latin typeface="Times New Roman" panose="02020603050405020304" pitchFamily="18" charset="0"/>
              </a:rPr>
              <a:t> (např. v ruštině). Koncovka -</a:t>
            </a:r>
            <a:r>
              <a:rPr lang="cs-CZ" altLang="de-CZ" sz="2800" i="1">
                <a:latin typeface="Times New Roman" panose="02020603050405020304" pitchFamily="18" charset="0"/>
              </a:rPr>
              <a:t>ov</a:t>
            </a:r>
            <a:r>
              <a:rPr lang="cs-CZ" altLang="de-CZ" sz="2800">
                <a:latin typeface="Times New Roman" panose="02020603050405020304" pitchFamily="18" charset="0"/>
              </a:rPr>
              <a:t> gen. pl. je asi „nejúspěšnější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koncovka staré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-deklinace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 Stejného rázu je i opozice koncovek -</a:t>
            </a:r>
            <a:r>
              <a:rPr lang="cs-CZ" altLang="de-CZ" sz="2800" i="1">
                <a:latin typeface="Times New Roman" panose="02020603050405020304" pitchFamily="18" charset="0"/>
              </a:rPr>
              <a:t>a</a:t>
            </a:r>
            <a:r>
              <a:rPr lang="cs-CZ" altLang="de-CZ" sz="2800">
                <a:latin typeface="Times New Roman" panose="02020603050405020304" pitchFamily="18" charset="0"/>
              </a:rPr>
              <a:t> /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v gen. sg.</a:t>
            </a:r>
          </a:p>
          <a:p>
            <a:pPr marL="427038" indent="-3222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Z historického hlediska to znamená, že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-deklinace jako samostatné paradigma sice zaniklo, ale počet substantiv tvořících gen. 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oproti původnímu stavu narostl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209E4143-5977-402F-4F42-BF8998234D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Navíc byl Gsg maskulin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během dějin ruštiny spojen se specifickým dílčím významem genitivu, totiž s kvantitativním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Toto je zvláštní inovace ruštiny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E01BBC20-F2E9-EBC0-4C2A-1478607F4B8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431800"/>
            <a:ext cx="8491537" cy="5805488"/>
          </a:xfrm>
        </p:spPr>
        <p:txBody>
          <a:bodyPr lIns="0" tIns="24840" rIns="0" bIns="0" anchor="t"/>
          <a:lstStyle/>
          <a:p>
            <a:pPr marL="420688" indent="-31591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0688" algn="l"/>
                <a:tab pos="525463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B)  Lok. sg. m.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</a:p>
          <a:p>
            <a:pPr marL="420688" indent="-31591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0688" algn="l"/>
                <a:tab pos="525463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Плунгян, В. А. 2002. К семантике русского локатива („второго предложного</a:t>
            </a:r>
            <a:r>
              <a:rPr lang="ru-RU" altLang="de-DE" sz="2800">
                <a:latin typeface="Times New Roman" panose="02020603050405020304" pitchFamily="18" charset="0"/>
              </a:rPr>
              <a:t>“</a:t>
            </a:r>
            <a:r>
              <a:rPr lang="ru-RU" altLang="de-CZ" sz="2800">
                <a:latin typeface="Times New Roman" panose="02020603050405020304" pitchFamily="18" charset="0"/>
              </a:rPr>
              <a:t> падежа). </a:t>
            </a:r>
            <a:r>
              <a:rPr lang="ru-RU" altLang="de-CZ" sz="2800" i="1">
                <a:latin typeface="Times New Roman" panose="02020603050405020304" pitchFamily="18" charset="0"/>
              </a:rPr>
              <a:t>Семиотика и информатика</a:t>
            </a:r>
            <a:r>
              <a:rPr lang="ru-RU" altLang="de-CZ" sz="2800">
                <a:latin typeface="Times New Roman" panose="02020603050405020304" pitchFamily="18" charset="0"/>
              </a:rPr>
              <a:t>, вып. </a:t>
            </a:r>
            <a:r>
              <a:rPr lang="cs-CZ" altLang="de-CZ" sz="2800">
                <a:latin typeface="Times New Roman" panose="02020603050405020304" pitchFamily="18" charset="0"/>
              </a:rPr>
              <a:t>37, 2002, с. 229-254</a:t>
            </a:r>
          </a:p>
          <a:p>
            <a:pPr marL="420688" indent="-31591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0688" algn="l"/>
                <a:tab pos="525463" algn="l"/>
                <a:tab pos="974725" algn="l"/>
                <a:tab pos="1423988" algn="l"/>
                <a:tab pos="1873250" algn="l"/>
                <a:tab pos="2322513" algn="l"/>
                <a:tab pos="2771775" algn="l"/>
                <a:tab pos="3221038" algn="l"/>
                <a:tab pos="3670300" algn="l"/>
                <a:tab pos="4119563" algn="l"/>
                <a:tab pos="4568825" algn="l"/>
                <a:tab pos="5018088" algn="l"/>
                <a:tab pos="5467350" algn="l"/>
                <a:tab pos="5916613" algn="l"/>
                <a:tab pos="6365875" algn="l"/>
                <a:tab pos="6815138" algn="l"/>
                <a:tab pos="7264400" algn="l"/>
                <a:tab pos="7713663" algn="l"/>
                <a:tab pos="8162925" algn="l"/>
                <a:tab pos="8612188" algn="l"/>
                <a:tab pos="906145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Jako gen. sg. m.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, tak i lok. sg. m.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pochází z bývalého 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-kmenového paradigmatu. Podobně jako gen. sg. se lok. sg. specializuje na jistá slova a jisté sémantické kontexty. Jak je pro lokál (</a:t>
            </a:r>
            <a:r>
              <a:rPr lang="ru-RU" altLang="de-CZ" sz="2800">
                <a:latin typeface="Times New Roman" panose="02020603050405020304" pitchFamily="18" charset="0"/>
              </a:rPr>
              <a:t>предложный падеж</a:t>
            </a:r>
            <a:r>
              <a:rPr lang="cs-CZ" altLang="de-CZ" sz="2800">
                <a:latin typeface="Times New Roman" panose="02020603050405020304" pitchFamily="18" charset="0"/>
              </a:rPr>
              <a:t>) obvyklé, používá se pouze s předložkami. Na rozdíl od původně </a:t>
            </a:r>
            <a:r>
              <a:rPr lang="cs-CZ" altLang="de-CZ" sz="2800" i="1">
                <a:latin typeface="Times New Roman" panose="02020603050405020304" pitchFamily="18" charset="0"/>
              </a:rPr>
              <a:t>o</a:t>
            </a:r>
            <a:r>
              <a:rPr lang="cs-CZ" altLang="de-CZ" sz="2800">
                <a:latin typeface="Times New Roman" panose="02020603050405020304" pitchFamily="18" charset="0"/>
              </a:rPr>
              <a:t>-kmenové koncovky -</a:t>
            </a:r>
            <a:r>
              <a:rPr lang="cs-CZ" altLang="de-CZ" sz="2800" i="1">
                <a:latin typeface="Times New Roman" panose="02020603050405020304" pitchFamily="18" charset="0"/>
              </a:rPr>
              <a:t>e</a:t>
            </a:r>
            <a:r>
              <a:rPr lang="cs-CZ" altLang="de-CZ" sz="2800">
                <a:latin typeface="Times New Roman" panose="02020603050405020304" pitchFamily="18" charset="0"/>
              </a:rPr>
              <a:t> se však nespojuje se všemi předložkami vyžadujícími lokál, ale pouze s těmi, které vyjadřují skutečně lokální poměry, tedy 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cs-CZ" altLang="de-CZ" sz="2800">
                <a:latin typeface="Times New Roman" panose="02020603050405020304" pitchFamily="18" charset="0"/>
              </a:rPr>
              <a:t> a </a:t>
            </a:r>
            <a:r>
              <a:rPr lang="ru-RU" altLang="de-CZ" sz="2800" i="1">
                <a:latin typeface="Times New Roman" panose="02020603050405020304" pitchFamily="18" charset="0"/>
              </a:rPr>
              <a:t>на</a:t>
            </a:r>
            <a:r>
              <a:rPr lang="cs-CZ" altLang="de-CZ" sz="2800">
                <a:latin typeface="Times New Roman" panose="02020603050405020304" pitchFamily="18" charset="0"/>
              </a:rPr>
              <a:t> (ovšem nikoliv </a:t>
            </a:r>
            <a:r>
              <a:rPr lang="ru-RU" altLang="de-CZ" sz="2800" i="1">
                <a:latin typeface="Times New Roman" panose="02020603050405020304" pitchFamily="18" charset="0"/>
              </a:rPr>
              <a:t>при</a:t>
            </a:r>
            <a:r>
              <a:rPr lang="cs-CZ" altLang="de-CZ" sz="2800">
                <a:latin typeface="Times New Roman" panose="02020603050405020304" pitchFamily="18" charset="0"/>
              </a:rPr>
              <a:t>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BE4A68B3-84BD-B2BF-8560-5184DD6841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254000"/>
            <a:ext cx="8480425" cy="6604000"/>
          </a:xfrm>
        </p:spPr>
        <p:txBody>
          <a:bodyPr lIns="0" tIns="28080" rIns="0" bIns="0" anchor="t"/>
          <a:lstStyle/>
          <a:p>
            <a:pPr marL="169863" indent="-1698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169863" algn="l"/>
                <a:tab pos="274638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 Navíc i s </a:t>
            </a:r>
            <a:r>
              <a:rPr lang="ru-RU" altLang="de-CZ" sz="2800" i="1" dirty="0">
                <a:latin typeface="Times New Roman" panose="02020603050405020304" pitchFamily="18" charset="0"/>
              </a:rPr>
              <a:t>в/на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vystupuje tam, kde vyjadřuje přímo lokální poměr, nikoliv v přeneseném smyslu: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находиться в отпуску/в отпуске</a:t>
            </a:r>
            <a:r>
              <a:rPr lang="cs-CZ" altLang="de-CZ" sz="2800" dirty="0">
                <a:latin typeface="Times New Roman" panose="02020603050405020304" pitchFamily="18" charset="0"/>
              </a:rPr>
              <a:t>, ale pouze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потребность в отпуске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CZ" sz="2800" dirty="0">
                <a:latin typeface="Times New Roman" panose="02020603050405020304" pitchFamily="18" charset="0"/>
              </a:rPr>
              <a:t> je zde čistě valenční předložkou, nevyjadřuje lokální vztah)</a:t>
            </a:r>
          </a:p>
          <a:p>
            <a:pPr marL="169863" indent="-1698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169863" algn="l"/>
                <a:tab pos="274638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Podle </a:t>
            </a:r>
            <a:r>
              <a:rPr lang="cs-CZ" altLang="de-CZ" sz="2800" dirty="0" err="1">
                <a:latin typeface="Times New Roman" panose="02020603050405020304" pitchFamily="18" charset="0"/>
              </a:rPr>
              <a:t>Ďurovičovy</a:t>
            </a:r>
            <a:r>
              <a:rPr lang="cs-CZ" altLang="de-CZ" sz="2800" dirty="0">
                <a:latin typeface="Times New Roman" panose="02020603050405020304" pitchFamily="18" charset="0"/>
              </a:rPr>
              <a:t> „Paradigmatiky</a:t>
            </a:r>
            <a:r>
              <a:rPr lang="cs-CZ" altLang="de-DE" sz="2800" dirty="0">
                <a:latin typeface="Times New Roman" panose="02020603050405020304" pitchFamily="18" charset="0"/>
              </a:rPr>
              <a:t>“</a:t>
            </a:r>
            <a:r>
              <a:rPr lang="cs-CZ" altLang="de-CZ" sz="2800" dirty="0">
                <a:latin typeface="Times New Roman" panose="02020603050405020304" pitchFamily="18" charset="0"/>
              </a:rPr>
              <a:t> (která se opírá o normativní literaturu z 50. let) tvoří lok.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přes sto neživotných mužských substantiv, převážně jednoslabičných.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Plungjan</a:t>
            </a:r>
            <a:r>
              <a:rPr lang="cs-CZ" altLang="de-CZ" sz="2800" dirty="0">
                <a:latin typeface="Times New Roman" panose="02020603050405020304" pitchFamily="18" charset="0"/>
              </a:rPr>
              <a:t> mluví o 120 maskulinech a poukazuje navíc na 20 feminin typu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пыль</a:t>
            </a:r>
            <a:r>
              <a:rPr lang="cs-CZ" altLang="de-CZ" sz="2800" dirty="0">
                <a:latin typeface="Times New Roman" panose="02020603050405020304" pitchFamily="18" charset="0"/>
              </a:rPr>
              <a:t> (tedy z 3. deklinace), která se chovají v podstatě stejně, i když rozdíl mezi oběma koncovkami je vidět pouze v </a:t>
            </a:r>
            <a:r>
              <a:rPr lang="cs-CZ" altLang="de-CZ" sz="2800" dirty="0" err="1">
                <a:latin typeface="Times New Roman" panose="02020603050405020304" pitchFamily="18" charset="0"/>
              </a:rPr>
              <a:t>akcentuálním</a:t>
            </a:r>
            <a:r>
              <a:rPr lang="cs-CZ" altLang="de-CZ" sz="2800" dirty="0">
                <a:latin typeface="Times New Roman" panose="02020603050405020304" pitchFamily="18" charset="0"/>
              </a:rPr>
              <a:t> chování: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пыль</a:t>
            </a:r>
            <a:r>
              <a:rPr lang="cs-CZ" altLang="de-CZ" sz="2800" i="1" dirty="0">
                <a:latin typeface="Times New Roman" panose="02020603050405020304" pitchFamily="18" charset="0"/>
              </a:rPr>
              <a:t> –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</a:t>
            </a:r>
            <a:r>
              <a:rPr lang="cs-CZ" altLang="de-CZ" sz="2800" i="1" u="sng" dirty="0" err="1">
                <a:latin typeface="Times New Roman" panose="02020603050405020304" pitchFamily="18" charset="0"/>
              </a:rPr>
              <a:t>ы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ли</a:t>
            </a:r>
            <a:r>
              <a:rPr lang="cs-CZ" altLang="de-CZ" sz="2800" i="1" dirty="0">
                <a:latin typeface="Times New Roman" panose="02020603050405020304" pitchFamily="18" charset="0"/>
              </a:rPr>
              <a:t> –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пыл</a:t>
            </a:r>
            <a:r>
              <a:rPr lang="cs-CZ" altLang="de-CZ" sz="2800" i="1" u="sng" dirty="0" err="1">
                <a:latin typeface="Times New Roman" panose="02020603050405020304" pitchFamily="18" charset="0"/>
              </a:rPr>
              <a:t>и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</a:p>
          <a:p>
            <a:pPr marL="169863" indent="-169863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169863" algn="l"/>
                <a:tab pos="274638" algn="l"/>
                <a:tab pos="723900" algn="l"/>
                <a:tab pos="1173163" algn="l"/>
                <a:tab pos="1622425" algn="l"/>
                <a:tab pos="2071688" algn="l"/>
                <a:tab pos="2520950" algn="l"/>
                <a:tab pos="2970213" algn="l"/>
                <a:tab pos="3419475" algn="l"/>
                <a:tab pos="3868738" algn="l"/>
                <a:tab pos="4318000" algn="l"/>
                <a:tab pos="4767263" algn="l"/>
                <a:tab pos="5216525" algn="l"/>
                <a:tab pos="5665788" algn="l"/>
                <a:tab pos="6115050" algn="l"/>
                <a:tab pos="6564313" algn="l"/>
                <a:tab pos="7013575" algn="l"/>
                <a:tab pos="7462838" algn="l"/>
                <a:tab pos="7912100" algn="l"/>
                <a:tab pos="8361363" algn="l"/>
                <a:tab pos="8810625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 I mužská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druhého lokálu je vždy přízvučná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7243CAB-C25E-0E22-D78F-B6DCFC05F41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7513" y="304800"/>
            <a:ext cx="8510587" cy="6103938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ruštině se rod projevuje prakticky pouze ve shodě, nikoliv v koncovkách (srov. i vzájemné přesahy maskulin a neuter). Bez kongruence není rod: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«Согласовательным классом называется такая совокупность существительных, что любые два ее члена, будучи взяты в любой грамматической форме (но одной и той же для обоих), при атрибутивной связи требуют одной и той же совокупности сегментов любого слова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атрибута. (…) Таким образом, существование числа (у существительных) и падежа как грамматических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2B92E932-428E-FD51-75A1-5007C0874A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01625" y="244475"/>
            <a:ext cx="8591550" cy="6424613"/>
          </a:xfrm>
        </p:spPr>
        <p:txBody>
          <a:bodyPr lIns="0" tIns="28080" rIns="0" bIns="0" anchor="t"/>
          <a:lstStyle/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Lze tedy i v tomto případě mluvit o marginálním dílčím pádovém </a:t>
            </a:r>
            <a:r>
              <a:rPr lang="cs-CZ" altLang="de-CZ" sz="2800" dirty="0" err="1">
                <a:latin typeface="Times New Roman" panose="02020603050405020304" pitchFamily="18" charset="0"/>
              </a:rPr>
              <a:t>gramému</a:t>
            </a:r>
            <a:r>
              <a:rPr lang="cs-CZ" altLang="de-CZ" sz="2800" dirty="0">
                <a:latin typeface="Times New Roman" panose="02020603050405020304" pitchFamily="18" charset="0"/>
              </a:rPr>
              <a:t>, podobně jako v případě kvantitativního 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 na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Často je i v lokálním významu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e</a:t>
            </a:r>
            <a:r>
              <a:rPr lang="cs-CZ" altLang="de-CZ" sz="2800" dirty="0">
                <a:latin typeface="Times New Roman" panose="02020603050405020304" pitchFamily="18" charset="0"/>
              </a:rPr>
              <a:t> možná (</a:t>
            </a:r>
            <a:r>
              <a:rPr lang="ru-RU" altLang="de-CZ" sz="2800" i="1" dirty="0">
                <a:latin typeface="Times New Roman" panose="02020603050405020304" pitchFamily="18" charset="0"/>
              </a:rPr>
              <a:t>сидеть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дубý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сидеть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дýбe</a:t>
            </a:r>
            <a:r>
              <a:rPr lang="ru-RU" altLang="de-CZ" sz="2800" i="1" dirty="0">
                <a:latin typeface="Times New Roman" panose="02020603050405020304" pitchFamily="18" charset="0"/>
              </a:rPr>
              <a:t>, лежать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снегý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лежать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снéгe</a:t>
            </a:r>
            <a:r>
              <a:rPr lang="cs-CZ" altLang="de-CZ" sz="2800" dirty="0">
                <a:latin typeface="Times New Roman" panose="02020603050405020304" pitchFamily="18" charset="0"/>
              </a:rPr>
              <a:t>). Když je spojení rozvito, tak se také spíše prosazuje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e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i="1" dirty="0">
                <a:latin typeface="Times New Roman" panose="02020603050405020304" pitchFamily="18" charset="0"/>
              </a:rPr>
              <a:t>в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сокý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в томатном соке, в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дымý</a:t>
            </a:r>
            <a:r>
              <a:rPr lang="ru-RU" altLang="de-CZ" sz="2800" i="1" dirty="0">
                <a:latin typeface="Times New Roman" panose="02020603050405020304" pitchFamily="18" charset="0"/>
              </a:rPr>
              <a:t> – в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густóм</a:t>
            </a:r>
            <a:r>
              <a:rPr lang="ru-RU" altLang="de-CZ" sz="2800" i="1" dirty="0">
                <a:latin typeface="Times New Roman" panose="02020603050405020304" pitchFamily="18" charset="0"/>
              </a:rPr>
              <a:t> д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ы</a:t>
            </a:r>
            <a:r>
              <a:rPr lang="ru-RU" altLang="de-CZ" sz="2800" i="1" dirty="0">
                <a:latin typeface="Times New Roman" panose="02020603050405020304" pitchFamily="18" charset="0"/>
              </a:rPr>
              <a:t>ме</a:t>
            </a:r>
            <a:r>
              <a:rPr lang="cs-CZ" altLang="de-CZ" sz="2800" dirty="0">
                <a:latin typeface="Times New Roman" panose="02020603050405020304" pitchFamily="18" charset="0"/>
              </a:rPr>
              <a:t>), což poukazuje na tendenci k adverbializaci i </a:t>
            </a:r>
            <a:r>
              <a:rPr lang="cs-CZ" altLang="de-CZ" sz="2800" dirty="0" err="1">
                <a:latin typeface="Times New Roman" panose="02020603050405020304" pitchFamily="18" charset="0"/>
              </a:rPr>
              <a:t>frazeologizaci</a:t>
            </a:r>
            <a:r>
              <a:rPr lang="cs-CZ" altLang="de-CZ" sz="2800" dirty="0">
                <a:latin typeface="Times New Roman" panose="02020603050405020304" pitchFamily="18" charset="0"/>
              </a:rPr>
              <a:t> i této koncovky, podobně jak jsme to viděli v případě koncovky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gen. </a:t>
            </a:r>
            <a:r>
              <a:rPr lang="cs-CZ" altLang="de-CZ" sz="2800" dirty="0" err="1">
                <a:latin typeface="Times New Roman" panose="02020603050405020304" pitchFamily="18" charset="0"/>
              </a:rPr>
              <a:t>sg</a:t>
            </a:r>
            <a:r>
              <a:rPr lang="cs-CZ" altLang="de-CZ" sz="2800" dirty="0">
                <a:latin typeface="Times New Roman" panose="02020603050405020304" pitchFamily="18" charset="0"/>
              </a:rPr>
              <a:t>. m.</a:t>
            </a: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 dirty="0">
                <a:latin typeface="Times New Roman" panose="02020603050405020304" pitchFamily="18" charset="0"/>
              </a:rPr>
              <a:t>Nejsou vzácné případy, kde koncovka -</a:t>
            </a:r>
            <a:r>
              <a:rPr lang="cs-CZ" altLang="de-CZ" sz="2800" i="1" dirty="0">
                <a:latin typeface="Times New Roman" panose="02020603050405020304" pitchFamily="18" charset="0"/>
              </a:rPr>
              <a:t>u</a:t>
            </a:r>
            <a:r>
              <a:rPr lang="cs-CZ" altLang="de-CZ" sz="2800" dirty="0">
                <a:latin typeface="Times New Roman" panose="02020603050405020304" pitchFamily="18" charset="0"/>
              </a:rPr>
              <a:t> se spojuje pouze s jednou ze dvou předložek přicházejících v úvahu, ačkoliv lokální vztahy vyjadřují obě, srov. např.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таз</a:t>
            </a:r>
            <a:br>
              <a:rPr lang="cs-CZ" altLang="de-CZ" sz="2800" dirty="0">
                <a:latin typeface="Times New Roman" panose="02020603050405020304" pitchFamily="18" charset="0"/>
              </a:rPr>
            </a:br>
            <a:r>
              <a:rPr lang="cs-CZ" altLang="de-CZ" sz="2800" dirty="0">
                <a:latin typeface="Times New Roman" panose="02020603050405020304" pitchFamily="18" charset="0"/>
              </a:rPr>
              <a:t>,mísa, pánev, lavor</a:t>
            </a:r>
            <a:r>
              <a:rPr lang="cs-CZ" altLang="de-DE" sz="2800" dirty="0">
                <a:latin typeface="Times New Roman" panose="02020603050405020304" pitchFamily="18" charset="0"/>
              </a:rPr>
              <a:t>‘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лежать в тазу</a:t>
            </a:r>
            <a:r>
              <a:rPr lang="ru-RU" altLang="de-CZ" sz="2800" dirty="0">
                <a:latin typeface="Times New Roman" panose="02020603050405020304" pitchFamily="18" charset="0"/>
              </a:rPr>
              <a:t> [*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тазе</a:t>
            </a:r>
            <a:r>
              <a:rPr lang="ru-RU" altLang="de-CZ" sz="2800" dirty="0">
                <a:latin typeface="Times New Roman" panose="02020603050405020304" pitchFamily="18" charset="0"/>
              </a:rPr>
              <a:t>] </a:t>
            </a:r>
            <a:r>
              <a:rPr lang="cs-CZ" altLang="de-CZ" sz="2800" dirty="0" err="1">
                <a:latin typeface="Times New Roman" panose="02020603050405020304" pitchFamily="18" charset="0"/>
              </a:rPr>
              <a:t>vs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надпись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на тазе</a:t>
            </a:r>
            <a:r>
              <a:rPr lang="ru-RU" altLang="de-CZ" sz="2800" dirty="0">
                <a:latin typeface="Times New Roman" panose="02020603050405020304" pitchFamily="18" charset="0"/>
              </a:rPr>
              <a:t> [*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тазу</a:t>
            </a:r>
            <a:r>
              <a:rPr lang="ru-RU" altLang="de-CZ" sz="2800" dirty="0">
                <a:latin typeface="Times New Roman" panose="02020603050405020304" pitchFamily="18" charset="0"/>
              </a:rP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AE4B3983-28DA-E9D9-07C9-5EA6189F342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49225" y="101600"/>
            <a:ext cx="8778875" cy="6157913"/>
          </a:xfrm>
        </p:spPr>
        <p:txBody>
          <a:bodyPr lIns="0" tIns="28080" rIns="0" bIns="0" anchor="t"/>
          <a:lstStyle/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Lsg.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není produktivní, tedy nerozšiřuje se k dalším a novým slovům</a:t>
            </a: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Naopak počet substantiv tvořících lok. sg. na -</a:t>
            </a:r>
            <a:r>
              <a:rPr lang="cs-CZ" altLang="de-CZ" sz="2800" i="1">
                <a:latin typeface="Times New Roman" panose="02020603050405020304" pitchFamily="18" charset="0"/>
              </a:rPr>
              <a:t>e</a:t>
            </a:r>
            <a:r>
              <a:rPr lang="cs-CZ" altLang="de-CZ" sz="2800">
                <a:latin typeface="Times New Roman" panose="02020603050405020304" pitchFamily="18" charset="0"/>
              </a:rPr>
              <a:t> i na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s uvedeným sémantickým rozdílem za minulých sto let postupně klesá, nejsou mezi nimi nově přejatá slova, i když některá starší přejatá slova (</a:t>
            </a:r>
            <a:r>
              <a:rPr lang="ru-RU" altLang="de-CZ" sz="2800" i="1">
                <a:latin typeface="Times New Roman" panose="02020603050405020304" pitchFamily="18" charset="0"/>
              </a:rPr>
              <a:t>суп, шкаф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aj.) opozici vykazují </a:t>
            </a:r>
          </a:p>
          <a:p>
            <a:pPr marL="333375" indent="-333375" algn="l" eaLnBrk="1" hangingPunct="1">
              <a:lnSpc>
                <a:spcPct val="93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Širší je jeho používání opět v nespisovných varietách, zejména v prostorečii a některých nářečích, přičemž nemusí ovšem vždy jít o sémantickou opozici, může být prostě šířeji použita koncovka -</a:t>
            </a:r>
            <a:r>
              <a:rPr lang="cs-CZ" altLang="de-CZ" sz="2800" i="1">
                <a:latin typeface="Times New Roman" panose="02020603050405020304" pitchFamily="18" charset="0"/>
              </a:rPr>
              <a:t>u</a:t>
            </a:r>
            <a:r>
              <a:rPr lang="cs-CZ" altLang="de-CZ" sz="2800">
                <a:latin typeface="Times New Roman" panose="02020603050405020304" pitchFamily="18" charset="0"/>
              </a:rPr>
              <a:t> (jak je tomu nakonec i v jiných slovanských jazycích, např. v češtině)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60651C1-CF86-86CA-22AD-364D5719EE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7513" y="304800"/>
            <a:ext cx="8510587" cy="6103938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категорий в принципе не зависит от согласования: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эти грамматические категории сохранились бы и в случае исчезновения правил согласования. Напротив, грамматическая категория согласовательного класса в подобном случае сразу исчезла бы.» </a:t>
            </a:r>
            <a:r>
              <a:rPr lang="de-DE" altLang="de-CZ" sz="2800">
                <a:latin typeface="Times New Roman" panose="02020603050405020304" pitchFamily="18" charset="0"/>
              </a:rPr>
              <a:t>(Zaliznjak 1967: 74)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Životnost: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životná substantiva druhé deklinace mají pouze v plurálu pádový synkretismus A=G: </a:t>
            </a:r>
            <a:r>
              <a:rPr lang="ru-RU" altLang="de-CZ" sz="2800" i="1">
                <a:latin typeface="Times New Roman" panose="02020603050405020304" pitchFamily="18" charset="0"/>
              </a:rPr>
              <a:t>Вижу улицу/корову/юношу, улицы/коров/юношей</a:t>
            </a:r>
            <a:endParaRPr lang="cs-CZ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1023A72-3DBE-8B99-0B83-222520EE15C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188913"/>
            <a:ext cx="8226425" cy="6669087"/>
          </a:xfrm>
        </p:spPr>
        <p:txBody>
          <a:bodyPr anchor="t"/>
          <a:lstStyle/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							</a:t>
            </a:r>
            <a:r>
              <a:rPr lang="de-CH" altLang="de-CZ" sz="2800">
                <a:latin typeface="Times New Roman" panose="02020603050405020304" pitchFamily="18" charset="0"/>
              </a:rPr>
              <a:t>-a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ы</a:t>
            </a:r>
            <a:r>
              <a:rPr lang="de-CH" altLang="de-CZ" sz="2800">
                <a:latin typeface="Times New Roman" panose="02020603050405020304" pitchFamily="18" charset="0"/>
              </a:rPr>
              <a:t>							-i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	-e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у</a:t>
            </a:r>
            <a:r>
              <a:rPr lang="de-CH" altLang="de-CZ" sz="2800">
                <a:latin typeface="Times New Roman" panose="02020603050405020304" pitchFamily="18" charset="0"/>
              </a:rPr>
              <a:t>							-u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повал</a:t>
            </a:r>
            <a:r>
              <a:rPr lang="ru-RU" altLang="de-CZ" sz="2800" u="sng">
                <a:latin typeface="Times New Roman" panose="02020603050405020304" pitchFamily="18" charset="0"/>
              </a:rPr>
              <a:t>о</a:t>
            </a:r>
            <a:r>
              <a:rPr lang="ru-RU" altLang="de-CZ" sz="2800">
                <a:latin typeface="Times New Roman" panose="02020603050405020304" pitchFamily="18" charset="0"/>
              </a:rPr>
              <a:t>й (похвал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о</a:t>
            </a:r>
            <a:r>
              <a:rPr lang="ru-RU" altLang="de-CZ" sz="2800">
                <a:latin typeface="Times New Roman" panose="02020603050405020304" pitchFamily="18" charset="0"/>
              </a:rPr>
              <a:t>ю)</a:t>
            </a:r>
            <a:r>
              <a:rPr lang="de-CH" altLang="de-CZ" sz="2800">
                <a:latin typeface="Times New Roman" panose="02020603050405020304" pitchFamily="18" charset="0"/>
              </a:rPr>
              <a:t>			-oj (-oju)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	-e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ы</a:t>
            </a:r>
            <a:r>
              <a:rPr lang="de-CH" altLang="de-CZ" sz="2800">
                <a:latin typeface="Times New Roman" panose="02020603050405020304" pitchFamily="18" charset="0"/>
              </a:rPr>
              <a:t>							-i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л</a:t>
            </a:r>
            <a:r>
              <a:rPr lang="de-CH" altLang="de-CZ" sz="2800">
                <a:latin typeface="Times New Roman" panose="02020603050405020304" pitchFamily="18" charset="0"/>
              </a:rPr>
              <a:t>							-Ø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м</a:t>
            </a:r>
            <a:r>
              <a:rPr lang="de-CH" altLang="de-CZ" sz="2800">
                <a:latin typeface="Times New Roman" panose="02020603050405020304" pitchFamily="18" charset="0"/>
              </a:rPr>
              <a:t>						-am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ы</a:t>
            </a:r>
            <a:r>
              <a:rPr lang="de-CH" altLang="de-CZ" sz="2800">
                <a:latin typeface="Times New Roman" panose="02020603050405020304" pitchFamily="18" charset="0"/>
              </a:rPr>
              <a:t>							-i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ми</a:t>
            </a:r>
            <a:r>
              <a:rPr lang="de-CH" altLang="de-CZ" sz="2800">
                <a:latin typeface="Times New Roman" panose="02020603050405020304" pitchFamily="18" charset="0"/>
              </a:rPr>
              <a:t>						-am,i</a:t>
            </a:r>
            <a:r>
              <a:rPr lang="de-CH" altLang="de-CZ" sz="2800" baseline="-16000">
                <a:latin typeface="Times New Roman" panose="02020603050405020304" pitchFamily="18" charset="0"/>
              </a:rPr>
              <a:t>3</a:t>
            </a:r>
          </a:p>
          <a:p>
            <a:pPr marL="342900" indent="-336550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похвал</a:t>
            </a:r>
            <a:r>
              <a:rPr lang="ru-RU" altLang="de-CZ" sz="2800" u="sng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х</a:t>
            </a:r>
            <a:r>
              <a:rPr lang="de-CH" altLang="de-CZ" sz="2800">
                <a:latin typeface="Times New Roman" panose="02020603050405020304" pitchFamily="18" charset="0"/>
              </a:rPr>
              <a:t>						-ax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CC7C8AC-E57F-9D92-58E6-E18182E59BE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9388" y="188913"/>
            <a:ext cx="8226425" cy="6264275"/>
          </a:xfrm>
        </p:spPr>
        <p:txBody>
          <a:bodyPr anchor="t"/>
          <a:lstStyle/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de-CH" altLang="de-CZ" sz="2800">
                <a:latin typeface="Times New Roman" panose="02020603050405020304" pitchFamily="18" charset="0"/>
              </a:rPr>
              <a:t> ,stezka</a:t>
            </a:r>
            <a:r>
              <a:rPr lang="de-CH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			-</a:t>
            </a:r>
            <a:r>
              <a:rPr lang="de-CH" altLang="ja-JP" sz="2800">
                <a:latin typeface="Times New Roman" panose="02020603050405020304" pitchFamily="18" charset="0"/>
              </a:rPr>
              <a:t>a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						-</a:t>
            </a:r>
            <a:r>
              <a:rPr lang="de-CH" altLang="de-CZ" sz="2800">
                <a:latin typeface="Times New Roman" panose="02020603050405020304" pitchFamily="18" charset="0"/>
              </a:rPr>
              <a:t>i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-e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ю</a:t>
            </a:r>
            <a:r>
              <a:rPr lang="de-CH" altLang="de-CZ" sz="2800">
                <a:latin typeface="Times New Roman" panose="02020603050405020304" pitchFamily="18" charset="0"/>
              </a:rPr>
              <a:t>						-u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стезёй (стезёю)</a:t>
            </a:r>
            <a:r>
              <a:rPr lang="de-CH" altLang="de-CZ" sz="2800">
                <a:latin typeface="Times New Roman" panose="02020603050405020304" pitchFamily="18" charset="0"/>
              </a:rPr>
              <a:t>		-oj (-oju)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de-CH" altLang="de-CZ" sz="2800">
                <a:latin typeface="Times New Roman" panose="02020603050405020304" pitchFamily="18" charset="0"/>
              </a:rPr>
              <a:t>						-e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и</a:t>
            </a:r>
            <a:r>
              <a:rPr lang="de-CH" altLang="de-CZ" sz="2800">
                <a:latin typeface="Times New Roman" panose="02020603050405020304" pitchFamily="18" charset="0"/>
              </a:rPr>
              <a:t>						-i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е</a:t>
            </a:r>
            <a:r>
              <a:rPr lang="ru-RU" altLang="de-CZ" sz="2800">
                <a:latin typeface="Times New Roman" panose="02020603050405020304" pitchFamily="18" charset="0"/>
              </a:rPr>
              <a:t>й</a:t>
            </a:r>
            <a:r>
              <a:rPr lang="de-CH" altLang="de-CZ" sz="2800">
                <a:latin typeface="Times New Roman" panose="02020603050405020304" pitchFamily="18" charset="0"/>
              </a:rPr>
              <a:t>					-ej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м</a:t>
            </a:r>
            <a:r>
              <a:rPr lang="de-CH" altLang="de-CZ" sz="2800">
                <a:latin typeface="Times New Roman" panose="02020603050405020304" pitchFamily="18" charset="0"/>
              </a:rPr>
              <a:t>					-am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и</a:t>
            </a:r>
            <a:r>
              <a:rPr lang="de-CH" altLang="de-CZ" sz="2800">
                <a:latin typeface="Times New Roman" panose="02020603050405020304" pitchFamily="18" charset="0"/>
              </a:rPr>
              <a:t>						-i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ми</a:t>
            </a:r>
            <a:r>
              <a:rPr lang="de-CH" altLang="de-CZ" sz="2800">
                <a:latin typeface="Times New Roman" panose="02020603050405020304" pitchFamily="18" charset="0"/>
              </a:rPr>
              <a:t>					-am,i</a:t>
            </a:r>
            <a:r>
              <a:rPr lang="de-CH" altLang="de-CZ" sz="2800" baseline="-16000">
                <a:latin typeface="Times New Roman" panose="02020603050405020304" pitchFamily="18" charset="0"/>
              </a:rPr>
              <a:t>3</a:t>
            </a:r>
          </a:p>
          <a:p>
            <a:pPr marL="34290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стез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х</a:t>
            </a:r>
            <a:r>
              <a:rPr lang="de-CH" altLang="de-CZ" sz="2800">
                <a:latin typeface="Times New Roman" panose="02020603050405020304" pitchFamily="18" charset="0"/>
              </a:rPr>
              <a:t>					-ax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0ED0AC3A-B5E7-F020-226E-F1997DA0CB1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Na základě těchto koncovek se určují koncovky těch typů, které mají přízvuk (částečně nebo stále) na kmeni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шк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ла, нед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ля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 měkkém typu vystupuje v Gpl často i nulová koncovka, srov. </a:t>
            </a:r>
            <a:r>
              <a:rPr lang="ru-RU" altLang="de-CZ" sz="2800" i="1">
                <a:latin typeface="Times New Roman" panose="02020603050405020304" pitchFamily="18" charset="0"/>
              </a:rPr>
              <a:t>нед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ль, зем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ль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Většinou se interpretuje nulová koncovka v Gpl i u měkkých substantiv druhé deklinace jako základní: Ďurovič zdůrazňuje, že mezi tvrdým a měkkým typem skloňování není rozdíl (s. 117). Pak ovšem je třeba všechna slova 2. deklinace s koncovkou -ej v Gpl uvést jako výjimky, protože je nelze obsáhnout obecným pravidlem (s. 120)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FCF269B-7082-FB4F-3137-9413221F56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altLang="de-CZ" sz="2800">
                <a:latin typeface="Times New Roman" panose="02020603050405020304" pitchFamily="18" charset="0"/>
              </a:rPr>
              <a:t>Srov. i RG (1980, §1199, 1206): </a:t>
            </a:r>
            <a:r>
              <a:rPr lang="ru-RU" altLang="de-CZ" sz="2800">
                <a:latin typeface="Times New Roman" panose="02020603050405020304" pitchFamily="18" charset="0"/>
              </a:rPr>
              <a:t>«Безударная флексия -</a:t>
            </a:r>
            <a:r>
              <a:rPr lang="ru-RU" altLang="de-CZ" sz="2800" i="1">
                <a:latin typeface="Times New Roman" panose="02020603050405020304" pitchFamily="18" charset="0"/>
              </a:rPr>
              <a:t>ей</a:t>
            </a:r>
            <a:r>
              <a:rPr lang="ru-RU" altLang="de-CZ" sz="2800">
                <a:latin typeface="Times New Roman" panose="02020603050405020304" pitchFamily="18" charset="0"/>
              </a:rPr>
              <a:t> в род. п. получила распространение и у слов II скл. Эта флексия представлена у следующих слов: 1) у всех слов жен. р., имеющих в конце основы непосредственно перед безударной флексией -</a:t>
            </a:r>
            <a:r>
              <a:rPr lang="ru-RU" altLang="de-CZ" sz="2800" i="1">
                <a:latin typeface="Times New Roman" panose="02020603050405020304" pitchFamily="18" charset="0"/>
              </a:rPr>
              <a:t>а</a:t>
            </a:r>
            <a:r>
              <a:rPr lang="ru-RU" altLang="de-CZ" sz="2800">
                <a:latin typeface="Times New Roman" panose="02020603050405020304" pitchFamily="18" charset="0"/>
              </a:rPr>
              <a:t> группу согласных |гл'|, |кл'|, |хл'|: </a:t>
            </a:r>
            <a:r>
              <a:rPr lang="ru-RU" altLang="de-CZ" sz="2800" i="1">
                <a:latin typeface="Times New Roman" panose="02020603050405020304" pitchFamily="18" charset="0"/>
              </a:rPr>
              <a:t>кегля</a:t>
            </a:r>
            <a:r>
              <a:rPr lang="ru-RU" altLang="de-CZ" sz="2800">
                <a:latin typeface="Times New Roman" panose="02020603050405020304" pitchFamily="18" charset="0"/>
              </a:rPr>
              <a:t> ,kuželka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пакля </a:t>
            </a:r>
            <a:r>
              <a:rPr lang="ru-RU" altLang="ja-JP" sz="2800">
                <a:latin typeface="Times New Roman" panose="02020603050405020304" pitchFamily="18" charset="0"/>
              </a:rPr>
              <a:t>,koudel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сакля</a:t>
            </a:r>
            <a:r>
              <a:rPr lang="ru-RU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kamenná chýše kavkazských horalů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(...); 2) у следующих существительных муж. и общ. р.: </a:t>
            </a:r>
            <a:r>
              <a:rPr lang="ru-RU" altLang="ja-JP" sz="2800" i="1">
                <a:latin typeface="Times New Roman" panose="02020603050405020304" pitchFamily="18" charset="0"/>
              </a:rPr>
              <a:t>раджа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магараджа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чукча </a:t>
            </a:r>
            <a:r>
              <a:rPr lang="ru-RU" altLang="ja-JP" sz="2800">
                <a:latin typeface="Times New Roman" panose="02020603050405020304" pitchFamily="18" charset="0"/>
              </a:rPr>
              <a:t>,Čukč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юноша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дядя</a:t>
            </a:r>
            <a:r>
              <a:rPr lang="ru-RU" altLang="ja-JP" sz="2800">
                <a:latin typeface="Times New Roman" panose="02020603050405020304" pitchFamily="18" charset="0"/>
              </a:rPr>
              <a:t> (при им. п. мн. ч. </a:t>
            </a:r>
            <a:r>
              <a:rPr lang="ru-RU" altLang="ja-JP" sz="2800" i="1">
                <a:latin typeface="Times New Roman" panose="02020603050405020304" pitchFamily="18" charset="0"/>
              </a:rPr>
              <a:t>дяди</a:t>
            </a:r>
            <a:r>
              <a:rPr lang="ru-RU" altLang="ja-JP" sz="2800">
                <a:latin typeface="Times New Roman" panose="02020603050405020304" pitchFamily="18" charset="0"/>
              </a:rPr>
              <a:t>, а не </a:t>
            </a:r>
            <a:r>
              <a:rPr lang="ru-RU" altLang="ja-JP" sz="2800" i="1">
                <a:latin typeface="Times New Roman" panose="02020603050405020304" pitchFamily="18" charset="0"/>
              </a:rPr>
              <a:t>дядья</a:t>
            </a:r>
            <a:r>
              <a:rPr lang="ru-RU" altLang="ja-JP" sz="2800">
                <a:latin typeface="Times New Roman" panose="02020603050405020304" pitchFamily="18" charset="0"/>
              </a:rPr>
              <a:t>), (...), а также у мужских имен с основой на мягкую согласную или шипящую: </a:t>
            </a:r>
            <a:r>
              <a:rPr lang="ru-RU" altLang="ja-JP" sz="2800" i="1">
                <a:latin typeface="Times New Roman" panose="02020603050405020304" pitchFamily="18" charset="0"/>
              </a:rPr>
              <a:t>Вася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Володя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Костя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Петя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Сережа</a:t>
            </a:r>
            <a:r>
              <a:rPr lang="ru-RU" altLang="ja-JP" sz="2800">
                <a:latin typeface="Times New Roman" panose="02020603050405020304" pitchFamily="18" charset="0"/>
              </a:rPr>
              <a:t>, наряду с формами с нулевой флексией: </a:t>
            </a:r>
            <a:r>
              <a:rPr lang="ru-RU" altLang="ja-JP" sz="2800" i="1">
                <a:latin typeface="Times New Roman" panose="02020603050405020304" pitchFamily="18" charset="0"/>
              </a:rPr>
              <a:t>Васей</a:t>
            </a:r>
            <a:r>
              <a:rPr lang="ru-RU" altLang="ja-JP" sz="2800">
                <a:latin typeface="Times New Roman" panose="02020603050405020304" pitchFamily="18" charset="0"/>
              </a:rPr>
              <a:t> и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CA4D9B8-D6F7-E83B-0B49-D57857F3618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8567737" cy="6480175"/>
          </a:xfrm>
        </p:spPr>
        <p:txBody>
          <a:bodyPr anchor="t"/>
          <a:lstStyle/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 i="1">
                <a:latin typeface="Times New Roman" panose="02020603050405020304" pitchFamily="18" charset="0"/>
              </a:rPr>
              <a:t>Вась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Володей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Володь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Петей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Петь</a:t>
            </a:r>
            <a:r>
              <a:rPr lang="ru-RU" altLang="de-CZ" sz="2800">
                <a:latin typeface="Times New Roman" panose="02020603050405020304" pitchFamily="18" charset="0"/>
              </a:rPr>
              <a:t> (формы мн. ч. редки); 3) у отдельных слов жен. р.: </a:t>
            </a:r>
            <a:r>
              <a:rPr lang="ru-RU" altLang="de-CZ" sz="2800" i="1">
                <a:latin typeface="Times New Roman" panose="02020603050405020304" pitchFamily="18" charset="0"/>
              </a:rPr>
              <a:t>сводня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kuplířka</a:t>
            </a:r>
            <a:r>
              <a:rPr lang="de-DE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тетя</a:t>
            </a:r>
            <a:r>
              <a:rPr lang="ru-RU" altLang="ja-JP" sz="2800">
                <a:latin typeface="Times New Roman" panose="02020603050405020304" pitchFamily="18" charset="0"/>
              </a:rPr>
              <a:t>;</a:t>
            </a:r>
            <a:r>
              <a:rPr lang="ru-RU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(...).</a:t>
            </a:r>
          </a:p>
          <a:p>
            <a:pPr marL="338138" indent="-338138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altLang="de-CZ" sz="2800">
                <a:latin typeface="Times New Roman" panose="02020603050405020304" pitchFamily="18" charset="0"/>
              </a:rPr>
              <a:t>(...) Распространение безударной флексии -</a:t>
            </a:r>
            <a:r>
              <a:rPr lang="ru-RU" altLang="de-CZ" sz="2800" i="1">
                <a:latin typeface="Times New Roman" panose="02020603050405020304" pitchFamily="18" charset="0"/>
              </a:rPr>
              <a:t>ей</a:t>
            </a:r>
            <a:r>
              <a:rPr lang="ru-RU" altLang="de-CZ" sz="2800">
                <a:latin typeface="Times New Roman" panose="02020603050405020304" pitchFamily="18" charset="0"/>
              </a:rPr>
              <a:t> вместо основной нулевой флексии обусловлено тремя причинами: 1) неудобством произношения в тех случаях, когда односложная основа оканчивается на группу согласных; 2) влиянием склонения слов муж. р. типа </a:t>
            </a:r>
            <a:r>
              <a:rPr lang="ru-RU" altLang="de-CZ" sz="2800" i="1">
                <a:latin typeface="Times New Roman" panose="02020603050405020304" pitchFamily="18" charset="0"/>
              </a:rPr>
              <a:t>конь</a:t>
            </a:r>
            <a:r>
              <a:rPr lang="ru-RU" altLang="de-CZ" sz="2800">
                <a:latin typeface="Times New Roman" panose="02020603050405020304" pitchFamily="18" charset="0"/>
              </a:rPr>
              <a:t> на склонение слов муж. р. типа </a:t>
            </a:r>
            <a:r>
              <a:rPr lang="ru-RU" altLang="de-CZ" sz="2800" i="1">
                <a:latin typeface="Times New Roman" panose="02020603050405020304" pitchFamily="18" charset="0"/>
              </a:rPr>
              <a:t>дядя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юноша</a:t>
            </a:r>
            <a:r>
              <a:rPr lang="ru-RU" altLang="de-CZ" sz="2800">
                <a:latin typeface="Times New Roman" panose="02020603050405020304" pitchFamily="18" charset="0"/>
              </a:rPr>
              <a:t>; 3) влиянием склонения слов pluralia tantum на склонение тех существительных жен. р. II скл., которые чаще употребляются во мн. ч.»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3118</Words>
  <Application>Microsoft Macintosh PowerPoint</Application>
  <PresentationFormat>Bildschirmpräsentation (4:3)</PresentationFormat>
  <Paragraphs>171</Paragraphs>
  <Slides>31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Office-Design</vt:lpstr>
      <vt:lpstr>Morfologie ruštiny</vt:lpstr>
      <vt:lpstr>2. deklinace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Deklination</vt:lpstr>
      <vt:lpstr>PowerPoint-Präsentation</vt:lpstr>
      <vt:lpstr>PowerPoint-Präsentation</vt:lpstr>
      <vt:lpstr>PowerPoint-Präsentation</vt:lpstr>
      <vt:lpstr>Nesklonná substantiva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265</cp:revision>
  <cp:lastPrinted>1601-01-01T00:00:00Z</cp:lastPrinted>
  <dcterms:created xsi:type="dcterms:W3CDTF">2010-03-17T05:32:37Z</dcterms:created>
  <dcterms:modified xsi:type="dcterms:W3CDTF">2025-03-04T20:58:57Z</dcterms:modified>
</cp:coreProperties>
</file>