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83" r:id="rId5"/>
    <p:sldId id="282" r:id="rId6"/>
    <p:sldId id="258" r:id="rId7"/>
    <p:sldId id="259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71" r:id="rId23"/>
    <p:sldId id="275" r:id="rId24"/>
    <p:sldId id="272" r:id="rId25"/>
    <p:sldId id="276" r:id="rId26"/>
    <p:sldId id="273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9" d="100"/>
          <a:sy n="119" d="100"/>
        </p:scale>
        <p:origin x="-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2E1BAF-8528-4524-887C-3C9BF2607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3043" y="1122363"/>
            <a:ext cx="5053687" cy="2365304"/>
          </a:xfrm>
        </p:spPr>
        <p:txBody>
          <a:bodyPr/>
          <a:lstStyle/>
          <a:p>
            <a:r>
              <a:rPr lang="cs-CZ" dirty="0"/>
              <a:t>Politický systém LA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D31AB41-C3ED-4CB1-BCCA-7F32B6ADD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6793" y="3602038"/>
            <a:ext cx="4899938" cy="1655762"/>
          </a:xfrm>
        </p:spPr>
        <p:txBody>
          <a:bodyPr/>
          <a:lstStyle/>
          <a:p>
            <a:r>
              <a:rPr lang="cs-CZ" dirty="0"/>
              <a:t>Konzervativní </a:t>
            </a:r>
            <a:r>
              <a:rPr lang="cs-CZ" dirty="0" err="1"/>
              <a:t>caudillos</a:t>
            </a:r>
            <a:r>
              <a:rPr lang="cs-CZ" dirty="0"/>
              <a:t> Santa Anna a De </a:t>
            </a:r>
            <a:r>
              <a:rPr lang="cs-CZ" dirty="0" err="1"/>
              <a:t>Rosas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2327536-BAE8-437F-AB8F-08F9F3A6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927"/>
            <a:ext cx="5362811" cy="55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312E78-9D58-49CC-98C1-DD085C14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Dobytkářských estancií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6939301-F7AA-4249-8300-58B40876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8" y="2031328"/>
            <a:ext cx="8408229" cy="369513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Estancie se staly hospodářským komplexem, neboť bylo třeba zajistit fungování ranče</a:t>
            </a:r>
          </a:p>
          <a:p>
            <a:r>
              <a:rPr lang="cs-CZ" dirty="0"/>
              <a:t>Provázanost Buenos Aires s tamním trhem, proto první estancie v tamní pampě</a:t>
            </a:r>
          </a:p>
          <a:p>
            <a:r>
              <a:rPr lang="cs-CZ" dirty="0" err="1"/>
              <a:t>Baires</a:t>
            </a:r>
            <a:r>
              <a:rPr lang="cs-CZ" dirty="0"/>
              <a:t> z 55 tisíc na 90, provincie 63 na 184 – 1822 a 1855</a:t>
            </a:r>
          </a:p>
          <a:p>
            <a:r>
              <a:rPr lang="cs-CZ" dirty="0"/>
              <a:t>Staly se základem venkovské expanze na jih</a:t>
            </a:r>
          </a:p>
          <a:p>
            <a:r>
              <a:rPr lang="cs-CZ" dirty="0"/>
              <a:t>Nejprve se půda prodávala, pokud byla neobsazena – </a:t>
            </a:r>
            <a:r>
              <a:rPr lang="cs-CZ" dirty="0" err="1"/>
              <a:t>baldío</a:t>
            </a:r>
            <a:endParaRPr lang="cs-CZ" dirty="0"/>
          </a:p>
          <a:p>
            <a:r>
              <a:rPr lang="cs-CZ" dirty="0"/>
              <a:t>Později </a:t>
            </a:r>
            <a:r>
              <a:rPr lang="cs-CZ" dirty="0" err="1"/>
              <a:t>Bernardino</a:t>
            </a:r>
            <a:r>
              <a:rPr lang="cs-CZ" dirty="0"/>
              <a:t> </a:t>
            </a:r>
            <a:r>
              <a:rPr lang="cs-CZ" dirty="0" err="1"/>
              <a:t>Rivadavia</a:t>
            </a:r>
            <a:r>
              <a:rPr lang="cs-CZ" dirty="0"/>
              <a:t> započal s nájmem, ale de </a:t>
            </a:r>
            <a:r>
              <a:rPr lang="cs-CZ" dirty="0" err="1"/>
              <a:t>Rosas</a:t>
            </a:r>
            <a:r>
              <a:rPr lang="cs-CZ" dirty="0"/>
              <a:t> vše prodal – přátelům, ale i vojákům bojujícím s Indiány</a:t>
            </a:r>
          </a:p>
          <a:p>
            <a:r>
              <a:rPr lang="cs-CZ" dirty="0" err="1"/>
              <a:t>Estancia</a:t>
            </a:r>
            <a:r>
              <a:rPr lang="cs-CZ" dirty="0"/>
              <a:t> – obydlí, obchody, dílny, ovocnářství, pšeničná pole</a:t>
            </a:r>
          </a:p>
          <a:p>
            <a:r>
              <a:rPr lang="cs-CZ" dirty="0"/>
              <a:t>S růstem bylo potřeba více námezdních sil – vytvořil se systém pronájmů a později prodejů</a:t>
            </a:r>
          </a:p>
          <a:p>
            <a:r>
              <a:rPr lang="cs-CZ" dirty="0"/>
              <a:t>Příliv kapitálu z </a:t>
            </a:r>
            <a:r>
              <a:rPr lang="cs-CZ" dirty="0" err="1"/>
              <a:t>Baires</a:t>
            </a:r>
            <a:r>
              <a:rPr lang="cs-CZ" dirty="0"/>
              <a:t> – majitelé tam žijí a jednají s prodejci</a:t>
            </a:r>
          </a:p>
          <a:p>
            <a:r>
              <a:rPr lang="cs-CZ" dirty="0"/>
              <a:t>Základní jednotkou ale rodinná farma o 6-8 lidech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1A79544-E790-42F3-9901-FA337FD9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77" y="1508997"/>
            <a:ext cx="2866097" cy="53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A0E009-D798-4A71-B308-169CCEC2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Argentinské vnitrozemí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A4C1B37-1E77-4F9E-9AB2-4385FA9B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709" y="2387378"/>
            <a:ext cx="7194424" cy="3695136"/>
          </a:xfrm>
        </p:spPr>
        <p:txBody>
          <a:bodyPr/>
          <a:lstStyle/>
          <a:p>
            <a:r>
              <a:rPr lang="cs-CZ" dirty="0"/>
              <a:t>Dopravní problémy – Córdoba – textil, </a:t>
            </a:r>
            <a:r>
              <a:rPr lang="cs-CZ" dirty="0" err="1"/>
              <a:t>Tucumán</a:t>
            </a:r>
            <a:r>
              <a:rPr lang="cs-CZ" dirty="0"/>
              <a:t> – dřevo a cukr, </a:t>
            </a:r>
            <a:r>
              <a:rPr lang="cs-CZ" dirty="0" err="1"/>
              <a:t>Mendoza</a:t>
            </a:r>
            <a:r>
              <a:rPr lang="cs-CZ" dirty="0"/>
              <a:t> - víno </a:t>
            </a:r>
          </a:p>
          <a:p>
            <a:r>
              <a:rPr lang="cs-CZ" dirty="0"/>
              <a:t>Místní nepokoje, bandy zlodějů a ego místních caudillů – vnitřní cla</a:t>
            </a:r>
          </a:p>
          <a:p>
            <a:r>
              <a:rPr lang="cs-CZ" dirty="0"/>
              <a:t>Konkurence dovozu v Buenos Aires</a:t>
            </a:r>
          </a:p>
          <a:p>
            <a:r>
              <a:rPr lang="cs-CZ" dirty="0"/>
              <a:t>Od 30. let se situace začala měnit k lepšímu v některých oblastech</a:t>
            </a:r>
          </a:p>
          <a:p>
            <a:r>
              <a:rPr lang="cs-CZ" dirty="0"/>
              <a:t>Vnitřní migrace do měst, vnější imigrace do regionů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600BCC-B50B-44EC-9575-74A344B0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59351"/>
            <a:ext cx="4751123" cy="40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D0E83-7CD3-46DE-BE30-7136AB80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Manuel de </a:t>
            </a:r>
            <a:r>
              <a:rPr lang="cs-CZ" dirty="0" err="1"/>
              <a:t>Rosas</a:t>
            </a:r>
            <a:r>
              <a:rPr lang="cs-CZ" dirty="0"/>
              <a:t> – Obnovitel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919E05F-18F8-416B-B3C9-88C7269B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" y="2096064"/>
            <a:ext cx="9002321" cy="3695136"/>
          </a:xfrm>
        </p:spPr>
        <p:txBody>
          <a:bodyPr>
            <a:normAutofit/>
          </a:bodyPr>
          <a:lstStyle/>
          <a:p>
            <a:r>
              <a:rPr lang="cs-CZ" dirty="0"/>
              <a:t>Guvernér Buenos Aires a diktátor 1829-1852</a:t>
            </a:r>
          </a:p>
          <a:p>
            <a:r>
              <a:rPr lang="cs-CZ" dirty="0" err="1"/>
              <a:t>Rosas</a:t>
            </a:r>
            <a:r>
              <a:rPr lang="cs-CZ" dirty="0"/>
              <a:t> umně využíval zahraničního obchodu, aby jeho skupina </a:t>
            </a:r>
            <a:r>
              <a:rPr lang="cs-CZ" dirty="0" err="1"/>
              <a:t>estancieros</a:t>
            </a:r>
            <a:r>
              <a:rPr lang="cs-CZ" dirty="0"/>
              <a:t> získala prostředky na vojenská tažení – jako federalistovi mu ale nevadila vnitřní cla i jako prostředek oslabení konkurence</a:t>
            </a:r>
          </a:p>
          <a:p>
            <a:r>
              <a:rPr lang="cs-CZ" dirty="0"/>
              <a:t>Nacionalismus proti cizincům, což bylo ošemetné vzhledem k obchodu</a:t>
            </a:r>
          </a:p>
          <a:p>
            <a:r>
              <a:rPr lang="cs-CZ" dirty="0"/>
              <a:t>Populista s podporou jak </a:t>
            </a:r>
            <a:r>
              <a:rPr lang="cs-CZ" dirty="0" err="1"/>
              <a:t>estancieros</a:t>
            </a:r>
            <a:r>
              <a:rPr lang="cs-CZ" dirty="0"/>
              <a:t> tak peonů a </a:t>
            </a:r>
            <a:r>
              <a:rPr lang="cs-CZ" dirty="0" err="1"/>
              <a:t>gauchů</a:t>
            </a:r>
            <a:endParaRPr lang="cs-CZ" dirty="0"/>
          </a:p>
          <a:p>
            <a:r>
              <a:rPr lang="cs-CZ" dirty="0"/>
              <a:t>Bojoval ovšem za zachování koloniálního společenského modelu</a:t>
            </a:r>
          </a:p>
          <a:p>
            <a:r>
              <a:rPr lang="cs-CZ" dirty="0"/>
              <a:t>A jako bojovník proti anarchii a bezvládí se nazýval obnovitelem práva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B119363-5E80-41C5-B4ED-101B3B1A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96" y="1820708"/>
            <a:ext cx="2934145" cy="36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F06096-7804-4DE3-B00A-E651B15E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Manuel De </a:t>
            </a:r>
            <a:r>
              <a:rPr lang="cs-CZ" dirty="0" err="1"/>
              <a:t>Rosas</a:t>
            </a:r>
            <a:r>
              <a:rPr lang="cs-CZ" dirty="0"/>
              <a:t>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B395977-8874-4718-8E73-7673C49E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1432"/>
            <a:ext cx="10353762" cy="2691163"/>
          </a:xfrm>
        </p:spPr>
        <p:txBody>
          <a:bodyPr/>
          <a:lstStyle/>
          <a:p>
            <a:r>
              <a:rPr lang="cs-CZ" dirty="0"/>
              <a:t>Narozen mezi kreoly vlastnícími pozemky, ale chudý oproti obchodníkům z Buenos Aires, nepodílel se na nezávislosti ani politice</a:t>
            </a:r>
          </a:p>
          <a:p>
            <a:r>
              <a:rPr lang="cs-CZ" dirty="0"/>
              <a:t>ve 20. letech využil rozvoje provincie postavil </a:t>
            </a:r>
            <a:r>
              <a:rPr lang="cs-CZ" dirty="0" err="1"/>
              <a:t>saladero</a:t>
            </a:r>
            <a:r>
              <a:rPr lang="cs-CZ" dirty="0"/>
              <a:t>, a rozvíjel své hospodaření</a:t>
            </a:r>
          </a:p>
          <a:p>
            <a:r>
              <a:rPr lang="cs-CZ" dirty="0"/>
              <a:t>Rovněž začal kritizovat politiky a jejich hašteření a neschopnost bránit provincii nájezdům Indiánů</a:t>
            </a:r>
          </a:p>
          <a:p>
            <a:r>
              <a:rPr lang="cs-CZ" dirty="0"/>
              <a:t>Proto vzal věci do vlastních rukou a sestavil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Rangers</a:t>
            </a:r>
            <a:r>
              <a:rPr lang="cs-CZ" dirty="0"/>
              <a:t> – </a:t>
            </a:r>
            <a:r>
              <a:rPr lang="cs-CZ" dirty="0" err="1"/>
              <a:t>Colorados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Monte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1B090A0-CF42-46CE-8832-28BC981E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7515"/>
            <a:ext cx="6629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9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E8E458-34DC-479D-BDD6-4B1558E2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Manuel de </a:t>
            </a:r>
            <a:r>
              <a:rPr lang="cs-CZ" dirty="0" err="1"/>
              <a:t>Rosas</a:t>
            </a:r>
            <a:r>
              <a:rPr lang="cs-CZ" dirty="0"/>
              <a:t>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5D559CD-54F1-4FAA-9CC4-A87CF886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1829 – využil povstání navrátivších vojáků z Uruguaye do </a:t>
            </a:r>
            <a:r>
              <a:rPr lang="cs-CZ" dirty="0" err="1"/>
              <a:t>Baires</a:t>
            </a:r>
            <a:r>
              <a:rPr lang="cs-CZ" dirty="0"/>
              <a:t> vstoupil triumfálně do města obnovujíc pořádek - guvernér</a:t>
            </a:r>
          </a:p>
          <a:p>
            <a:r>
              <a:rPr lang="cs-CZ" dirty="0"/>
              <a:t>1833 – rezignoval a odešel bojovat s Indiány – vojenská a diplomatická kampaň – některé </a:t>
            </a:r>
            <a:r>
              <a:rPr lang="cs-CZ" dirty="0" err="1"/>
              <a:t>caciques</a:t>
            </a:r>
            <a:r>
              <a:rPr lang="cs-CZ" dirty="0"/>
              <a:t> uplácel tabákem, zásobami nebo i </a:t>
            </a:r>
            <a:r>
              <a:rPr lang="cs-CZ" dirty="0" err="1"/>
              <a:t>yerbou</a:t>
            </a:r>
            <a:endParaRPr lang="cs-CZ" dirty="0"/>
          </a:p>
          <a:p>
            <a:r>
              <a:rPr lang="cs-CZ" dirty="0"/>
              <a:t>Afro-Argentinci – otroctví zakázáno přesto pokračovalo, Ať žije náš otec </a:t>
            </a:r>
            <a:r>
              <a:rPr lang="cs-CZ" dirty="0" err="1"/>
              <a:t>Rosas</a:t>
            </a:r>
            <a:r>
              <a:rPr lang="cs-CZ" dirty="0"/>
              <a:t>, nejlepší guvernér ze všech – měl je v oblibě i ve vojsku a jeho manželka navštěvovala jejich oslavy</a:t>
            </a:r>
          </a:p>
          <a:p>
            <a:r>
              <a:rPr lang="cs-CZ" dirty="0" err="1"/>
              <a:t>Mazorca</a:t>
            </a:r>
            <a:r>
              <a:rPr lang="cs-CZ" dirty="0"/>
              <a:t> – tajná policie, která mu pomohla s jeho diktátorskou vládou – proti liberálům</a:t>
            </a:r>
          </a:p>
          <a:p>
            <a:r>
              <a:rPr lang="cs-CZ" dirty="0"/>
              <a:t>Nikdy neprovedl pozemkovou reformu, uchoval sociální systém, nepotismus, zastrašoval oponenty, podporoval </a:t>
            </a:r>
            <a:r>
              <a:rPr lang="cs-CZ" dirty="0" err="1"/>
              <a:t>escancieros</a:t>
            </a:r>
            <a:endParaRPr lang="cs-CZ" dirty="0"/>
          </a:p>
          <a:p>
            <a:r>
              <a:rPr lang="cs-CZ" dirty="0"/>
              <a:t>Odstaven od moci po další válce o Uruguay a jejím konci – 1852</a:t>
            </a:r>
          </a:p>
          <a:p>
            <a:r>
              <a:rPr lang="cs-CZ" dirty="0"/>
              <a:t>Rebelie z </a:t>
            </a:r>
            <a:r>
              <a:rPr lang="cs-CZ" dirty="0" err="1"/>
              <a:t>Entre</a:t>
            </a:r>
            <a:r>
              <a:rPr lang="cs-CZ" dirty="0"/>
              <a:t> </a:t>
            </a:r>
            <a:r>
              <a:rPr lang="cs-CZ" dirty="0" err="1"/>
              <a:t>Ríos</a:t>
            </a:r>
            <a:r>
              <a:rPr lang="cs-CZ" dirty="0"/>
              <a:t> a </a:t>
            </a:r>
            <a:r>
              <a:rPr lang="cs-CZ" dirty="0" err="1"/>
              <a:t>Corrientes</a:t>
            </a:r>
            <a:r>
              <a:rPr lang="cs-CZ" dirty="0"/>
              <a:t> - Justo José de </a:t>
            </a:r>
            <a:r>
              <a:rPr lang="cs-CZ" dirty="0" err="1"/>
              <a:t>Urquiza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03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byl Santa Anna?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091963" cy="3541714"/>
          </a:xfrm>
        </p:spPr>
        <p:txBody>
          <a:bodyPr/>
          <a:lstStyle/>
          <a:p>
            <a:r>
              <a:rPr lang="cs-CZ" dirty="0"/>
              <a:t>Nezávislost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Caudillo</a:t>
            </a:r>
            <a:r>
              <a:rPr lang="cs-CZ" dirty="0"/>
              <a:t>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cs-CZ" dirty="0"/>
              <a:t>Konzervativec - církev</a:t>
            </a:r>
            <a:endParaRPr lang="en-US" dirty="0"/>
          </a:p>
          <a:p>
            <a:r>
              <a:rPr lang="cs-CZ" dirty="0"/>
              <a:t>Volný obchod a Velká Británie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cs-CZ" dirty="0"/>
              <a:t>Stoupající vliv USA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3375" y="2249487"/>
            <a:ext cx="5091963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CHECK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CHECK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CHECK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CHECK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37981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anna </a:t>
            </a:r>
            <a:r>
              <a:rPr lang="cs-CZ" dirty="0"/>
              <a:t>A jeho mládí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6821488" cy="3855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1794 – </a:t>
            </a:r>
            <a:r>
              <a:rPr lang="cs-CZ" dirty="0"/>
              <a:t>narozen</a:t>
            </a:r>
            <a:r>
              <a:rPr lang="en-US" dirty="0"/>
              <a:t>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Xalap</a:t>
            </a:r>
            <a:r>
              <a:rPr lang="cs-CZ" dirty="0"/>
              <a:t>ě</a:t>
            </a:r>
            <a:endParaRPr lang="en-US" dirty="0"/>
          </a:p>
          <a:p>
            <a:r>
              <a:rPr lang="cs-CZ" dirty="0"/>
              <a:t>Bojoval v Texasu během válek za nezávislost</a:t>
            </a:r>
            <a:r>
              <a:rPr lang="en-US" dirty="0"/>
              <a:t> – 1810-1821</a:t>
            </a:r>
          </a:p>
          <a:p>
            <a:r>
              <a:rPr lang="cs-CZ" dirty="0"/>
              <a:t>Přidal se k plánu z </a:t>
            </a:r>
            <a:r>
              <a:rPr lang="cs-CZ" dirty="0" err="1"/>
              <a:t>Iguala</a:t>
            </a:r>
            <a:r>
              <a:rPr lang="cs-CZ" dirty="0"/>
              <a:t> – velitel přístavu ve VER</a:t>
            </a:r>
          </a:p>
          <a:p>
            <a:r>
              <a:rPr lang="cs-CZ" dirty="0" err="1"/>
              <a:t>Itúrbide</a:t>
            </a:r>
            <a:r>
              <a:rPr lang="cs-CZ" dirty="0"/>
              <a:t> jako císař rozpustil kongres a vyhodil SA</a:t>
            </a:r>
          </a:p>
          <a:p>
            <a:r>
              <a:rPr lang="cs-CZ" dirty="0"/>
              <a:t>Plán z </a:t>
            </a:r>
            <a:r>
              <a:rPr lang="cs-CZ" dirty="0" err="1"/>
              <a:t>Veracruz</a:t>
            </a:r>
            <a:r>
              <a:rPr lang="cs-CZ" dirty="0"/>
              <a:t> – velmi špatně napsán</a:t>
            </a:r>
            <a:endParaRPr lang="en-US" dirty="0"/>
          </a:p>
          <a:p>
            <a:r>
              <a:rPr lang="cs-CZ" dirty="0"/>
              <a:t>Proti</a:t>
            </a:r>
            <a:r>
              <a:rPr lang="en-US" dirty="0"/>
              <a:t> It</a:t>
            </a:r>
            <a:r>
              <a:rPr lang="cs-CZ" dirty="0"/>
              <a:t>ú</a:t>
            </a:r>
            <a:r>
              <a:rPr lang="en-US" dirty="0" err="1"/>
              <a:t>rbide</a:t>
            </a:r>
            <a:r>
              <a:rPr lang="cs-CZ" dirty="0"/>
              <a:t>mu v roce </a:t>
            </a:r>
            <a:r>
              <a:rPr lang="en-US" dirty="0"/>
              <a:t>1823 </a:t>
            </a:r>
            <a:r>
              <a:rPr lang="cs-CZ" dirty="0"/>
              <a:t>podpora</a:t>
            </a:r>
            <a:r>
              <a:rPr lang="en-US" dirty="0"/>
              <a:t> Guadalupe Victoria</a:t>
            </a:r>
          </a:p>
          <a:p>
            <a:r>
              <a:rPr lang="en-US" dirty="0"/>
              <a:t>Pl</a:t>
            </a:r>
            <a:r>
              <a:rPr lang="cs-CZ" dirty="0" err="1"/>
              <a:t>án</a:t>
            </a:r>
            <a:r>
              <a:rPr lang="cs-CZ" dirty="0"/>
              <a:t> z </a:t>
            </a:r>
            <a:r>
              <a:rPr lang="en-US" dirty="0"/>
              <a:t>Casa Mata</a:t>
            </a:r>
            <a:r>
              <a:rPr lang="cs-CZ" dirty="0"/>
              <a:t> – José Antonio </a:t>
            </a:r>
            <a:r>
              <a:rPr lang="cs-CZ" dirty="0" err="1"/>
              <a:t>Echávarri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6289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anna a</a:t>
            </a:r>
            <a:r>
              <a:rPr lang="cs-CZ" dirty="0"/>
              <a:t> jeho cesta k moci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92" y="2241236"/>
            <a:ext cx="6651997" cy="43591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Guadalupe Victoria pre</a:t>
            </a:r>
            <a:r>
              <a:rPr lang="cs-CZ" dirty="0"/>
              <a:t>z</a:t>
            </a:r>
            <a:r>
              <a:rPr lang="en-US" dirty="0" err="1"/>
              <a:t>i</a:t>
            </a:r>
            <a:r>
              <a:rPr lang="cs-CZ" dirty="0" err="1"/>
              <a:t>dentem</a:t>
            </a:r>
            <a:r>
              <a:rPr lang="en-US" dirty="0"/>
              <a:t> 1824-1828 – </a:t>
            </a:r>
            <a:r>
              <a:rPr lang="cs-CZ" dirty="0"/>
              <a:t>bez problémů – ústava garantující autonomii regionů</a:t>
            </a:r>
            <a:endParaRPr lang="en-US" dirty="0"/>
          </a:p>
          <a:p>
            <a:r>
              <a:rPr lang="en-US" dirty="0"/>
              <a:t>Manuel Gómez Pedraza </a:t>
            </a:r>
            <a:r>
              <a:rPr lang="cs-CZ" dirty="0"/>
              <a:t>(vítěz voleb po státech) </a:t>
            </a:r>
            <a:r>
              <a:rPr lang="en-US" dirty="0"/>
              <a:t>vs Vicente Guerrero</a:t>
            </a:r>
            <a:r>
              <a:rPr lang="cs-CZ" dirty="0"/>
              <a:t> (populárnější)</a:t>
            </a:r>
            <a:endParaRPr lang="en-US" dirty="0"/>
          </a:p>
          <a:p>
            <a:r>
              <a:rPr lang="cs-CZ" dirty="0"/>
              <a:t>Španělsko dobylo </a:t>
            </a:r>
            <a:r>
              <a:rPr lang="en-US" dirty="0"/>
              <a:t>Tampico 1829</a:t>
            </a:r>
            <a:r>
              <a:rPr lang="cs-CZ" dirty="0"/>
              <a:t> – vyhnání ŠPA</a:t>
            </a:r>
            <a:endParaRPr lang="en-US" dirty="0"/>
          </a:p>
          <a:p>
            <a:r>
              <a:rPr lang="en-US" dirty="0" err="1"/>
              <a:t>Anastasio</a:t>
            </a:r>
            <a:r>
              <a:rPr lang="en-US" dirty="0"/>
              <a:t> Bustamante vice-pre</a:t>
            </a:r>
            <a:r>
              <a:rPr lang="cs-CZ" dirty="0"/>
              <a:t>z</a:t>
            </a:r>
            <a:r>
              <a:rPr lang="en-US" dirty="0"/>
              <a:t>ident </a:t>
            </a:r>
            <a:r>
              <a:rPr lang="cs-CZ" dirty="0"/>
              <a:t>zradil </a:t>
            </a:r>
            <a:r>
              <a:rPr lang="cs-CZ" dirty="0" err="1"/>
              <a:t>Guerrera</a:t>
            </a:r>
            <a:r>
              <a:rPr lang="cs-CZ" dirty="0"/>
              <a:t> a dal jej popravit – progresivní daň, usurpace moci</a:t>
            </a:r>
          </a:p>
          <a:p>
            <a:r>
              <a:rPr lang="cs-CZ" dirty="0"/>
              <a:t>Lucas </a:t>
            </a:r>
            <a:r>
              <a:rPr lang="cs-CZ" dirty="0" err="1"/>
              <a:t>Alamán</a:t>
            </a:r>
            <a:r>
              <a:rPr lang="cs-CZ" dirty="0"/>
              <a:t> – konzervativní ideolog</a:t>
            </a:r>
            <a:endParaRPr lang="en-US" dirty="0"/>
          </a:p>
          <a:p>
            <a:r>
              <a:rPr lang="cs-CZ" dirty="0"/>
              <a:t>Dohoda ze</a:t>
            </a:r>
            <a:r>
              <a:rPr lang="en-US" dirty="0"/>
              <a:t> </a:t>
            </a:r>
            <a:r>
              <a:rPr lang="en-US" dirty="0" err="1"/>
              <a:t>Zavalet</a:t>
            </a:r>
            <a:r>
              <a:rPr lang="cs-CZ" dirty="0"/>
              <a:t>y</a:t>
            </a:r>
            <a:r>
              <a:rPr lang="en-US" dirty="0"/>
              <a:t> – 1832</a:t>
            </a:r>
          </a:p>
          <a:p>
            <a:r>
              <a:rPr lang="en-US" dirty="0"/>
              <a:t>Valentín Gómez Far</a:t>
            </a:r>
            <a:r>
              <a:rPr lang="cs-CZ" dirty="0"/>
              <a:t>í</a:t>
            </a:r>
            <a:r>
              <a:rPr lang="en-US" dirty="0" err="1"/>
              <a:t>ás</a:t>
            </a:r>
            <a:r>
              <a:rPr lang="en-US" dirty="0"/>
              <a:t> a</a:t>
            </a:r>
            <a:r>
              <a:rPr lang="cs-CZ" dirty="0"/>
              <a:t> </a:t>
            </a:r>
            <a:r>
              <a:rPr lang="en-US" dirty="0"/>
              <a:t>Pl</a:t>
            </a:r>
            <a:r>
              <a:rPr lang="cs-CZ" dirty="0"/>
              <a:t>á</a:t>
            </a:r>
            <a:r>
              <a:rPr lang="en-US" dirty="0"/>
              <a:t>n </a:t>
            </a:r>
            <a:r>
              <a:rPr lang="cs-CZ" dirty="0"/>
              <a:t>z</a:t>
            </a:r>
            <a:r>
              <a:rPr lang="en-US" dirty="0"/>
              <a:t> </a:t>
            </a:r>
            <a:r>
              <a:rPr lang="en-US" dirty="0" err="1"/>
              <a:t>Cuernavac</a:t>
            </a:r>
            <a:r>
              <a:rPr lang="cs-CZ" dirty="0"/>
              <a:t>y</a:t>
            </a:r>
            <a:r>
              <a:rPr lang="en-US" dirty="0"/>
              <a:t> 1835 – </a:t>
            </a:r>
            <a:r>
              <a:rPr lang="cs-CZ" dirty="0"/>
              <a:t>návrat ke konzervatismu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15" y="2629570"/>
            <a:ext cx="4916705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6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367119-DED9-4570-A789-C83A879F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změny za Santa Anny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30AD170-C4C1-44F4-A0EE-16B12D69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Ústava 1824-1836-1843</a:t>
            </a:r>
          </a:p>
          <a:p>
            <a:r>
              <a:rPr lang="cs-CZ" dirty="0"/>
              <a:t>Univerzální a rozšířené volební právo – Santa Anna uvalil majetkové omezení</a:t>
            </a:r>
          </a:p>
          <a:p>
            <a:r>
              <a:rPr lang="cs-CZ" dirty="0"/>
              <a:t>Prezident volen jednotlivými státy – prezident volí guvernéry</a:t>
            </a:r>
          </a:p>
          <a:p>
            <a:r>
              <a:rPr lang="cs-CZ" dirty="0" err="1"/>
              <a:t>Zacatecas</a:t>
            </a:r>
            <a:r>
              <a:rPr lang="cs-CZ" dirty="0"/>
              <a:t>, </a:t>
            </a:r>
            <a:r>
              <a:rPr lang="cs-CZ" dirty="0" err="1"/>
              <a:t>Yucatán</a:t>
            </a:r>
            <a:r>
              <a:rPr lang="cs-CZ" dirty="0"/>
              <a:t> a Texas se bouří</a:t>
            </a:r>
          </a:p>
          <a:p>
            <a:r>
              <a:rPr lang="cs-CZ" dirty="0"/>
              <a:t>Despotická vláda</a:t>
            </a:r>
          </a:p>
          <a:p>
            <a:r>
              <a:rPr lang="cs-CZ" dirty="0"/>
              <a:t>Útraty hlavně na armádu</a:t>
            </a:r>
          </a:p>
          <a:p>
            <a:r>
              <a:rPr lang="cs-CZ" dirty="0"/>
              <a:t>Náklady: důlní daň a Indiánský tribut, daň z </a:t>
            </a:r>
            <a:r>
              <a:rPr lang="cs-CZ" dirty="0" err="1"/>
              <a:t>pulque</a:t>
            </a:r>
            <a:r>
              <a:rPr lang="cs-CZ" dirty="0"/>
              <a:t> pro státy</a:t>
            </a:r>
          </a:p>
          <a:p>
            <a:r>
              <a:rPr lang="cs-CZ" dirty="0"/>
              <a:t>Cla jediným zdrojem, ale užitá na splátky dluhů</a:t>
            </a:r>
          </a:p>
        </p:txBody>
      </p:sp>
    </p:spTree>
    <p:extLst>
      <p:ext uri="{BB962C8B-B14F-4D97-AF65-F5344CB8AC3E}">
        <p14:creationId xmlns:p14="http://schemas.microsoft.com/office/powerpoint/2010/main" val="130790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881C72-1D70-4443-8558-678E5B86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78FD091-3A9C-4984-8371-4343FD1F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064"/>
            <a:ext cx="11267557" cy="485499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 výhody – nejbohatší část Španělského impéria a zájem zahraničního kapitálu</a:t>
            </a:r>
          </a:p>
          <a:p>
            <a:r>
              <a:rPr lang="cs-CZ" dirty="0"/>
              <a:t>Optimistické výhledy na obnovu po válkách za nezávislost – vláda GV a stabilita</a:t>
            </a:r>
          </a:p>
          <a:p>
            <a:r>
              <a:rPr lang="cs-CZ" dirty="0"/>
              <a:t>Doly – stříbro - zájem v Evropě – Humboldtův popis</a:t>
            </a:r>
          </a:p>
          <a:p>
            <a:r>
              <a:rPr lang="cs-CZ" dirty="0"/>
              <a:t>Ovšem poválečná situace jiná – doly zasypány, zaplaveny, provozovatelé mrtví nebo pryč, zkušená pracovní síla pryč</a:t>
            </a:r>
          </a:p>
          <a:p>
            <a:r>
              <a:rPr lang="cs-CZ" dirty="0"/>
              <a:t>Vláda se snaží přilákat kapitál – nízká daň z těžby</a:t>
            </a:r>
          </a:p>
          <a:p>
            <a:r>
              <a:rPr lang="cs-CZ" dirty="0"/>
              <a:t>7 Britských, 2 Americké a 1 Německá firma – Real </a:t>
            </a:r>
            <a:r>
              <a:rPr lang="cs-CZ" dirty="0" err="1"/>
              <a:t>del</a:t>
            </a:r>
            <a:r>
              <a:rPr lang="cs-CZ" dirty="0"/>
              <a:t> Monte</a:t>
            </a:r>
          </a:p>
          <a:p>
            <a:r>
              <a:rPr lang="cs-CZ" dirty="0"/>
              <a:t>Důl v </a:t>
            </a:r>
            <a:r>
              <a:rPr lang="cs-CZ" dirty="0" err="1"/>
              <a:t>Pachuce</a:t>
            </a:r>
            <a:r>
              <a:rPr lang="cs-CZ" dirty="0"/>
              <a:t> – </a:t>
            </a:r>
            <a:r>
              <a:rPr lang="cs-CZ" dirty="0" err="1"/>
              <a:t>herkuleánská</a:t>
            </a:r>
            <a:r>
              <a:rPr lang="cs-CZ" dirty="0"/>
              <a:t> záchrana, ale 1849 – vytěžili stříbro za 11 milionů při nákladech 16 milionů – o rok později se drží už jen jedna britská firma</a:t>
            </a:r>
          </a:p>
          <a:p>
            <a:r>
              <a:rPr lang="cs-CZ" dirty="0"/>
              <a:t>Ovšem obnova produkce stříbra – i díky novým dolům v </a:t>
            </a:r>
            <a:r>
              <a:rPr lang="cs-CZ" dirty="0" err="1"/>
              <a:t>Zacatecas</a:t>
            </a:r>
            <a:endParaRPr lang="cs-CZ" dirty="0"/>
          </a:p>
          <a:p>
            <a:r>
              <a:rPr lang="cs-CZ" dirty="0"/>
              <a:t>Horníku nedostatek – import ze západní Anglie, ale holdovali alkoholu – takže evropský management a místní práce</a:t>
            </a:r>
          </a:p>
          <a:p>
            <a:r>
              <a:rPr lang="cs-CZ" dirty="0"/>
              <a:t>Mexičané ovšem měli privilegia – </a:t>
            </a:r>
            <a:r>
              <a:rPr lang="cs-CZ" dirty="0" err="1"/>
              <a:t>partido</a:t>
            </a:r>
            <a:endParaRPr lang="cs-CZ" dirty="0"/>
          </a:p>
          <a:p>
            <a:r>
              <a:rPr lang="cs-CZ" dirty="0"/>
              <a:t>Další potíže s rtutí – </a:t>
            </a:r>
            <a:r>
              <a:rPr lang="cs-CZ" dirty="0" err="1"/>
              <a:t>Rotschieldové</a:t>
            </a:r>
            <a:r>
              <a:rPr lang="cs-CZ" dirty="0"/>
              <a:t> si ji monopolizovali a tak se přešlo na využití páry, ale stojům nikdo nerozuměl, špatná infrastruktura, nedostatek dřeva, vše náklady navíc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C328B9F-898A-400B-9BFD-B93F6BC7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73" y="0"/>
            <a:ext cx="3816727" cy="32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B379DD-D72E-4203-82BC-8875DB35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Konzervativní </a:t>
            </a:r>
            <a:r>
              <a:rPr lang="cs-CZ" dirty="0" err="1"/>
              <a:t>caudillos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FBE4B2D-A8D3-4E8A-89D8-19ECCE8F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5972"/>
            <a:ext cx="7412909" cy="4035228"/>
          </a:xfrm>
        </p:spPr>
        <p:txBody>
          <a:bodyPr/>
          <a:lstStyle/>
          <a:p>
            <a:r>
              <a:rPr lang="cs-CZ" dirty="0"/>
              <a:t>Dostali se k moci po revolucích – charismatičtí, vojenští diktátoři</a:t>
            </a:r>
          </a:p>
          <a:p>
            <a:r>
              <a:rPr lang="cs-CZ" dirty="0"/>
              <a:t>Kladný vztah k církvi</a:t>
            </a:r>
          </a:p>
          <a:p>
            <a:r>
              <a:rPr lang="cs-CZ" dirty="0"/>
              <a:t>Centralismus</a:t>
            </a:r>
          </a:p>
          <a:p>
            <a:r>
              <a:rPr lang="cs-CZ" dirty="0"/>
              <a:t>Protekcionistická ekonomika</a:t>
            </a:r>
          </a:p>
          <a:p>
            <a:r>
              <a:rPr lang="cs-CZ" dirty="0"/>
              <a:t>Vydrželi u vlády až do poloviny století, pak postupně upadali</a:t>
            </a:r>
          </a:p>
          <a:p>
            <a:r>
              <a:rPr lang="cs-CZ" dirty="0"/>
              <a:t>José Antonio </a:t>
            </a:r>
            <a:r>
              <a:rPr lang="cs-CZ" dirty="0" err="1"/>
              <a:t>Paéz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96044BB-D8C8-480C-96F6-F46A734F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704" y="1772382"/>
            <a:ext cx="3865296" cy="4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66EF3A-B0FB-40F0-986A-7EF353A4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6408416" cy="1326321"/>
          </a:xfrm>
        </p:spPr>
        <p:txBody>
          <a:bodyPr/>
          <a:lstStyle/>
          <a:p>
            <a:r>
              <a:rPr lang="cs-CZ" dirty="0"/>
              <a:t>Ekonomika II - Manufaktury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DF5D7E-91C0-4AF0-9D39-851C4F5E9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0" y="1747880"/>
            <a:ext cx="7347568" cy="547021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Zasaženo stejně jako hornictví – nedostatek kapitálu, politická nestabilita a špatná infrastruktura</a:t>
            </a:r>
          </a:p>
          <a:p>
            <a:r>
              <a:rPr lang="cs-CZ" dirty="0" err="1"/>
              <a:t>Querétaro</a:t>
            </a:r>
            <a:r>
              <a:rPr lang="cs-CZ" dirty="0"/>
              <a:t> – kolébka textilního průmyslu zdecimována – i konkurencí VB</a:t>
            </a:r>
          </a:p>
          <a:p>
            <a:r>
              <a:rPr lang="cs-CZ" dirty="0"/>
              <a:t>Dominance řemeslníků a jejich dílen – drahá doprava z </a:t>
            </a:r>
            <a:r>
              <a:rPr lang="cs-CZ" dirty="0" err="1"/>
              <a:t>Veracruz</a:t>
            </a:r>
            <a:r>
              <a:rPr lang="cs-CZ" dirty="0"/>
              <a:t> – nevyvinuly se v továrny – nízká produktivita, nedostatek kapitálu, špatná tarifní politika</a:t>
            </a:r>
          </a:p>
          <a:p>
            <a:r>
              <a:rPr lang="cs-CZ" dirty="0"/>
              <a:t>Liberálové věřili v neviditelnou ruku trhu, ale konzervativci – </a:t>
            </a:r>
            <a:r>
              <a:rPr lang="cs-CZ" dirty="0" err="1"/>
              <a:t>Bustamante</a:t>
            </a:r>
            <a:r>
              <a:rPr lang="cs-CZ" dirty="0"/>
              <a:t> a Santa Anna založili banku na rozvoj průmyslu  - </a:t>
            </a:r>
            <a:r>
              <a:rPr lang="cs-CZ" dirty="0" err="1"/>
              <a:t>Banco</a:t>
            </a:r>
            <a:r>
              <a:rPr lang="cs-CZ" dirty="0"/>
              <a:t> de </a:t>
            </a:r>
            <a:r>
              <a:rPr lang="cs-CZ" dirty="0" err="1"/>
              <a:t>Avío</a:t>
            </a:r>
            <a:r>
              <a:rPr lang="cs-CZ" dirty="0"/>
              <a:t> – financována ze cla na bavlněné výrobky – do 1842 – nikdo nedělal audit, liberálové ji nesnášeli</a:t>
            </a:r>
          </a:p>
          <a:p>
            <a:r>
              <a:rPr lang="cs-CZ" dirty="0"/>
              <a:t>La </a:t>
            </a:r>
            <a:r>
              <a:rPr lang="cs-CZ" dirty="0" err="1"/>
              <a:t>Constancia</a:t>
            </a:r>
            <a:r>
              <a:rPr lang="cs-CZ" dirty="0"/>
              <a:t> </a:t>
            </a:r>
            <a:r>
              <a:rPr lang="cs-CZ" dirty="0" err="1"/>
              <a:t>Mexicana</a:t>
            </a:r>
            <a:r>
              <a:rPr lang="cs-CZ" dirty="0"/>
              <a:t> v Pueble – textilka na vodní pohon – škola, sociální pojištění, ženská práce – ovšem drahé náklady – dovoz strojů 4x</a:t>
            </a:r>
          </a:p>
          <a:p>
            <a:r>
              <a:rPr lang="cs-CZ" dirty="0"/>
              <a:t>Díky britskému kapitálu se ale z Mexika stala textilka LA – nebyly problémy s dělníky – produkce vlastní bavlny</a:t>
            </a:r>
          </a:p>
          <a:p>
            <a:r>
              <a:rPr lang="cs-CZ" dirty="0"/>
              <a:t>Jiný průmysl: brandy, klobouky, pivovar, tabák kůže, slévárny, stavebnictví</a:t>
            </a:r>
          </a:p>
          <a:p>
            <a:r>
              <a:rPr lang="cs-CZ" dirty="0"/>
              <a:t>Malá efektivita práce zdražovala výrobu a obyvatelstvo mělo malou kupní sílu, potíže s transportem, kvalita výrobků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D40B75C-2B3B-4204-B4A8-55DB17BD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11" y="1602829"/>
            <a:ext cx="4869789" cy="36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24C7EC-91E9-4D19-B567-DD5FBE57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6251" y="-259521"/>
            <a:ext cx="10353761" cy="1326321"/>
          </a:xfrm>
        </p:spPr>
        <p:txBody>
          <a:bodyPr/>
          <a:lstStyle/>
          <a:p>
            <a:r>
              <a:rPr lang="cs-CZ" dirty="0"/>
              <a:t>Ekonomika III -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3E9D30-1A3F-4675-AB37-045BD405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92" y="663774"/>
            <a:ext cx="10353762" cy="36951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Válka za nezávislost poškodila především závlahové systémy</a:t>
            </a:r>
          </a:p>
          <a:p>
            <a:r>
              <a:rPr lang="cs-CZ" dirty="0"/>
              <a:t>Hacienda a </a:t>
            </a:r>
            <a:r>
              <a:rPr lang="cs-CZ" dirty="0" err="1"/>
              <a:t>hacendados</a:t>
            </a:r>
            <a:r>
              <a:rPr lang="cs-CZ" dirty="0"/>
              <a:t> hlavní ekonomická síla – neměl kdo kupovat jejich produkty, proto některé části k odprodeji</a:t>
            </a:r>
          </a:p>
          <a:p>
            <a:r>
              <a:rPr lang="cs-CZ" dirty="0"/>
              <a:t>Zde se realizovali především místní boháči, generálové a politici - feudální páni</a:t>
            </a:r>
          </a:p>
          <a:p>
            <a:r>
              <a:rPr lang="cs-CZ" dirty="0"/>
              <a:t>Samostatné ekonomické jednotky – El </a:t>
            </a:r>
            <a:r>
              <a:rPr lang="cs-CZ" dirty="0" err="1"/>
              <a:t>Maguey</a:t>
            </a:r>
            <a:r>
              <a:rPr lang="cs-CZ" dirty="0"/>
              <a:t> v </a:t>
            </a:r>
            <a:r>
              <a:rPr lang="cs-CZ" dirty="0" err="1"/>
              <a:t>Zacatecas</a:t>
            </a:r>
            <a:r>
              <a:rPr lang="cs-CZ" dirty="0"/>
              <a:t> – 900 km čtverečních, 500-900 zaměstnanců, 89000 ovcí, 4000 koní a mul, 12000 koz, 100 skotu, škola, dílny, kaple – profitovala proto, že byla bezpečná ještě více na severu se kupovalo i 60k km2</a:t>
            </a:r>
          </a:p>
          <a:p>
            <a:r>
              <a:rPr lang="cs-CZ" dirty="0"/>
              <a:t>Problémy s dopravou, indiány, bandity a platba církvi brzdily rozvoj</a:t>
            </a:r>
          </a:p>
          <a:p>
            <a:r>
              <a:rPr lang="cs-CZ" dirty="0"/>
              <a:t>Menší jednotky – </a:t>
            </a:r>
            <a:r>
              <a:rPr lang="cs-CZ" dirty="0" err="1"/>
              <a:t>ranchos</a:t>
            </a:r>
            <a:r>
              <a:rPr lang="cs-CZ" dirty="0"/>
              <a:t> – rodinná farma  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420F3D6-8A08-492E-85DC-557EF8AA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14" y="3878108"/>
            <a:ext cx="5910192" cy="29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57" y="242883"/>
            <a:ext cx="9905998" cy="1478570"/>
          </a:xfrm>
        </p:spPr>
        <p:txBody>
          <a:bodyPr/>
          <a:lstStyle/>
          <a:p>
            <a:r>
              <a:rPr lang="en-US" dirty="0"/>
              <a:t>Santa anna a 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52" y="2412130"/>
            <a:ext cx="6135586" cy="3980578"/>
          </a:xfrm>
        </p:spPr>
        <p:txBody>
          <a:bodyPr/>
          <a:lstStyle/>
          <a:p>
            <a:r>
              <a:rPr lang="en-US" dirty="0"/>
              <a:t>Moses Austin a Stephen Austin</a:t>
            </a:r>
          </a:p>
          <a:p>
            <a:r>
              <a:rPr lang="cs-CZ" dirty="0"/>
              <a:t>Proč přicházeli </a:t>
            </a:r>
            <a:r>
              <a:rPr lang="cs-CZ" dirty="0" err="1"/>
              <a:t>anglos</a:t>
            </a:r>
            <a:r>
              <a:rPr lang="en-US" dirty="0"/>
              <a:t>? </a:t>
            </a:r>
            <a:r>
              <a:rPr lang="cs-CZ" dirty="0"/>
              <a:t>Levnější a nezabraná půda,</a:t>
            </a:r>
            <a:r>
              <a:rPr lang="en-US" dirty="0"/>
              <a:t> Manifest Destiny</a:t>
            </a:r>
            <a:r>
              <a:rPr lang="cs-CZ" dirty="0"/>
              <a:t>, zájem mexické vlády zalidnit území</a:t>
            </a:r>
            <a:endParaRPr lang="en-US" dirty="0"/>
          </a:p>
          <a:p>
            <a:r>
              <a:rPr lang="cs-CZ" dirty="0"/>
              <a:t>Podmínky</a:t>
            </a:r>
            <a:r>
              <a:rPr lang="en-US" dirty="0"/>
              <a:t>: </a:t>
            </a:r>
            <a:r>
              <a:rPr lang="cs-CZ" dirty="0"/>
              <a:t>bez otroků, katolictví, španělština a místní zákony</a:t>
            </a:r>
            <a:endParaRPr lang="en-US" dirty="0"/>
          </a:p>
          <a:p>
            <a:r>
              <a:rPr lang="en-US" dirty="0"/>
              <a:t>1835 </a:t>
            </a:r>
            <a:r>
              <a:rPr lang="cs-CZ" dirty="0"/>
              <a:t>povstání</a:t>
            </a:r>
            <a:r>
              <a:rPr lang="en-US" dirty="0"/>
              <a:t> – Alamo, Goliad a San Jacinto </a:t>
            </a:r>
            <a:r>
              <a:rPr lang="cs-CZ" dirty="0"/>
              <a:t>v</a:t>
            </a:r>
            <a:r>
              <a:rPr lang="en-US" dirty="0"/>
              <a:t> 1836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94" y="1743835"/>
            <a:ext cx="7234580" cy="41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1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0326" cy="47885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31" y="2464868"/>
            <a:ext cx="7436069" cy="43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s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465450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1838 – </a:t>
            </a:r>
            <a:r>
              <a:rPr lang="cs-CZ" dirty="0" err="1"/>
              <a:t>Guerra</a:t>
            </a:r>
            <a:r>
              <a:rPr lang="cs-CZ" dirty="0"/>
              <a:t> de los </a:t>
            </a:r>
            <a:r>
              <a:rPr lang="cs-CZ" dirty="0" err="1"/>
              <a:t>Pasteles</a:t>
            </a:r>
            <a:r>
              <a:rPr lang="cs-CZ" dirty="0"/>
              <a:t> – cla a dluhy</a:t>
            </a:r>
          </a:p>
          <a:p>
            <a:r>
              <a:rPr lang="cs-CZ" dirty="0"/>
              <a:t>Santa Anna opět u moci do 1844</a:t>
            </a:r>
            <a:endParaRPr lang="en-US" dirty="0"/>
          </a:p>
          <a:p>
            <a:r>
              <a:rPr lang="en-US" dirty="0"/>
              <a:t>Annex</a:t>
            </a:r>
            <a:r>
              <a:rPr lang="cs-CZ" dirty="0"/>
              <a:t>e </a:t>
            </a:r>
            <a:r>
              <a:rPr lang="en-US" dirty="0"/>
              <a:t>Texas</a:t>
            </a:r>
            <a:r>
              <a:rPr lang="cs-CZ" dirty="0"/>
              <a:t>u</a:t>
            </a:r>
            <a:r>
              <a:rPr lang="en-US" dirty="0"/>
              <a:t> 1845</a:t>
            </a:r>
          </a:p>
          <a:p>
            <a:r>
              <a:rPr lang="cs-CZ" dirty="0"/>
              <a:t>Území mezi </a:t>
            </a:r>
            <a:r>
              <a:rPr lang="en-US" dirty="0"/>
              <a:t>Nueces</a:t>
            </a:r>
            <a:r>
              <a:rPr lang="cs-CZ" dirty="0"/>
              <a:t> a Rio Grande</a:t>
            </a:r>
          </a:p>
          <a:p>
            <a:r>
              <a:rPr lang="en-US" dirty="0"/>
              <a:t>Zachary Taylor, John C. Fremont, Stephen Kearny, Winfield Scott</a:t>
            </a:r>
          </a:p>
          <a:p>
            <a:r>
              <a:rPr lang="en-US" dirty="0"/>
              <a:t>Santa Anna </a:t>
            </a:r>
            <a:r>
              <a:rPr lang="cs-CZ" dirty="0"/>
              <a:t>se opět vrátil, ale poražen</a:t>
            </a:r>
            <a:r>
              <a:rPr lang="en-US" dirty="0"/>
              <a:t> 1848 – </a:t>
            </a:r>
            <a:r>
              <a:rPr lang="cs-CZ" dirty="0"/>
              <a:t>mír z </a:t>
            </a:r>
            <a:r>
              <a:rPr lang="en-US" dirty="0"/>
              <a:t>Guadalupe Hidalgo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3" y="2743201"/>
            <a:ext cx="5541714" cy="34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27" y="0"/>
            <a:ext cx="8007920" cy="6874800"/>
          </a:xfrm>
        </p:spPr>
      </p:pic>
    </p:spTree>
    <p:extLst>
      <p:ext uri="{BB962C8B-B14F-4D97-AF65-F5344CB8AC3E}">
        <p14:creationId xmlns:p14="http://schemas.microsoft.com/office/powerpoint/2010/main" val="3809633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sklonku života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62" y="2339639"/>
            <a:ext cx="8703519" cy="3541714"/>
          </a:xfrm>
        </p:spPr>
        <p:txBody>
          <a:bodyPr/>
          <a:lstStyle/>
          <a:p>
            <a:r>
              <a:rPr lang="en-US" dirty="0" err="1"/>
              <a:t>Pla</a:t>
            </a:r>
            <a:r>
              <a:rPr lang="cs-CZ" dirty="0"/>
              <a:t>n z</a:t>
            </a:r>
            <a:r>
              <a:rPr lang="en-US" dirty="0"/>
              <a:t> </a:t>
            </a:r>
            <a:r>
              <a:rPr lang="en-US" dirty="0" err="1"/>
              <a:t>Ayutl</a:t>
            </a:r>
            <a:r>
              <a:rPr lang="cs-CZ" dirty="0"/>
              <a:t>y</a:t>
            </a:r>
            <a:r>
              <a:rPr lang="en-US" dirty="0"/>
              <a:t> a</a:t>
            </a:r>
            <a:r>
              <a:rPr lang="cs-CZ" dirty="0"/>
              <a:t> poslán do exilu</a:t>
            </a:r>
            <a:r>
              <a:rPr lang="en-US" dirty="0"/>
              <a:t> 1855</a:t>
            </a:r>
            <a:endParaRPr lang="cs-CZ" dirty="0"/>
          </a:p>
          <a:p>
            <a:r>
              <a:rPr lang="cs-CZ" dirty="0"/>
              <a:t>Juan </a:t>
            </a:r>
            <a:r>
              <a:rPr lang="cs-CZ" dirty="0" err="1"/>
              <a:t>Álvarez</a:t>
            </a:r>
            <a:r>
              <a:rPr lang="cs-CZ" dirty="0"/>
              <a:t> z </a:t>
            </a:r>
            <a:r>
              <a:rPr lang="cs-CZ" dirty="0" err="1"/>
              <a:t>Guerrero</a:t>
            </a:r>
            <a:r>
              <a:rPr lang="cs-CZ" dirty="0"/>
              <a:t> - </a:t>
            </a:r>
            <a:r>
              <a:rPr lang="en-US" dirty="0"/>
              <a:t>regionalism</a:t>
            </a:r>
            <a:r>
              <a:rPr lang="cs-CZ" dirty="0" err="1"/>
              <a:t>us</a:t>
            </a:r>
            <a:r>
              <a:rPr lang="en-US" dirty="0"/>
              <a:t>, liberalism</a:t>
            </a:r>
            <a:r>
              <a:rPr lang="cs-CZ" dirty="0" err="1"/>
              <a:t>us</a:t>
            </a:r>
            <a:r>
              <a:rPr lang="en-US" dirty="0"/>
              <a:t>, federalism</a:t>
            </a:r>
            <a:r>
              <a:rPr lang="cs-CZ" dirty="0" err="1"/>
              <a:t>us</a:t>
            </a:r>
            <a:r>
              <a:rPr lang="en-US" dirty="0"/>
              <a:t> a </a:t>
            </a:r>
            <a:r>
              <a:rPr lang="cs-CZ" dirty="0"/>
              <a:t>vedení indiánských bojovníků</a:t>
            </a:r>
            <a:endParaRPr lang="en-US" dirty="0"/>
          </a:p>
          <a:p>
            <a:r>
              <a:rPr lang="cs-CZ" dirty="0"/>
              <a:t>Podpora </a:t>
            </a:r>
            <a:r>
              <a:rPr lang="cs-CZ" dirty="0" err="1"/>
              <a:t>Maximiliánova</a:t>
            </a:r>
            <a:r>
              <a:rPr lang="cs-CZ" dirty="0"/>
              <a:t> císařství, nakonec mu umožnili návrat a </a:t>
            </a:r>
            <a:r>
              <a:rPr lang="en-US" dirty="0"/>
              <a:t>1876</a:t>
            </a:r>
            <a:r>
              <a:rPr lang="cs-CZ" dirty="0"/>
              <a:t> zemřel</a:t>
            </a:r>
            <a:endParaRPr lang="en-US" dirty="0"/>
          </a:p>
          <a:p>
            <a:r>
              <a:rPr lang="en-US" dirty="0"/>
              <a:t>11</a:t>
            </a:r>
            <a:r>
              <a:rPr lang="cs-CZ" dirty="0"/>
              <a:t>x presidentem Mexika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97" y="2230438"/>
            <a:ext cx="2790803" cy="46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972AB4-93C8-414F-BE44-C23793B0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9865" y="585324"/>
            <a:ext cx="10353761" cy="1326321"/>
          </a:xfrm>
        </p:spPr>
        <p:txBody>
          <a:bodyPr/>
          <a:lstStyle/>
          <a:p>
            <a:r>
              <a:rPr lang="cs-CZ" dirty="0"/>
              <a:t>Rafael </a:t>
            </a:r>
            <a:r>
              <a:rPr lang="cs-CZ" dirty="0" err="1"/>
              <a:t>Carrera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855A72F-69E0-4852-91CE-BB3C7D73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6" y="1699553"/>
            <a:ext cx="8165469" cy="442520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Narozen 1815 v Guatemala City – </a:t>
            </a:r>
            <a:r>
              <a:rPr lang="cs-CZ" dirty="0" err="1"/>
              <a:t>mestizo</a:t>
            </a:r>
            <a:endParaRPr lang="cs-CZ" dirty="0"/>
          </a:p>
          <a:p>
            <a:r>
              <a:rPr lang="cs-CZ" dirty="0"/>
              <a:t>Zapojil se do občanské války 26-29</a:t>
            </a:r>
          </a:p>
          <a:p>
            <a:r>
              <a:rPr lang="cs-CZ" dirty="0"/>
              <a:t>Poté se objevuje až 1837 jako bojovník proti liberalismu, který dokázal sjednotit místní obyvatelstvo zasažené cholerou a ztrátou práce</a:t>
            </a:r>
          </a:p>
          <a:p>
            <a:r>
              <a:rPr lang="cs-CZ" dirty="0"/>
              <a:t>Podpora od katolíků a následně obnovení institucí</a:t>
            </a:r>
          </a:p>
          <a:p>
            <a:r>
              <a:rPr lang="cs-CZ" dirty="0"/>
              <a:t>Konzervativci – kreolové jej také podpořili proti </a:t>
            </a:r>
            <a:r>
              <a:rPr lang="cs-CZ" dirty="0" err="1"/>
              <a:t>Morazánovi</a:t>
            </a:r>
            <a:r>
              <a:rPr lang="cs-CZ" dirty="0"/>
              <a:t> – hybridní taktika – nejen guerilla</a:t>
            </a:r>
          </a:p>
          <a:p>
            <a:r>
              <a:rPr lang="cs-CZ" dirty="0"/>
              <a:t>Padl do zajetí, ale </a:t>
            </a:r>
            <a:r>
              <a:rPr lang="cs-CZ" dirty="0" err="1"/>
              <a:t>Morazán</a:t>
            </a:r>
            <a:r>
              <a:rPr lang="cs-CZ" dirty="0"/>
              <a:t> jej chtěl získat i podporu rolníků</a:t>
            </a:r>
          </a:p>
          <a:p>
            <a:r>
              <a:rPr lang="cs-CZ" dirty="0"/>
              <a:t>Liberálové v Los </a:t>
            </a:r>
            <a:r>
              <a:rPr lang="cs-CZ" dirty="0" err="1"/>
              <a:t>Altos</a:t>
            </a:r>
            <a:r>
              <a:rPr lang="cs-CZ" dirty="0"/>
              <a:t> – vyhlásili nezávislost, </a:t>
            </a:r>
            <a:r>
              <a:rPr lang="cs-CZ" dirty="0" err="1"/>
              <a:t>Carrera</a:t>
            </a:r>
            <a:r>
              <a:rPr lang="cs-CZ" dirty="0"/>
              <a:t> 1838</a:t>
            </a:r>
          </a:p>
          <a:p>
            <a:r>
              <a:rPr lang="cs-CZ" dirty="0"/>
              <a:t>1840 – porážka </a:t>
            </a:r>
            <a:r>
              <a:rPr lang="cs-CZ" dirty="0" err="1"/>
              <a:t>Morazána</a:t>
            </a:r>
            <a:r>
              <a:rPr lang="cs-CZ" dirty="0"/>
              <a:t> a podpora Belgie – Leopold I</a:t>
            </a:r>
          </a:p>
          <a:p>
            <a:r>
              <a:rPr lang="cs-CZ" dirty="0"/>
              <a:t>1844-48 – prezident – spíše umírněný</a:t>
            </a:r>
          </a:p>
          <a:p>
            <a:r>
              <a:rPr lang="cs-CZ" dirty="0"/>
              <a:t>Do své smrti 1865 - prezidentem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7B33A2C-CC47-4E4B-B070-F77A34E3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124389"/>
            <a:ext cx="4000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3D41CC-18BE-403A-BD75-F7AC16BE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prezidentství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DC2ABC-DB07-430F-8964-185D9B96D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407" y="2120565"/>
            <a:ext cx="6001593" cy="39891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Charisma, vojenská zkušenost, rozpoznal problémy a dovedl na ně adekvátně reagovat – i silou</a:t>
            </a:r>
          </a:p>
          <a:p>
            <a:r>
              <a:rPr lang="cs-CZ" dirty="0"/>
              <a:t>Pozitivní vztah k Indiánům – nezlepšil jejich podmínky, ale chránil je před destrukcí</a:t>
            </a:r>
          </a:p>
          <a:p>
            <a:r>
              <a:rPr lang="cs-CZ" dirty="0"/>
              <a:t>Spolupráce s rodinou </a:t>
            </a:r>
            <a:r>
              <a:rPr lang="cs-CZ" dirty="0" err="1"/>
              <a:t>Aycinena</a:t>
            </a:r>
            <a:r>
              <a:rPr lang="cs-CZ" dirty="0"/>
              <a:t> – prezident na doživotí 1854 </a:t>
            </a:r>
          </a:p>
          <a:p>
            <a:r>
              <a:rPr lang="cs-CZ" dirty="0" err="1"/>
              <a:t>Carrerovo</a:t>
            </a:r>
            <a:r>
              <a:rPr lang="cs-CZ" dirty="0"/>
              <a:t> divadlo</a:t>
            </a:r>
          </a:p>
          <a:p>
            <a:r>
              <a:rPr lang="cs-CZ" dirty="0"/>
              <a:t>Konkordát – 1854 – církev cenzuruje co se tiskne, školství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80F7F7A-F6EA-48A5-B9D0-11D57D44A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9" t="12569" r="5438" b="18197"/>
          <a:stretch/>
        </p:blipFill>
        <p:spPr>
          <a:xfrm>
            <a:off x="-1" y="2096063"/>
            <a:ext cx="6176829" cy="38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3642C0-9686-4B7D-963A-F6CB68F7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Velké Kolumbie a Venezuela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8761B2-7C87-40C3-9E70-5E661B4C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83" y="2096064"/>
            <a:ext cx="8797073" cy="3695136"/>
          </a:xfrm>
        </p:spPr>
        <p:txBody>
          <a:bodyPr/>
          <a:lstStyle/>
          <a:p>
            <a:r>
              <a:rPr lang="cs-CZ" dirty="0"/>
              <a:t>Bolívar 1812 – </a:t>
            </a:r>
            <a:r>
              <a:rPr lang="cs-CZ" dirty="0" err="1"/>
              <a:t>Cartagena</a:t>
            </a:r>
            <a:r>
              <a:rPr lang="cs-CZ" dirty="0"/>
              <a:t> </a:t>
            </a:r>
            <a:r>
              <a:rPr lang="cs-CZ" dirty="0" err="1"/>
              <a:t>Manifesto</a:t>
            </a:r>
            <a:r>
              <a:rPr lang="cs-CZ" dirty="0"/>
              <a:t> – unitární republika Velká Kolumbie (ústavy 1819 a 1821) – systém nevyhovující Venezuele</a:t>
            </a:r>
          </a:p>
          <a:p>
            <a:r>
              <a:rPr lang="cs-CZ" dirty="0"/>
              <a:t>Ve Valencii žádali </a:t>
            </a:r>
            <a:r>
              <a:rPr lang="cs-CZ" dirty="0" err="1"/>
              <a:t>Paéze</a:t>
            </a:r>
            <a:r>
              <a:rPr lang="cs-CZ" dirty="0"/>
              <a:t>, aby zabránil vstupu </a:t>
            </a:r>
            <a:r>
              <a:rPr lang="cs-CZ" dirty="0" err="1"/>
              <a:t>Bolívara</a:t>
            </a:r>
            <a:r>
              <a:rPr lang="cs-CZ" dirty="0"/>
              <a:t> do Venezuely, v </a:t>
            </a:r>
            <a:r>
              <a:rPr lang="cs-CZ" dirty="0" err="1"/>
              <a:t>Puerto</a:t>
            </a:r>
            <a:r>
              <a:rPr lang="cs-CZ" dirty="0"/>
              <a:t> </a:t>
            </a:r>
            <a:r>
              <a:rPr lang="cs-CZ" dirty="0" err="1"/>
              <a:t>Cabello</a:t>
            </a:r>
            <a:r>
              <a:rPr lang="cs-CZ" dirty="0"/>
              <a:t>, aby jeho jméno bylo odsouzeno k zapomenutí</a:t>
            </a:r>
          </a:p>
          <a:p>
            <a:r>
              <a:rPr lang="cs-CZ" dirty="0" err="1"/>
              <a:t>Paéz</a:t>
            </a:r>
            <a:r>
              <a:rPr lang="cs-CZ" dirty="0"/>
              <a:t> proto tlačí na sesazení </a:t>
            </a:r>
            <a:r>
              <a:rPr lang="cs-CZ" dirty="0" err="1"/>
              <a:t>Bolívara</a:t>
            </a:r>
            <a:r>
              <a:rPr lang="cs-CZ" dirty="0"/>
              <a:t>, aby zabránil občanské válce</a:t>
            </a:r>
          </a:p>
          <a:p>
            <a:r>
              <a:rPr lang="cs-CZ" dirty="0"/>
              <a:t>Nezávislá Venezuela ale není jednotná – silná regionální identita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" y="1846346"/>
            <a:ext cx="2462268" cy="31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27B13D-F25F-44D6-93E8-B788D9E8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Nová ústava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4E6C96-959C-45A5-A0B6-6773675A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3" y="2096064"/>
            <a:ext cx="7438021" cy="3967852"/>
          </a:xfrm>
        </p:spPr>
        <p:txBody>
          <a:bodyPr>
            <a:normAutofit/>
          </a:bodyPr>
          <a:lstStyle/>
          <a:p>
            <a:r>
              <a:rPr lang="cs-CZ" dirty="0" smtClean="0"/>
              <a:t>Hlavním městem </a:t>
            </a:r>
            <a:r>
              <a:rPr lang="cs-CZ" dirty="0" err="1" smtClean="0"/>
              <a:t>Valencia</a:t>
            </a:r>
            <a:endParaRPr lang="cs-CZ" dirty="0" smtClean="0"/>
          </a:p>
          <a:p>
            <a:r>
              <a:rPr lang="en-US" dirty="0" err="1" smtClean="0"/>
              <a:t>Voli</a:t>
            </a:r>
            <a:r>
              <a:rPr lang="cs-CZ" dirty="0" smtClean="0"/>
              <a:t>či a politici museli mít 21 let, museli umět číst a mít majetek</a:t>
            </a:r>
          </a:p>
          <a:p>
            <a:r>
              <a:rPr lang="cs-CZ" dirty="0" smtClean="0"/>
              <a:t>Dvojkomorový parlament – sněmovna representantů a senát</a:t>
            </a:r>
          </a:p>
          <a:p>
            <a:r>
              <a:rPr lang="cs-CZ" dirty="0" smtClean="0"/>
              <a:t>President 4 roky bez možnosti okamžitého znovu zvolení</a:t>
            </a:r>
          </a:p>
          <a:p>
            <a:r>
              <a:rPr lang="cs-CZ" dirty="0" err="1" smtClean="0"/>
              <a:t>Paéz</a:t>
            </a:r>
            <a:r>
              <a:rPr lang="cs-CZ" dirty="0" smtClean="0"/>
              <a:t> – 1830-1835, 1839-1843 a jako diktátor 1861-1863</a:t>
            </a:r>
          </a:p>
          <a:p>
            <a:r>
              <a:rPr lang="cs-CZ" dirty="0" smtClean="0"/>
              <a:t>Otrokářství zůstalo v platnosti</a:t>
            </a:r>
          </a:p>
          <a:p>
            <a:r>
              <a:rPr lang="cs-CZ" dirty="0" smtClean="0"/>
              <a:t>Konzervatismus, prosperita a mír až do roku 1847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84" y="2189746"/>
            <a:ext cx="4135395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DEDE00-0A68-452D-8AD0-0A51E0B1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</a:t>
            </a:r>
            <a:r>
              <a:rPr lang="cs-CZ" dirty="0" err="1"/>
              <a:t>Paézova</a:t>
            </a:r>
            <a:r>
              <a:rPr lang="cs-CZ" dirty="0"/>
              <a:t> režimu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B86B92-4B6A-43F1-BB89-FB86DE42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2096063"/>
            <a:ext cx="8325853" cy="463359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Vláda konzervativní oligarchie – jenom jméno (stoupenci </a:t>
            </a:r>
            <a:r>
              <a:rPr lang="cs-CZ" dirty="0" err="1" smtClean="0"/>
              <a:t>Paéze</a:t>
            </a:r>
            <a:r>
              <a:rPr lang="cs-CZ" dirty="0" smtClean="0"/>
              <a:t>) </a:t>
            </a:r>
            <a:r>
              <a:rPr lang="cs-CZ" dirty="0" err="1" smtClean="0"/>
              <a:t>vs</a:t>
            </a:r>
            <a:r>
              <a:rPr lang="cs-CZ" dirty="0" smtClean="0"/>
              <a:t> liberální opozice – jenom jméno</a:t>
            </a:r>
          </a:p>
          <a:p>
            <a:r>
              <a:rPr lang="cs-CZ" dirty="0" err="1" smtClean="0"/>
              <a:t>Protonárodnostní</a:t>
            </a:r>
            <a:r>
              <a:rPr lang="cs-CZ" dirty="0" smtClean="0"/>
              <a:t> stát – </a:t>
            </a:r>
            <a:r>
              <a:rPr lang="cs-CZ" dirty="0" err="1" smtClean="0"/>
              <a:t>Paéz</a:t>
            </a:r>
            <a:r>
              <a:rPr lang="cs-CZ" dirty="0" smtClean="0"/>
              <a:t> měl národní ambice </a:t>
            </a:r>
            <a:r>
              <a:rPr lang="cs-CZ" dirty="0" err="1" smtClean="0"/>
              <a:t>vs</a:t>
            </a:r>
            <a:r>
              <a:rPr lang="cs-CZ" dirty="0" smtClean="0"/>
              <a:t> Bolívar a </a:t>
            </a:r>
            <a:r>
              <a:rPr lang="cs-CZ" dirty="0" err="1" smtClean="0"/>
              <a:t>Miranda</a:t>
            </a:r>
            <a:endParaRPr lang="cs-CZ" dirty="0" smtClean="0"/>
          </a:p>
          <a:p>
            <a:r>
              <a:rPr lang="cs-CZ" dirty="0" smtClean="0"/>
              <a:t>Orientace na USA – volný obchod – káva a kakao</a:t>
            </a:r>
          </a:p>
          <a:p>
            <a:r>
              <a:rPr lang="cs-CZ" dirty="0" smtClean="0"/>
              <a:t>Proč </a:t>
            </a:r>
            <a:r>
              <a:rPr lang="cs-CZ" dirty="0"/>
              <a:t>konzervativec? Centralizovaná </a:t>
            </a:r>
            <a:r>
              <a:rPr lang="cs-CZ" dirty="0" smtClean="0"/>
              <a:t>vláda (absolutistická kontrola), </a:t>
            </a:r>
            <a:r>
              <a:rPr lang="cs-CZ" dirty="0"/>
              <a:t>nepotismus a </a:t>
            </a:r>
            <a:r>
              <a:rPr lang="cs-CZ" dirty="0" err="1" smtClean="0"/>
              <a:t>patronage</a:t>
            </a:r>
            <a:r>
              <a:rPr lang="cs-CZ" dirty="0" smtClean="0"/>
              <a:t> v zájmu ale modernizace a snížení vlivu armády, ekonomická obnova po válkách</a:t>
            </a:r>
            <a:endParaRPr lang="cs-CZ" dirty="0"/>
          </a:p>
          <a:p>
            <a:r>
              <a:rPr lang="cs-CZ" dirty="0" smtClean="0"/>
              <a:t>Kontrola aristokracie (kreolská i španělská) a nižších společenských vrstev (mesticů a mulatů – </a:t>
            </a:r>
            <a:r>
              <a:rPr lang="cs-CZ" dirty="0" err="1" smtClean="0"/>
              <a:t>horrible</a:t>
            </a:r>
            <a:r>
              <a:rPr lang="cs-CZ" dirty="0" smtClean="0"/>
              <a:t> </a:t>
            </a:r>
            <a:r>
              <a:rPr lang="cs-CZ" dirty="0" err="1" smtClean="0"/>
              <a:t>mixture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veins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republicans</a:t>
            </a:r>
            <a:r>
              <a:rPr lang="cs-CZ" dirty="0" smtClean="0"/>
              <a:t> – Robert Ker Porter – </a:t>
            </a:r>
            <a:r>
              <a:rPr lang="cs-CZ" dirty="0" err="1" smtClean="0"/>
              <a:t>Paéz</a:t>
            </a:r>
            <a:r>
              <a:rPr lang="cs-CZ" dirty="0" smtClean="0"/>
              <a:t> a jeho tvrdá kontrola to nejlepší) </a:t>
            </a:r>
          </a:p>
          <a:p>
            <a:r>
              <a:rPr lang="cs-CZ" dirty="0" smtClean="0"/>
              <a:t>Asketický </a:t>
            </a:r>
            <a:r>
              <a:rPr lang="cs-CZ" dirty="0"/>
              <a:t>život venkovana</a:t>
            </a:r>
          </a:p>
          <a:p>
            <a:r>
              <a:rPr lang="cs-CZ" dirty="0"/>
              <a:t>Ambivalentní vztah k církvi – na jedné straně odebral ekonomická a světská privilegia, na straně druhé posílil její duchovní roli</a:t>
            </a:r>
          </a:p>
          <a:p>
            <a:r>
              <a:rPr lang="cs-CZ" dirty="0" smtClean="0"/>
              <a:t>1846 - </a:t>
            </a:r>
            <a:r>
              <a:rPr lang="cs-CZ" dirty="0"/>
              <a:t>José </a:t>
            </a:r>
            <a:r>
              <a:rPr lang="cs-CZ" dirty="0" err="1" smtClean="0"/>
              <a:t>Tadeo</a:t>
            </a:r>
            <a:r>
              <a:rPr lang="cs-CZ" dirty="0" smtClean="0"/>
              <a:t> </a:t>
            </a:r>
            <a:r>
              <a:rPr lang="cs-CZ" dirty="0" err="1" smtClean="0"/>
              <a:t>Monagas</a:t>
            </a:r>
            <a:r>
              <a:rPr lang="cs-CZ" dirty="0" smtClean="0"/>
              <a:t> vybraný </a:t>
            </a:r>
            <a:r>
              <a:rPr lang="cs-CZ" dirty="0" err="1" smtClean="0"/>
              <a:t>Paézem</a:t>
            </a:r>
            <a:r>
              <a:rPr lang="cs-CZ" dirty="0" smtClean="0"/>
              <a:t> ale změnil se na liberála a poslal jej do exilu (zrušení otrokářství, reforma ústavy, ale ekonomické potíže) – Federální válka – místní </a:t>
            </a:r>
            <a:r>
              <a:rPr lang="cs-CZ" dirty="0" err="1" smtClean="0"/>
              <a:t>caudillos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24" y="1467100"/>
            <a:ext cx="32385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3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C0E142-0609-4509-9B29-951B2D56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2955"/>
            <a:ext cx="10353761" cy="1326321"/>
          </a:xfrm>
        </p:spPr>
        <p:txBody>
          <a:bodyPr/>
          <a:lstStyle/>
          <a:p>
            <a:r>
              <a:rPr lang="cs-CZ" dirty="0"/>
              <a:t>Argentina a Juan Manuel de </a:t>
            </a:r>
            <a:r>
              <a:rPr lang="cs-CZ" dirty="0" err="1"/>
              <a:t>Rosas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D53B29A-CD3E-4F36-BE5F-B2BEAA5B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13" y="2096063"/>
            <a:ext cx="7905919" cy="4045791"/>
          </a:xfrm>
        </p:spPr>
        <p:txBody>
          <a:bodyPr>
            <a:normAutofit/>
          </a:bodyPr>
          <a:lstStyle/>
          <a:p>
            <a:r>
              <a:rPr lang="cs-CZ" dirty="0"/>
              <a:t>1816 kongres v </a:t>
            </a:r>
            <a:r>
              <a:rPr lang="cs-CZ" dirty="0" err="1"/>
              <a:t>Tucumánu</a:t>
            </a:r>
            <a:r>
              <a:rPr lang="cs-CZ" dirty="0"/>
              <a:t>, který vytvořil Spojené Provincie La Platy</a:t>
            </a:r>
          </a:p>
          <a:p>
            <a:r>
              <a:rPr lang="cs-CZ" dirty="0"/>
              <a:t>Narychlo psaná ústava s kongresem, právy států a slabá exekutiva s „ředitelem“ v čele a soudnictví, které nikdo nebral vážně</a:t>
            </a:r>
          </a:p>
          <a:p>
            <a:r>
              <a:rPr lang="cs-CZ" dirty="0"/>
              <a:t>Navíc volby začaly být legitimní až někdy na konci století</a:t>
            </a:r>
          </a:p>
          <a:p>
            <a:r>
              <a:rPr lang="cs-CZ" dirty="0"/>
              <a:t>Vládnou tak místní </a:t>
            </a:r>
            <a:r>
              <a:rPr lang="cs-CZ" dirty="0" err="1"/>
              <a:t>caudillos</a:t>
            </a:r>
            <a:r>
              <a:rPr lang="cs-CZ" dirty="0"/>
              <a:t> s vlastními milicemi</a:t>
            </a:r>
          </a:p>
          <a:p>
            <a:r>
              <a:rPr lang="cs-CZ" dirty="0"/>
              <a:t>Reorganizace z Bolívijských stříbrných dolů na obchod v Atlantiku – zemědělské produkty – kůže, vlna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24" y="2265769"/>
            <a:ext cx="3351712" cy="3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4F74C3-2F32-4E42-A8C8-70AFF127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Porte</a:t>
            </a:r>
            <a:r>
              <a:rPr lang="es-ES" dirty="0" err="1"/>
              <a:t>Ño</a:t>
            </a:r>
            <a:r>
              <a:rPr lang="cs-CZ" dirty="0"/>
              <a:t>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915A317-23CE-4AFD-908A-E3D4FDCD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991" y="2176985"/>
            <a:ext cx="7920010" cy="3695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Kdo vládne v </a:t>
            </a:r>
            <a:r>
              <a:rPr lang="cs-CZ" dirty="0" err="1"/>
              <a:t>Baires</a:t>
            </a:r>
            <a:r>
              <a:rPr lang="cs-CZ" dirty="0"/>
              <a:t>, mluví za ostatní provincie</a:t>
            </a:r>
          </a:p>
          <a:p>
            <a:r>
              <a:rPr lang="cs-CZ" dirty="0"/>
              <a:t>Velká nestabilita i po nástupu ředitele </a:t>
            </a:r>
            <a:r>
              <a:rPr lang="cs-CZ" dirty="0" err="1"/>
              <a:t>Bernardino</a:t>
            </a:r>
            <a:r>
              <a:rPr lang="cs-CZ" dirty="0"/>
              <a:t> </a:t>
            </a:r>
            <a:r>
              <a:rPr lang="cs-CZ" dirty="0" err="1"/>
              <a:t>Rivadavia</a:t>
            </a:r>
            <a:r>
              <a:rPr lang="cs-CZ" dirty="0"/>
              <a:t> – 1826</a:t>
            </a:r>
          </a:p>
          <a:p>
            <a:r>
              <a:rPr lang="cs-CZ" dirty="0"/>
              <a:t>Reformní program, který znepřátelil všechny v provinciích a nakonec i v </a:t>
            </a:r>
            <a:r>
              <a:rPr lang="cs-CZ" dirty="0" err="1"/>
              <a:t>Baires</a:t>
            </a:r>
            <a:endParaRPr lang="cs-CZ" dirty="0"/>
          </a:p>
          <a:p>
            <a:r>
              <a:rPr lang="cs-CZ" dirty="0"/>
              <a:t>Nestabilní politická vláda, vraždy, revoluce, kontrarevoluce, zastrašování opozice, občanské nepokoje a ohýbání ústavy</a:t>
            </a:r>
          </a:p>
          <a:p>
            <a:r>
              <a:rPr lang="cs-CZ" dirty="0"/>
              <a:t>Militarizovaná společnost – dezertéři se mění na bandity, nebo žijí mezi indiány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40D6556-DBD4-4C79-94F5-CE5631B1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EC9135-DF81-4C92-A596-1419D97A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67" y="0"/>
            <a:ext cx="10353761" cy="1326321"/>
          </a:xfrm>
        </p:spPr>
        <p:txBody>
          <a:bodyPr/>
          <a:lstStyle/>
          <a:p>
            <a:r>
              <a:rPr lang="cs-CZ" dirty="0"/>
              <a:t>Ekonomický vzmach </a:t>
            </a:r>
            <a:r>
              <a:rPr lang="cs-CZ" dirty="0" err="1"/>
              <a:t>argentiny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946C36-4861-431E-AD6E-CFBEDA5F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0920" y="995320"/>
            <a:ext cx="12000488" cy="399746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Juan Manuel de </a:t>
            </a:r>
            <a:r>
              <a:rPr lang="cs-CZ" dirty="0" err="1"/>
              <a:t>Rosas</a:t>
            </a:r>
            <a:r>
              <a:rPr lang="cs-CZ" dirty="0"/>
              <a:t> – guvernér v Buenos Aires a tam jsou i limity jeho vlády</a:t>
            </a:r>
          </a:p>
          <a:p>
            <a:r>
              <a:rPr lang="cs-CZ" dirty="0"/>
              <a:t>Vylepšil caudillův styl a udržel se u moci 20 let</a:t>
            </a:r>
          </a:p>
          <a:p>
            <a:r>
              <a:rPr lang="cs-CZ" dirty="0"/>
              <a:t>Prakticky žádný obchod – vnitřní daně a kolaps dolů v Bolívii</a:t>
            </a:r>
          </a:p>
          <a:p>
            <a:r>
              <a:rPr lang="cs-CZ" dirty="0"/>
              <a:t>Mnohým se zdálo, že získali sice nezávislost, ale ta je odsoudila k ekonomickému strádání</a:t>
            </a:r>
          </a:p>
          <a:p>
            <a:r>
              <a:rPr lang="cs-CZ" dirty="0"/>
              <a:t>Jedinou oblastí, kde se dařilo bylo Buenos Aires s jeho přístavem (mizerným) a prériemi</a:t>
            </a:r>
          </a:p>
          <a:p>
            <a:r>
              <a:rPr lang="cs-CZ" dirty="0"/>
              <a:t>Pastevecké produkty do celého světa – bylo jich několik – žádná monokultura – kůže, vlna, lůj, kosti, solené hovězí (pro otroky v Brazílii, na Kubě)</a:t>
            </a:r>
          </a:p>
          <a:p>
            <a:r>
              <a:rPr lang="cs-CZ" dirty="0"/>
              <a:t>Problém ale s vnitřním obchodem přes prostředníky</a:t>
            </a:r>
          </a:p>
          <a:p>
            <a:r>
              <a:rPr lang="cs-CZ" dirty="0"/>
              <a:t>Zmařené úvěry a investice – zahraničí nemá zájem</a:t>
            </a:r>
          </a:p>
          <a:p>
            <a:r>
              <a:rPr lang="cs-CZ" dirty="0"/>
              <a:t>Obchod brzdily i 4 blokády v první polovině století</a:t>
            </a:r>
          </a:p>
          <a:p>
            <a:r>
              <a:rPr lang="cs-CZ" dirty="0"/>
              <a:t>Přesto rozvoj – více lodí, obchodu i stavba </a:t>
            </a:r>
            <a:r>
              <a:rPr lang="cs-CZ" dirty="0" err="1"/>
              <a:t>saladeros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BCD01E5-D92F-4A16-A6AA-A94218F3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36" y="3163212"/>
            <a:ext cx="6547431" cy="37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613EB2-B2AB-4923-B550-CA06885F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2CA227E5-2F42-4A33-88BF-DFE4F2BE6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8595"/>
            <a:ext cx="12192000" cy="6270171"/>
          </a:xfrm>
        </p:spPr>
      </p:pic>
    </p:spTree>
    <p:extLst>
      <p:ext uri="{BB962C8B-B14F-4D97-AF65-F5344CB8AC3E}">
        <p14:creationId xmlns:p14="http://schemas.microsoft.com/office/powerpoint/2010/main" val="2461498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6767</TotalTime>
  <Words>2068</Words>
  <Application>Microsoft Office PowerPoint</Application>
  <PresentationFormat>Vlastní</PresentationFormat>
  <Paragraphs>190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Damask</vt:lpstr>
      <vt:lpstr>Politický systém LA I</vt:lpstr>
      <vt:lpstr>Konzervativní caudillos</vt:lpstr>
      <vt:lpstr>Rozpad Velké Kolumbie a Venezuela</vt:lpstr>
      <vt:lpstr>Nová ústava</vt:lpstr>
      <vt:lpstr>Znaky Paézova režimu</vt:lpstr>
      <vt:lpstr>Argentina a Juan Manuel de Rosas</vt:lpstr>
      <vt:lpstr>PorteÑos</vt:lpstr>
      <vt:lpstr>Ekonomický vzmach argentiny</vt:lpstr>
      <vt:lpstr>Prezentace aplikace PowerPoint</vt:lpstr>
      <vt:lpstr>Rozvoj Dobytkářských estancií</vt:lpstr>
      <vt:lpstr>Argentinské vnitrozemí</vt:lpstr>
      <vt:lpstr>Manuel de Rosas – Obnovitel práva</vt:lpstr>
      <vt:lpstr>Manuel De Rosas II</vt:lpstr>
      <vt:lpstr>Manuel de Rosas III</vt:lpstr>
      <vt:lpstr>Jaký byl Santa Anna?</vt:lpstr>
      <vt:lpstr>Santa anna A jeho mládí</vt:lpstr>
      <vt:lpstr>Santa anna a jeho cesta k moci</vt:lpstr>
      <vt:lpstr>Politické změny za Santa Anny </vt:lpstr>
      <vt:lpstr>Ekonomika</vt:lpstr>
      <vt:lpstr>Ekonomika II - Manufaktury</vt:lpstr>
      <vt:lpstr>Ekonomika III - zemědělství</vt:lpstr>
      <vt:lpstr>Santa anna a Texas</vt:lpstr>
      <vt:lpstr>Prezentace aplikace PowerPoint</vt:lpstr>
      <vt:lpstr>Válka s USA</vt:lpstr>
      <vt:lpstr>Prezentace aplikace PowerPoint</vt:lpstr>
      <vt:lpstr>Na sklonku života</vt:lpstr>
      <vt:lpstr>Rafael Carrera</vt:lpstr>
      <vt:lpstr>Druhé prezidentství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Politický systém LA I</dc:title>
  <dc:creator>Lukas Perutka</dc:creator>
  <cp:lastModifiedBy>POKUSNY UCET,ZAM,CIVT</cp:lastModifiedBy>
  <cp:revision>56</cp:revision>
  <dcterms:created xsi:type="dcterms:W3CDTF">2018-10-22T14:02:17Z</dcterms:created>
  <dcterms:modified xsi:type="dcterms:W3CDTF">2019-10-24T10:07:54Z</dcterms:modified>
</cp:coreProperties>
</file>