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6" r:id="rId5"/>
    <p:sldId id="264" r:id="rId6"/>
    <p:sldId id="258" r:id="rId7"/>
    <p:sldId id="259" r:id="rId8"/>
    <p:sldId id="260" r:id="rId9"/>
    <p:sldId id="261" r:id="rId10"/>
    <p:sldId id="268" r:id="rId11"/>
    <p:sldId id="262" r:id="rId12"/>
    <p:sldId id="265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1" d="100"/>
          <a:sy n="161" d="100"/>
        </p:scale>
        <p:origin x="18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728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60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41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5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12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3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99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4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7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87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9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83892-ABB8-4845-9AD4-836914C215E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FF10E-941B-482C-81A6-02A1DA36F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63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Mexican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system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002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PRI </a:t>
            </a:r>
            <a:r>
              <a:rPr lang="cs-CZ" dirty="0" err="1"/>
              <a:t>governs</a:t>
            </a:r>
            <a:r>
              <a:rPr lang="cs-CZ" dirty="0"/>
              <a:t> 12 </a:t>
            </a:r>
            <a:r>
              <a:rPr lang="cs-CZ" dirty="0" err="1"/>
              <a:t>states</a:t>
            </a:r>
            <a:r>
              <a:rPr lang="cs-CZ" dirty="0"/>
              <a:t>: </a:t>
            </a:r>
            <a:r>
              <a:rPr lang="cs-CZ" dirty="0" err="1"/>
              <a:t>Campeche</a:t>
            </a:r>
            <a:r>
              <a:rPr lang="cs-CZ" dirty="0"/>
              <a:t>, </a:t>
            </a:r>
            <a:r>
              <a:rPr lang="cs-CZ" dirty="0" err="1"/>
              <a:t>Coahuila</a:t>
            </a:r>
            <a:r>
              <a:rPr lang="cs-CZ" dirty="0"/>
              <a:t>, </a:t>
            </a:r>
            <a:r>
              <a:rPr lang="cs-CZ" dirty="0" err="1"/>
              <a:t>Colima</a:t>
            </a:r>
            <a:r>
              <a:rPr lang="cs-CZ" dirty="0"/>
              <a:t>, </a:t>
            </a:r>
            <a:r>
              <a:rPr lang="cs-CZ" dirty="0" err="1"/>
              <a:t>Guerrero</a:t>
            </a:r>
            <a:r>
              <a:rPr lang="cs-CZ" dirty="0"/>
              <a:t>, Hidalgo, </a:t>
            </a:r>
            <a:r>
              <a:rPr lang="cs-CZ" dirty="0" err="1"/>
              <a:t>Mexico</a:t>
            </a:r>
            <a:r>
              <a:rPr lang="cs-CZ" dirty="0"/>
              <a:t>, </a:t>
            </a:r>
            <a:r>
              <a:rPr lang="cs-CZ" dirty="0" err="1"/>
              <a:t>Oaxaca</a:t>
            </a:r>
            <a:r>
              <a:rPr lang="cs-CZ" dirty="0"/>
              <a:t>, San Luis </a:t>
            </a:r>
            <a:r>
              <a:rPr lang="cs-CZ" dirty="0" err="1"/>
              <a:t>Potosí</a:t>
            </a:r>
            <a:r>
              <a:rPr lang="cs-CZ" dirty="0"/>
              <a:t>, </a:t>
            </a:r>
            <a:r>
              <a:rPr lang="cs-CZ" dirty="0" err="1"/>
              <a:t>Sinaloa</a:t>
            </a:r>
            <a:r>
              <a:rPr lang="cs-CZ" dirty="0"/>
              <a:t>, Sonora, </a:t>
            </a:r>
            <a:r>
              <a:rPr lang="cs-CZ" dirty="0" err="1"/>
              <a:t>Tlaxcala</a:t>
            </a:r>
            <a:r>
              <a:rPr lang="cs-CZ" dirty="0"/>
              <a:t>, and </a:t>
            </a:r>
            <a:r>
              <a:rPr lang="cs-CZ" dirty="0" err="1"/>
              <a:t>Zacatecas</a:t>
            </a:r>
            <a:r>
              <a:rPr lang="cs-CZ" dirty="0"/>
              <a:t>.</a:t>
            </a:r>
          </a:p>
          <a:p>
            <a:r>
              <a:rPr lang="cs-CZ" dirty="0"/>
              <a:t>PAN </a:t>
            </a:r>
            <a:r>
              <a:rPr lang="cs-CZ" dirty="0" err="1"/>
              <a:t>governs</a:t>
            </a:r>
            <a:r>
              <a:rPr lang="cs-CZ" dirty="0"/>
              <a:t> 9 </a:t>
            </a:r>
            <a:r>
              <a:rPr lang="cs-CZ" dirty="0" err="1"/>
              <a:t>states</a:t>
            </a:r>
            <a:r>
              <a:rPr lang="cs-CZ" dirty="0"/>
              <a:t>: </a:t>
            </a:r>
            <a:r>
              <a:rPr lang="cs-CZ" dirty="0" err="1"/>
              <a:t>Aguascalientes</a:t>
            </a:r>
            <a:r>
              <a:rPr lang="cs-CZ" dirty="0"/>
              <a:t>, </a:t>
            </a:r>
            <a:r>
              <a:rPr lang="cs-CZ" dirty="0" err="1"/>
              <a:t>Baja</a:t>
            </a:r>
            <a:r>
              <a:rPr lang="cs-CZ" dirty="0"/>
              <a:t> </a:t>
            </a:r>
            <a:r>
              <a:rPr lang="cs-CZ" dirty="0" err="1"/>
              <a:t>California</a:t>
            </a:r>
            <a:r>
              <a:rPr lang="cs-CZ" dirty="0"/>
              <a:t> </a:t>
            </a:r>
            <a:r>
              <a:rPr lang="cs-CZ" dirty="0" err="1"/>
              <a:t>Sur</a:t>
            </a:r>
            <a:r>
              <a:rPr lang="cs-CZ" dirty="0"/>
              <a:t>, </a:t>
            </a:r>
            <a:r>
              <a:rPr lang="cs-CZ" dirty="0" err="1"/>
              <a:t>Chihuahua</a:t>
            </a:r>
            <a:r>
              <a:rPr lang="cs-CZ" dirty="0"/>
              <a:t>, </a:t>
            </a:r>
            <a:r>
              <a:rPr lang="cs-CZ" dirty="0" err="1"/>
              <a:t>Durango</a:t>
            </a:r>
            <a:r>
              <a:rPr lang="cs-CZ" dirty="0"/>
              <a:t>, </a:t>
            </a:r>
            <a:r>
              <a:rPr lang="cs-CZ" dirty="0" err="1"/>
              <a:t>Guanajuato</a:t>
            </a:r>
            <a:r>
              <a:rPr lang="cs-CZ" dirty="0"/>
              <a:t>, </a:t>
            </a:r>
            <a:r>
              <a:rPr lang="cs-CZ" dirty="0" err="1"/>
              <a:t>Nayarit</a:t>
            </a:r>
            <a:r>
              <a:rPr lang="cs-CZ" dirty="0"/>
              <a:t>, </a:t>
            </a:r>
            <a:r>
              <a:rPr lang="cs-CZ" dirty="0" err="1"/>
              <a:t>Querétaro</a:t>
            </a:r>
            <a:r>
              <a:rPr lang="cs-CZ" dirty="0"/>
              <a:t>, </a:t>
            </a:r>
            <a:r>
              <a:rPr lang="cs-CZ" dirty="0" err="1"/>
              <a:t>Tamaulipas</a:t>
            </a:r>
            <a:r>
              <a:rPr lang="cs-CZ" dirty="0"/>
              <a:t>, and </a:t>
            </a:r>
            <a:r>
              <a:rPr lang="cs-CZ" dirty="0" err="1"/>
              <a:t>Yucatán</a:t>
            </a:r>
            <a:r>
              <a:rPr lang="cs-CZ" dirty="0"/>
              <a:t>.</a:t>
            </a:r>
          </a:p>
          <a:p>
            <a:r>
              <a:rPr lang="cs-CZ" dirty="0" err="1"/>
              <a:t>Morena</a:t>
            </a:r>
            <a:r>
              <a:rPr lang="cs-CZ" dirty="0"/>
              <a:t> </a:t>
            </a:r>
            <a:r>
              <a:rPr lang="cs-CZ" dirty="0" err="1"/>
              <a:t>governs</a:t>
            </a:r>
            <a:r>
              <a:rPr lang="cs-CZ" dirty="0"/>
              <a:t> 7 </a:t>
            </a:r>
            <a:r>
              <a:rPr lang="cs-CZ" dirty="0" err="1"/>
              <a:t>states</a:t>
            </a:r>
            <a:r>
              <a:rPr lang="cs-CZ" dirty="0"/>
              <a:t>: </a:t>
            </a:r>
            <a:r>
              <a:rPr lang="cs-CZ" dirty="0" err="1"/>
              <a:t>Baja</a:t>
            </a:r>
            <a:r>
              <a:rPr lang="cs-CZ" dirty="0"/>
              <a:t> </a:t>
            </a:r>
            <a:r>
              <a:rPr lang="cs-CZ" dirty="0" err="1"/>
              <a:t>California</a:t>
            </a:r>
            <a:r>
              <a:rPr lang="cs-CZ" dirty="0"/>
              <a:t>, </a:t>
            </a:r>
            <a:r>
              <a:rPr lang="cs-CZ" dirty="0" err="1"/>
              <a:t>Chiapas</a:t>
            </a:r>
            <a:r>
              <a:rPr lang="cs-CZ" dirty="0"/>
              <a:t>, Ciudad de </a:t>
            </a:r>
            <a:r>
              <a:rPr lang="cs-CZ" dirty="0" err="1"/>
              <a:t>México</a:t>
            </a:r>
            <a:r>
              <a:rPr lang="cs-CZ" dirty="0"/>
              <a:t>, </a:t>
            </a:r>
            <a:r>
              <a:rPr lang="cs-CZ" dirty="0" err="1"/>
              <a:t>Morelos</a:t>
            </a:r>
            <a:r>
              <a:rPr lang="cs-CZ" dirty="0"/>
              <a:t> (</a:t>
            </a:r>
            <a:r>
              <a:rPr lang="cs-CZ" dirty="0" err="1"/>
              <a:t>Encuentro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), Puebla, Tabasco, and </a:t>
            </a:r>
            <a:r>
              <a:rPr lang="cs-CZ" dirty="0" err="1"/>
              <a:t>Veracruz</a:t>
            </a:r>
            <a:r>
              <a:rPr lang="cs-CZ" dirty="0"/>
              <a:t>.</a:t>
            </a:r>
          </a:p>
          <a:p>
            <a:r>
              <a:rPr lang="cs-CZ" dirty="0"/>
              <a:t>PRD </a:t>
            </a:r>
            <a:r>
              <a:rPr lang="cs-CZ" dirty="0" err="1"/>
              <a:t>governs</a:t>
            </a:r>
            <a:r>
              <a:rPr lang="cs-CZ" dirty="0"/>
              <a:t> 2 </a:t>
            </a:r>
            <a:r>
              <a:rPr lang="cs-CZ" dirty="0" err="1"/>
              <a:t>states</a:t>
            </a:r>
            <a:r>
              <a:rPr lang="cs-CZ" dirty="0"/>
              <a:t>: </a:t>
            </a:r>
            <a:r>
              <a:rPr lang="cs-CZ" dirty="0" err="1"/>
              <a:t>Michoacán</a:t>
            </a:r>
            <a:r>
              <a:rPr lang="cs-CZ" dirty="0"/>
              <a:t>, and </a:t>
            </a:r>
            <a:r>
              <a:rPr lang="cs-CZ" dirty="0" err="1"/>
              <a:t>Quintana</a:t>
            </a:r>
            <a:r>
              <a:rPr lang="cs-CZ" dirty="0"/>
              <a:t> </a:t>
            </a:r>
            <a:r>
              <a:rPr lang="cs-CZ" dirty="0" err="1"/>
              <a:t>Roo</a:t>
            </a:r>
            <a:r>
              <a:rPr lang="cs-CZ" dirty="0"/>
              <a:t>.</a:t>
            </a:r>
          </a:p>
          <a:p>
            <a:r>
              <a:rPr lang="cs-CZ" dirty="0"/>
              <a:t>MOVCIU: </a:t>
            </a:r>
            <a:r>
              <a:rPr lang="cs-CZ" dirty="0" err="1"/>
              <a:t>Jalisco</a:t>
            </a:r>
            <a:endParaRPr lang="cs-CZ" dirty="0"/>
          </a:p>
          <a:p>
            <a:r>
              <a:rPr lang="cs-CZ" dirty="0" err="1"/>
              <a:t>Nuevo</a:t>
            </a:r>
            <a:r>
              <a:rPr lang="cs-CZ" dirty="0"/>
              <a:t> León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governed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country's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independent </a:t>
            </a:r>
            <a:r>
              <a:rPr lang="cs-CZ" dirty="0" err="1"/>
              <a:t>governor</a:t>
            </a:r>
            <a:r>
              <a:rPr lang="cs-CZ" dirty="0"/>
              <a:t> in </a:t>
            </a:r>
            <a:r>
              <a:rPr lang="cs-CZ" dirty="0" err="1"/>
              <a:t>modern</a:t>
            </a:r>
            <a:r>
              <a:rPr lang="cs-CZ" dirty="0"/>
              <a:t> </a:t>
            </a:r>
            <a:r>
              <a:rPr lang="cs-CZ" dirty="0" err="1"/>
              <a:t>Mexican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597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govenment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Hope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future</a:t>
            </a:r>
            <a:r>
              <a:rPr lang="cs-CZ" dirty="0"/>
              <a:t>?</a:t>
            </a:r>
          </a:p>
          <a:p>
            <a:r>
              <a:rPr lang="cs-CZ" dirty="0" err="1"/>
              <a:t>Alcalde</a:t>
            </a:r>
            <a:r>
              <a:rPr lang="cs-CZ" dirty="0"/>
              <a:t> – presidente </a:t>
            </a:r>
            <a:r>
              <a:rPr lang="cs-CZ" dirty="0" err="1"/>
              <a:t>municipal</a:t>
            </a:r>
            <a:r>
              <a:rPr lang="cs-CZ" dirty="0"/>
              <a:t> </a:t>
            </a:r>
            <a:r>
              <a:rPr lang="cs-CZ" dirty="0" err="1"/>
              <a:t>directly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3 </a:t>
            </a:r>
            <a:r>
              <a:rPr lang="cs-CZ" dirty="0" err="1"/>
              <a:t>years</a:t>
            </a:r>
            <a:endParaRPr lang="cs-CZ" dirty="0"/>
          </a:p>
          <a:p>
            <a:r>
              <a:rPr lang="cs-CZ" dirty="0"/>
              <a:t>Vicepresidente – </a:t>
            </a:r>
            <a:r>
              <a:rPr lang="cs-CZ" dirty="0" err="1"/>
              <a:t>síndico</a:t>
            </a:r>
            <a:endParaRPr lang="cs-CZ" dirty="0"/>
          </a:p>
          <a:p>
            <a:r>
              <a:rPr lang="cs-CZ" dirty="0" err="1"/>
              <a:t>Regidores</a:t>
            </a:r>
            <a:r>
              <a:rPr lang="cs-CZ" dirty="0"/>
              <a:t> de </a:t>
            </a:r>
            <a:r>
              <a:rPr lang="cs-CZ" dirty="0" err="1"/>
              <a:t>mayoría</a:t>
            </a:r>
            <a:r>
              <a:rPr lang="cs-CZ" dirty="0"/>
              <a:t> – </a:t>
            </a:r>
            <a:r>
              <a:rPr lang="cs-CZ" dirty="0" err="1"/>
              <a:t>coalition</a:t>
            </a:r>
            <a:r>
              <a:rPr lang="cs-CZ" dirty="0"/>
              <a:t> </a:t>
            </a:r>
            <a:r>
              <a:rPr lang="cs-CZ" dirty="0" err="1"/>
              <a:t>board</a:t>
            </a:r>
            <a:endParaRPr lang="cs-CZ" dirty="0"/>
          </a:p>
          <a:p>
            <a:r>
              <a:rPr lang="cs-CZ" dirty="0" err="1"/>
              <a:t>Regidores</a:t>
            </a:r>
            <a:r>
              <a:rPr lang="cs-CZ" dirty="0"/>
              <a:t> de </a:t>
            </a:r>
            <a:r>
              <a:rPr lang="cs-CZ" dirty="0" err="1"/>
              <a:t>oposición</a:t>
            </a:r>
            <a:r>
              <a:rPr lang="cs-CZ" dirty="0"/>
              <a:t> </a:t>
            </a:r>
          </a:p>
          <a:p>
            <a:r>
              <a:rPr lang="cs-CZ" dirty="0" err="1"/>
              <a:t>Cabildo</a:t>
            </a:r>
            <a:r>
              <a:rPr lang="cs-CZ" dirty="0"/>
              <a:t> – city </a:t>
            </a:r>
            <a:r>
              <a:rPr lang="cs-CZ" dirty="0" err="1"/>
              <a:t>council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260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changes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Independent </a:t>
            </a:r>
            <a:r>
              <a:rPr lang="cs-CZ" dirty="0" err="1"/>
              <a:t>candidates</a:t>
            </a:r>
            <a:r>
              <a:rPr lang="cs-CZ" dirty="0"/>
              <a:t> - 2015</a:t>
            </a:r>
          </a:p>
          <a:p>
            <a:r>
              <a:rPr lang="cs-CZ" dirty="0" err="1"/>
              <a:t>Reelection</a:t>
            </a:r>
            <a:r>
              <a:rPr lang="cs-CZ" dirty="0"/>
              <a:t> - 2018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780928"/>
            <a:ext cx="7620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046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Differences with the US/Europe</a:t>
            </a:r>
          </a:p>
          <a:p>
            <a:r>
              <a:rPr lang="en-GB" dirty="0"/>
              <a:t>Cons of the system?</a:t>
            </a:r>
          </a:p>
          <a:p>
            <a:r>
              <a:rPr lang="en-GB" dirty="0"/>
              <a:t>Pros?</a:t>
            </a:r>
          </a:p>
          <a:p>
            <a:r>
              <a:rPr lang="en-GB" dirty="0"/>
              <a:t>Any suggestions to make it better?</a:t>
            </a:r>
          </a:p>
        </p:txBody>
      </p:sp>
    </p:spTree>
    <p:extLst>
      <p:ext uri="{BB962C8B-B14F-4D97-AF65-F5344CB8AC3E}">
        <p14:creationId xmlns:p14="http://schemas.microsoft.com/office/powerpoint/2010/main" val="324837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History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Constitution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Centralized system from colonial times</a:t>
            </a:r>
          </a:p>
          <a:p>
            <a:r>
              <a:rPr lang="en-GB" dirty="0"/>
              <a:t>Conservative Constitution and Santa Anna 1830</a:t>
            </a:r>
          </a:p>
          <a:p>
            <a:r>
              <a:rPr lang="en-GB" dirty="0" err="1"/>
              <a:t>Lberal</a:t>
            </a:r>
            <a:r>
              <a:rPr lang="en-GB" dirty="0"/>
              <a:t> one 1857</a:t>
            </a:r>
          </a:p>
          <a:p>
            <a:r>
              <a:rPr lang="en-GB" dirty="0" err="1"/>
              <a:t>Porfiriato</a:t>
            </a:r>
            <a:endParaRPr lang="en-GB" dirty="0"/>
          </a:p>
          <a:p>
            <a:r>
              <a:rPr lang="en-GB" dirty="0"/>
              <a:t>Querétaro 1917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84984"/>
            <a:ext cx="3810000" cy="269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7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1363"/>
            <a:ext cx="8229600" cy="1143000"/>
          </a:xfrm>
        </p:spPr>
        <p:txBody>
          <a:bodyPr/>
          <a:lstStyle/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4525963"/>
          </a:xfrm>
        </p:spPr>
        <p:txBody>
          <a:bodyPr/>
          <a:lstStyle/>
          <a:p>
            <a:r>
              <a:rPr lang="cs-CZ" dirty="0"/>
              <a:t>PRI (</a:t>
            </a:r>
            <a:r>
              <a:rPr lang="cs-CZ" i="1" dirty="0" err="1"/>
              <a:t>Partido</a:t>
            </a:r>
            <a:r>
              <a:rPr lang="cs-CZ" i="1" dirty="0"/>
              <a:t> </a:t>
            </a:r>
            <a:r>
              <a:rPr lang="cs-CZ" i="1" dirty="0" err="1"/>
              <a:t>Revolucionario</a:t>
            </a:r>
            <a:r>
              <a:rPr lang="cs-CZ" i="1" dirty="0"/>
              <a:t> </a:t>
            </a:r>
            <a:r>
              <a:rPr lang="cs-CZ" i="1" dirty="0" err="1"/>
              <a:t>Institucional</a:t>
            </a:r>
            <a:r>
              <a:rPr lang="cs-CZ" dirty="0"/>
              <a:t>) 1929</a:t>
            </a:r>
          </a:p>
          <a:p>
            <a:r>
              <a:rPr lang="cs-CZ" dirty="0"/>
              <a:t>PAN (</a:t>
            </a:r>
            <a:r>
              <a:rPr lang="cs-CZ" i="1" dirty="0" err="1"/>
              <a:t>Partido</a:t>
            </a:r>
            <a:r>
              <a:rPr lang="cs-CZ" i="1" dirty="0"/>
              <a:t> </a:t>
            </a:r>
            <a:r>
              <a:rPr lang="cs-CZ" i="1" dirty="0" err="1"/>
              <a:t>Acción</a:t>
            </a:r>
            <a:r>
              <a:rPr lang="cs-CZ" i="1" dirty="0"/>
              <a:t> </a:t>
            </a:r>
            <a:r>
              <a:rPr lang="cs-CZ" i="1" dirty="0" err="1"/>
              <a:t>Nacional</a:t>
            </a:r>
            <a:r>
              <a:rPr lang="cs-CZ" i="1" dirty="0"/>
              <a:t>) </a:t>
            </a:r>
            <a:r>
              <a:rPr lang="cs-CZ" dirty="0"/>
              <a:t>1939</a:t>
            </a:r>
          </a:p>
          <a:p>
            <a:r>
              <a:rPr lang="cs-CZ" dirty="0"/>
              <a:t>PRD (</a:t>
            </a:r>
            <a:r>
              <a:rPr lang="es-ES" i="1" dirty="0"/>
              <a:t>Partido de la Revolución Democrática</a:t>
            </a:r>
            <a:r>
              <a:rPr lang="cs-CZ" dirty="0"/>
              <a:t>) 89</a:t>
            </a:r>
          </a:p>
          <a:p>
            <a:r>
              <a:rPr lang="cs-CZ" dirty="0" err="1"/>
              <a:t>Morena</a:t>
            </a:r>
            <a:r>
              <a:rPr lang="cs-CZ" dirty="0"/>
              <a:t> (</a:t>
            </a:r>
            <a:r>
              <a:rPr lang="cs-CZ" i="1" dirty="0" err="1"/>
              <a:t>Mov</a:t>
            </a:r>
            <a:r>
              <a:rPr lang="cs-CZ" i="1" dirty="0"/>
              <a:t>. de </a:t>
            </a:r>
            <a:r>
              <a:rPr lang="cs-CZ" i="1" dirty="0" err="1"/>
              <a:t>Regeneración</a:t>
            </a:r>
            <a:r>
              <a:rPr lang="cs-CZ" i="1" dirty="0"/>
              <a:t> </a:t>
            </a:r>
            <a:r>
              <a:rPr lang="cs-CZ" i="1" dirty="0" err="1"/>
              <a:t>Nac</a:t>
            </a:r>
            <a:r>
              <a:rPr lang="cs-CZ" i="1" dirty="0"/>
              <a:t>.</a:t>
            </a:r>
            <a:r>
              <a:rPr lang="cs-CZ" dirty="0"/>
              <a:t>) 2012</a:t>
            </a:r>
          </a:p>
          <a:p>
            <a:r>
              <a:rPr lang="cs-CZ" dirty="0"/>
              <a:t>PVEM – (</a:t>
            </a:r>
            <a:r>
              <a:rPr lang="cs-CZ" i="1" dirty="0" err="1"/>
              <a:t>Partido</a:t>
            </a:r>
            <a:r>
              <a:rPr lang="cs-CZ" i="1" dirty="0"/>
              <a:t> </a:t>
            </a:r>
            <a:r>
              <a:rPr lang="cs-CZ" i="1" dirty="0" err="1"/>
              <a:t>Verde</a:t>
            </a:r>
            <a:r>
              <a:rPr lang="cs-CZ" i="1" dirty="0"/>
              <a:t> </a:t>
            </a:r>
            <a:r>
              <a:rPr lang="cs-CZ" i="1" dirty="0" err="1"/>
              <a:t>Ecologista</a:t>
            </a:r>
            <a:r>
              <a:rPr lang="cs-CZ" i="1" dirty="0"/>
              <a:t> </a:t>
            </a:r>
            <a:r>
              <a:rPr lang="cs-CZ" i="1" dirty="0" err="1"/>
              <a:t>Mex</a:t>
            </a:r>
            <a:r>
              <a:rPr lang="cs-CZ" dirty="0"/>
              <a:t>) 93 </a:t>
            </a:r>
          </a:p>
          <a:p>
            <a:r>
              <a:rPr lang="cs-CZ" dirty="0" err="1"/>
              <a:t>Death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Ideology 2012 – </a:t>
            </a:r>
            <a:r>
              <a:rPr lang="cs-CZ" dirty="0" err="1"/>
              <a:t>Pact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Mexico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871957"/>
            <a:ext cx="4032448" cy="222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73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actors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Supreme court– 11 members </a:t>
            </a:r>
            <a:r>
              <a:rPr lang="en-GB" dirty="0" err="1"/>
              <a:t>Pres+Senate</a:t>
            </a:r>
            <a:endParaRPr lang="en-GB" dirty="0"/>
          </a:p>
          <a:p>
            <a:r>
              <a:rPr lang="en-GB" dirty="0"/>
              <a:t>Oligarchs – ITAM</a:t>
            </a:r>
          </a:p>
          <a:p>
            <a:r>
              <a:rPr lang="en-GB" dirty="0"/>
              <a:t>Media</a:t>
            </a:r>
          </a:p>
          <a:p>
            <a:r>
              <a:rPr lang="en-GB" dirty="0"/>
              <a:t>Church</a:t>
            </a:r>
          </a:p>
          <a:p>
            <a:r>
              <a:rPr lang="en-GB" dirty="0"/>
              <a:t>Unions</a:t>
            </a:r>
          </a:p>
          <a:p>
            <a:r>
              <a:rPr lang="en-GB" dirty="0"/>
              <a:t>Cartels</a:t>
            </a:r>
          </a:p>
          <a:p>
            <a:r>
              <a:rPr lang="en-GB" dirty="0"/>
              <a:t>NGO‘s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5" y="2780928"/>
            <a:ext cx="6522635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82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cs-CZ" dirty="0" err="1"/>
              <a:t>Electoral</a:t>
            </a:r>
            <a:r>
              <a:rPr lang="cs-CZ" dirty="0"/>
              <a:t> </a:t>
            </a:r>
            <a:r>
              <a:rPr lang="cs-CZ" dirty="0" err="1"/>
              <a:t>system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229600" cy="4525963"/>
          </a:xfrm>
        </p:spPr>
        <p:txBody>
          <a:bodyPr/>
          <a:lstStyle/>
          <a:p>
            <a:r>
              <a:rPr lang="en-GB" dirty="0"/>
              <a:t>SMDP – 1 member 1 district – relative majority</a:t>
            </a:r>
          </a:p>
          <a:p>
            <a:r>
              <a:rPr lang="en-GB" dirty="0"/>
              <a:t>Proportional representation – candidate lists</a:t>
            </a:r>
          </a:p>
          <a:p>
            <a:r>
              <a:rPr lang="en-GB" dirty="0"/>
              <a:t>INE – Instituto Nacional Electoral</a:t>
            </a:r>
          </a:p>
          <a:p>
            <a:r>
              <a:rPr lang="en-GB" dirty="0"/>
              <a:t>Primaries</a:t>
            </a:r>
          </a:p>
          <a:p>
            <a:r>
              <a:rPr lang="en-GB" dirty="0"/>
              <a:t>Voting at home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935" y="3573016"/>
            <a:ext cx="5979739" cy="336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62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Presidential</a:t>
            </a:r>
            <a:r>
              <a:rPr lang="cs-CZ" dirty="0"/>
              <a:t> </a:t>
            </a:r>
            <a:r>
              <a:rPr lang="cs-CZ" dirty="0" err="1"/>
              <a:t>system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5736" y="1600201"/>
            <a:ext cx="4615771" cy="449309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Not just ceremonial </a:t>
            </a:r>
            <a:r>
              <a:rPr lang="en-GB" dirty="0" err="1"/>
              <a:t>funct</a:t>
            </a:r>
            <a:r>
              <a:rPr lang="en-GB" dirty="0"/>
              <a:t>.</a:t>
            </a:r>
          </a:p>
          <a:p>
            <a:r>
              <a:rPr lang="en-GB" dirty="0"/>
              <a:t>Just Mexican</a:t>
            </a:r>
          </a:p>
          <a:p>
            <a:r>
              <a:rPr lang="en-GB" dirty="0"/>
              <a:t>President for 6 years without </a:t>
            </a:r>
            <a:r>
              <a:rPr lang="en-GB" dirty="0" err="1"/>
              <a:t>reelection</a:t>
            </a:r>
            <a:endParaRPr lang="en-GB" dirty="0"/>
          </a:p>
          <a:p>
            <a:r>
              <a:rPr lang="en-GB" dirty="0"/>
              <a:t>No VP</a:t>
            </a:r>
          </a:p>
          <a:p>
            <a:r>
              <a:rPr lang="en-GB" dirty="0"/>
              <a:t>Chief of the army</a:t>
            </a:r>
          </a:p>
          <a:p>
            <a:r>
              <a:rPr lang="en-GB" dirty="0"/>
              <a:t>Veto – just bills not acts</a:t>
            </a:r>
          </a:p>
          <a:p>
            <a:r>
              <a:rPr lang="en-GB" dirty="0"/>
              <a:t>Hard impeachment</a:t>
            </a:r>
          </a:p>
          <a:p>
            <a:r>
              <a:rPr lang="en-GB" dirty="0"/>
              <a:t>One round, independent candidates 2018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507" y="404664"/>
            <a:ext cx="2337784" cy="374441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3048000"/>
            <a:ext cx="236982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9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representatives</a:t>
            </a:r>
            <a:r>
              <a:rPr lang="cs-CZ" dirty="0"/>
              <a:t> - </a:t>
            </a:r>
            <a:r>
              <a:rPr lang="cs-CZ" dirty="0" err="1"/>
              <a:t>diputados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500, 300 in districts, 200 proportional in 5 areas from 1977</a:t>
            </a:r>
          </a:p>
          <a:p>
            <a:r>
              <a:rPr lang="en-GB" dirty="0"/>
              <a:t>For three years – midterms less turnout</a:t>
            </a:r>
          </a:p>
          <a:p>
            <a:r>
              <a:rPr lang="en-GB" dirty="0"/>
              <a:t>Morena – 251(50), PAN – 78(108), PRI – 48(204), PRD – 12(52) </a:t>
            </a:r>
          </a:p>
          <a:p>
            <a:r>
              <a:rPr lang="en-GB" dirty="0"/>
              <a:t>MOVCIU - 27</a:t>
            </a:r>
          </a:p>
          <a:p>
            <a:r>
              <a:rPr lang="en-GB" dirty="0"/>
              <a:t>PT – 46</a:t>
            </a:r>
          </a:p>
          <a:p>
            <a:r>
              <a:rPr lang="en-GB" dirty="0"/>
              <a:t>Encuentro social - 24</a:t>
            </a:r>
          </a:p>
          <a:p>
            <a:r>
              <a:rPr lang="en-GB" dirty="0"/>
              <a:t>PVEM - 11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046681"/>
            <a:ext cx="4572000" cy="304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3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Senate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4427984" cy="5544616"/>
          </a:xfrm>
        </p:spPr>
        <p:txBody>
          <a:bodyPr>
            <a:normAutofit/>
          </a:bodyPr>
          <a:lstStyle/>
          <a:p>
            <a:r>
              <a:rPr lang="en-GB" dirty="0"/>
              <a:t>128 members, 96+32</a:t>
            </a:r>
          </a:p>
          <a:p>
            <a:r>
              <a:rPr lang="en-GB" dirty="0"/>
              <a:t>96 – 2+1</a:t>
            </a:r>
          </a:p>
          <a:p>
            <a:r>
              <a:rPr lang="en-GB" dirty="0"/>
              <a:t>32 – every party has 32 candidates - PR</a:t>
            </a:r>
          </a:p>
          <a:p>
            <a:r>
              <a:rPr lang="en-GB" dirty="0"/>
              <a:t>6 years – in general elections, after 3 years organizational changes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2" y="1484784"/>
            <a:ext cx="4693583" cy="469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50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States</a:t>
            </a:r>
            <a:r>
              <a:rPr lang="cs-CZ" dirty="0"/>
              <a:t> – </a:t>
            </a:r>
            <a:r>
              <a:rPr lang="cs-CZ" dirty="0" err="1"/>
              <a:t>Nuevo</a:t>
            </a:r>
            <a:r>
              <a:rPr lang="cs-CZ" dirty="0"/>
              <a:t> León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Governor – 6 years</a:t>
            </a:r>
          </a:p>
          <a:p>
            <a:r>
              <a:rPr lang="en-GB" dirty="0" err="1"/>
              <a:t>Diputados</a:t>
            </a:r>
            <a:r>
              <a:rPr lang="en-GB" dirty="0"/>
              <a:t> locales – 3 years</a:t>
            </a:r>
          </a:p>
          <a:p>
            <a:r>
              <a:rPr lang="en-GB" dirty="0"/>
              <a:t>42 – 26+16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181" y="2348880"/>
            <a:ext cx="3354819" cy="3960440"/>
          </a:xfrm>
          <a:prstGeom prst="rect">
            <a:avLst/>
          </a:prstGeom>
        </p:spPr>
      </p:pic>
      <p:pic>
        <p:nvPicPr>
          <p:cNvPr id="7" name="Obrázek 6" descr="Obsah obrázku stůl&#10;&#10;Popis byl vytvořen automaticky">
            <a:extLst>
              <a:ext uri="{FF2B5EF4-FFF2-40B4-BE49-F238E27FC236}">
                <a16:creationId xmlns:a16="http://schemas.microsoft.com/office/drawing/2014/main" id="{8D8530A6-9FCF-4E54-8F10-A62A45678F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12976"/>
            <a:ext cx="555625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2718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429</Words>
  <Application>Microsoft Office PowerPoint</Application>
  <PresentationFormat>Předvádění na obrazovce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Mexican Political system</vt:lpstr>
      <vt:lpstr>History and the Constitution</vt:lpstr>
      <vt:lpstr>Political parties</vt:lpstr>
      <vt:lpstr>Other actors</vt:lpstr>
      <vt:lpstr>Electoral system</vt:lpstr>
      <vt:lpstr>Presidential system</vt:lpstr>
      <vt:lpstr>House of representatives - diputados</vt:lpstr>
      <vt:lpstr>Senate</vt:lpstr>
      <vt:lpstr>States – Nuevo León</vt:lpstr>
      <vt:lpstr>States</vt:lpstr>
      <vt:lpstr>Local govenment</vt:lpstr>
      <vt:lpstr>Actual changes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Mexický politický systém</dc:title>
  <dc:creator>Lukáš Perutka</dc:creator>
  <cp:lastModifiedBy>Perutka Lukas</cp:lastModifiedBy>
  <cp:revision>24</cp:revision>
  <dcterms:created xsi:type="dcterms:W3CDTF">2018-03-07T13:55:56Z</dcterms:created>
  <dcterms:modified xsi:type="dcterms:W3CDTF">2020-10-08T09:20:42Z</dcterms:modified>
</cp:coreProperties>
</file>