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  <p:sldId id="260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83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29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97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22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26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18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2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11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13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3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86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1761-3199-4514-B11E-192CF3E12420}" type="datetimeFigureOut">
              <a:rPr lang="cs-CZ" smtClean="0"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D8982-43C3-4173-82DF-E2BB86363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46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Proseminář k akademickým dovednostem. </a:t>
            </a:r>
            <a:r>
              <a:rPr lang="cs-CZ" b="1"/>
              <a:t>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Inna Čábelková, Ph.D.</a:t>
            </a:r>
          </a:p>
        </p:txBody>
      </p:sp>
    </p:spTree>
    <p:extLst>
      <p:ext uri="{BB962C8B-B14F-4D97-AF65-F5344CB8AC3E}">
        <p14:creationId xmlns:p14="http://schemas.microsoft.com/office/powerpoint/2010/main" val="135974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37D2C-AF65-490F-B74D-907A6BEE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 Témata: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F8C07-EBD9-47E6-A46F-6AB2BE845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153"/>
            <a:ext cx="10515600" cy="45748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1) Zdroje informací a posuzování jejich věrohodnosti, charakter a náležitosti odborného textu (abstrakt, poznámkový aparát atp.), typy odborných textů.</a:t>
            </a:r>
            <a:br>
              <a:rPr lang="cs-CZ" dirty="0"/>
            </a:br>
            <a:r>
              <a:rPr lang="cs-CZ" dirty="0"/>
              <a:t>2) Vyhledávání odborných zdrojů/literatury. Databáze zdrojů (knihovny, digitální databáze, jiné platformy pro vyhledávání -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gate</a:t>
            </a:r>
            <a:r>
              <a:rPr lang="cs-CZ" dirty="0"/>
              <a:t>, Google </a:t>
            </a:r>
            <a:r>
              <a:rPr lang="cs-CZ" dirty="0" err="1"/>
              <a:t>scholar</a:t>
            </a:r>
            <a:r>
              <a:rPr lang="cs-CZ" dirty="0"/>
              <a:t>…).</a:t>
            </a:r>
            <a:br>
              <a:rPr lang="cs-CZ" dirty="0"/>
            </a:br>
            <a:r>
              <a:rPr lang="cs-CZ" dirty="0"/>
              <a:t>3) Rešerše (záměr vyhledávání textu, formulace rešeršního dotazu atp.). Posouzení (formální i obsahové) relevance výsledků vyhledávání, zvážení jeho využití.</a:t>
            </a:r>
            <a:br>
              <a:rPr lang="cs-CZ" dirty="0"/>
            </a:br>
            <a:r>
              <a:rPr lang="cs-CZ" dirty="0"/>
              <a:t>4) Organizace a archivace zdrojů s využitím technologií.</a:t>
            </a:r>
            <a:br>
              <a:rPr lang="cs-CZ" dirty="0"/>
            </a:br>
            <a:r>
              <a:rPr lang="cs-CZ" dirty="0"/>
              <a:t>5) Publikační etika: principy citační práce, citační normy, </a:t>
            </a:r>
            <a:r>
              <a:rPr lang="cs-CZ" dirty="0" err="1"/>
              <a:t>plagiace</a:t>
            </a:r>
            <a:r>
              <a:rPr lang="cs-CZ" dirty="0"/>
              <a:t> a falzifikace.</a:t>
            </a:r>
            <a:br>
              <a:rPr lang="cs-CZ" dirty="0"/>
            </a:br>
            <a:r>
              <a:rPr lang="cs-CZ" dirty="0"/>
              <a:t>6) Práce s citačními manažery.</a:t>
            </a:r>
            <a:br>
              <a:rPr lang="cs-CZ" dirty="0"/>
            </a:br>
            <a:r>
              <a:rPr lang="cs-CZ" dirty="0"/>
              <a:t>7) Čtení odborných textů: struktura akademického textu (IMRD apod.), role kapitoly, odstavce apod.</a:t>
            </a:r>
            <a:br>
              <a:rPr lang="cs-CZ" dirty="0"/>
            </a:br>
            <a:r>
              <a:rPr lang="cs-CZ" dirty="0"/>
              <a:t>8) Efektivní a aktivní čtení: tvorba poznámkového aparátu, pomůcky pro poznámkování (mentální mapování, využití technologií), kritické čtení a porozumění textu.</a:t>
            </a:r>
            <a:br>
              <a:rPr lang="cs-CZ" dirty="0"/>
            </a:br>
            <a:r>
              <a:rPr lang="cs-CZ" dirty="0"/>
              <a:t>9) Citace vs. parafráze, tvorba parafrází.</a:t>
            </a:r>
            <a:br>
              <a:rPr lang="cs-CZ" dirty="0"/>
            </a:br>
            <a:r>
              <a:rPr lang="cs-CZ" dirty="0"/>
              <a:t>10) Proces tvorby odborného textu: základní typy práce s odbornou literaturou (kompilace, komparace, přehledová stať, recenze atp.).</a:t>
            </a:r>
            <a:br>
              <a:rPr lang="cs-CZ" dirty="0"/>
            </a:br>
            <a:r>
              <a:rPr lang="cs-CZ" dirty="0"/>
              <a:t>11) Struktura akademického textu (IMRD apod.), role kapitoly, odstavce apod.</a:t>
            </a:r>
            <a:br>
              <a:rPr lang="cs-CZ" dirty="0"/>
            </a:br>
            <a:r>
              <a:rPr lang="cs-CZ" dirty="0"/>
              <a:t>12) Plánování textu, psaní první verze textu (draftu/makety), editování a recenzování, revidování, jazyk akademického textu, myšlenková stavba, názvy.</a:t>
            </a:r>
            <a:br>
              <a:rPr lang="cs-CZ" dirty="0"/>
            </a:br>
            <a:r>
              <a:rPr lang="cs-CZ" dirty="0"/>
              <a:t>13) Práce s textovými editory, tvorba </a:t>
            </a:r>
            <a:r>
              <a:rPr lang="cs-CZ" dirty="0" err="1"/>
              <a:t>powerpointové</a:t>
            </a:r>
            <a:r>
              <a:rPr lang="cs-CZ" dirty="0"/>
              <a:t> prezentace.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53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135C7-99FB-434E-9B1B-3EA511DE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* Studijní literatura: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C880F4-C576-40F3-96D6-6E7E14433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br>
              <a:rPr lang="cs-CZ" dirty="0"/>
            </a:br>
            <a:r>
              <a:rPr lang="cs-CZ" dirty="0"/>
              <a:t>* Povinná:</a:t>
            </a:r>
            <a:br>
              <a:rPr lang="cs-CZ" dirty="0"/>
            </a:br>
            <a:r>
              <a:rPr lang="cs-CZ" dirty="0"/>
              <a:t>ŠANDEROVÁ, J. Jak číst a psát odborný text ve společenských vědách. Několik zásad pro začátečníky. Praha: SLON, 2005. ISBN 80-86429-40-7.</a:t>
            </a:r>
            <a:br>
              <a:rPr lang="cs-CZ" dirty="0"/>
            </a:br>
            <a:r>
              <a:rPr lang="cs-CZ" dirty="0"/>
              <a:t>ČMEJRKOVÁ, S., DANEŠ, F., SVĚTLÁ, J. Jak napsat odborný text. Praha: Leda, 1999. ISBN 80-85927-69-1.</a:t>
            </a:r>
            <a:br>
              <a:rPr lang="cs-CZ" dirty="0"/>
            </a:br>
            <a:r>
              <a:rPr lang="cs-CZ" dirty="0"/>
              <a:t>ECO, U. Jak napsat diplomovou práci. Praha: </a:t>
            </a:r>
            <a:r>
              <a:rPr lang="cs-CZ" dirty="0" err="1"/>
              <a:t>Votobia</a:t>
            </a:r>
            <a:r>
              <a:rPr lang="cs-CZ" dirty="0"/>
              <a:t>, 1997. ISBN: 80-7198-173-7.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* Doporučená:</a:t>
            </a:r>
            <a:br>
              <a:rPr lang="cs-CZ" dirty="0"/>
            </a:br>
            <a:r>
              <a:rPr lang="cs-CZ" dirty="0"/>
              <a:t>BAILEY, S.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writing</a:t>
            </a:r>
            <a:r>
              <a:rPr lang="cs-CZ" dirty="0"/>
              <a:t>: a handbook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. London, New York: </a:t>
            </a:r>
            <a:r>
              <a:rPr lang="cs-CZ" dirty="0" err="1"/>
              <a:t>Routledge</a:t>
            </a:r>
            <a:r>
              <a:rPr lang="cs-CZ" dirty="0"/>
              <a:t>, 2015. 978-1-138-77849-8.</a:t>
            </a:r>
            <a:br>
              <a:rPr lang="cs-CZ" dirty="0"/>
            </a:br>
            <a:r>
              <a:rPr lang="cs-CZ" dirty="0"/>
              <a:t>ZBÍRAL, R. Příručka psaní seminárních a jiných vysokoškolských odborných prací. Praha: Linde, 2009. ISBN 978-80-7201-779-9.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84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 atestace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předpoklad: 70% účast v seminářích a průběžné plnění dílčích úkolů</a:t>
            </a:r>
          </a:p>
          <a:p>
            <a:r>
              <a:rPr lang="cs-CZ" dirty="0"/>
              <a:t>struktura závěrečného hodnocení </a:t>
            </a:r>
          </a:p>
          <a:p>
            <a:pPr lvl="1"/>
            <a:r>
              <a:rPr lang="cs-CZ" dirty="0"/>
              <a:t>průběžná práce v semestru: 35%</a:t>
            </a:r>
          </a:p>
          <a:p>
            <a:pPr lvl="1"/>
            <a:r>
              <a:rPr lang="cs-CZ" dirty="0"/>
              <a:t>závěrečná seminární práce (písemná) rozsah 5-8 normostran, 35% </a:t>
            </a:r>
          </a:p>
          <a:p>
            <a:pPr lvl="1"/>
            <a:r>
              <a:rPr lang="cs-CZ" dirty="0"/>
              <a:t>prezentace seminární práce, 5-10 slidů: 30%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97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0,5 hod. stručné shrnuti práce studentů (individuální ale vystřídáme se)</a:t>
            </a:r>
          </a:p>
          <a:p>
            <a:r>
              <a:rPr lang="cs-CZ" dirty="0"/>
              <a:t>0,5 hod přednáška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100745"/>
              </p:ext>
            </p:extLst>
          </p:nvPr>
        </p:nvGraphicFramePr>
        <p:xfrm>
          <a:off x="2594915" y="3463468"/>
          <a:ext cx="6252521" cy="1899365"/>
        </p:xfrm>
        <a:graphic>
          <a:graphicData uri="http://schemas.openxmlformats.org/drawingml/2006/table">
            <a:tbl>
              <a:tblPr firstRow="1" firstCol="1" bandRow="1"/>
              <a:tblGrid>
                <a:gridCol w="73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3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8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52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8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45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5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24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11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23.2.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16.3.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23.3.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30.3.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6.4.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13.4.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20.4.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27.4.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18.5.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9132"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Semináře, výuka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seminárních prací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58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Dnes: vyplnit 3 možná témata</a:t>
            </a:r>
          </a:p>
          <a:p>
            <a:r>
              <a:rPr lang="cs-CZ" dirty="0"/>
              <a:t>DÚ 1: vybrat 1-2, napsat proč vás zajímá, případně co konkrétně na tom fenoménu vás zajímá</a:t>
            </a:r>
          </a:p>
          <a:p>
            <a:pPr lvl="1"/>
            <a:r>
              <a:rPr lang="cs-CZ" dirty="0"/>
              <a:t>Max 0,5 stránky, </a:t>
            </a:r>
          </a:p>
          <a:p>
            <a:r>
              <a:rPr lang="cs-CZ" dirty="0"/>
              <a:t>DÚ 2: proč vaše téma by mělo byt zajímat čtenáře</a:t>
            </a:r>
          </a:p>
          <a:p>
            <a:pPr lvl="1"/>
            <a:r>
              <a:rPr lang="cs-CZ" dirty="0"/>
              <a:t>Max 0,5 stránky,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45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Téma: Gender </a:t>
            </a:r>
            <a:r>
              <a:rPr lang="cs-CZ" dirty="0" err="1"/>
              <a:t>pay</a:t>
            </a:r>
            <a:r>
              <a:rPr lang="cs-CZ" dirty="0"/>
              <a:t> gap. Rozdíl v platech mezi muži a ženami</a:t>
            </a:r>
          </a:p>
          <a:p>
            <a:r>
              <a:rPr lang="cs-CZ" dirty="0"/>
              <a:t>DÚ 1. Proč o tom chci psát, případně co konkrétně na tom fenoménu mne zajímá</a:t>
            </a:r>
          </a:p>
          <a:p>
            <a:pPr lvl="1"/>
            <a:r>
              <a:rPr lang="cs-CZ" dirty="0"/>
              <a:t>Je to nespravedlivé a zajímalo by mne čím to je</a:t>
            </a:r>
          </a:p>
          <a:p>
            <a:pPr lvl="1"/>
            <a:r>
              <a:rPr lang="cs-CZ" dirty="0"/>
              <a:t>Pracuji v personální agentuře a myslím si že ženy jsou méně sebevědomé</a:t>
            </a:r>
          </a:p>
          <a:p>
            <a:pPr lvl="1"/>
            <a:r>
              <a:rPr lang="cs-CZ" dirty="0"/>
              <a:t>Pracuji v e-marketingu a myslím si, že gender </a:t>
            </a:r>
            <a:r>
              <a:rPr lang="cs-CZ" dirty="0" err="1"/>
              <a:t>pay</a:t>
            </a:r>
            <a:r>
              <a:rPr lang="cs-CZ" dirty="0"/>
              <a:t> gap by měl byt menší</a:t>
            </a:r>
          </a:p>
          <a:p>
            <a:pPr lvl="1"/>
            <a:r>
              <a:rPr lang="cs-CZ" dirty="0"/>
              <a:t>Osobní zkušenost, atd. </a:t>
            </a:r>
          </a:p>
          <a:p>
            <a:r>
              <a:rPr lang="cs-CZ" dirty="0"/>
              <a:t>DÚ 2. Proč je to zajímavé pro čtenáře</a:t>
            </a:r>
          </a:p>
          <a:p>
            <a:pPr lvl="1"/>
            <a:r>
              <a:rPr lang="cs-CZ" dirty="0"/>
              <a:t>Často v mediích</a:t>
            </a:r>
          </a:p>
          <a:p>
            <a:pPr lvl="1"/>
            <a:r>
              <a:rPr lang="cs-CZ" dirty="0"/>
              <a:t>Je to důležité z hlediska společnosti</a:t>
            </a:r>
          </a:p>
          <a:p>
            <a:pPr lvl="1"/>
            <a:r>
              <a:rPr lang="cs-CZ" dirty="0"/>
              <a:t>Je to důležité z hlediska vědního oboru</a:t>
            </a:r>
          </a:p>
          <a:p>
            <a:pPr lvl="1"/>
            <a:r>
              <a:rPr lang="cs-CZ" dirty="0"/>
              <a:t>Je to zajímavé (proč), atd.</a:t>
            </a:r>
          </a:p>
          <a:p>
            <a:pPr lvl="1"/>
            <a:r>
              <a:rPr lang="cs-CZ" dirty="0"/>
              <a:t>Pro inspiraci viz http://www.phrasebank.manchester.ac.uk/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89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1 ročník </a:t>
            </a:r>
          </a:p>
          <a:p>
            <a:pPr lvl="1"/>
            <a:r>
              <a:rPr lang="cs-CZ" dirty="0"/>
              <a:t>Rešerše literatury k tématu</a:t>
            </a:r>
          </a:p>
          <a:p>
            <a:pPr lvl="1"/>
            <a:r>
              <a:rPr lang="cs-CZ" dirty="0"/>
              <a:t>Case study</a:t>
            </a:r>
          </a:p>
          <a:p>
            <a:pPr lvl="1"/>
            <a:r>
              <a:rPr lang="cs-CZ" dirty="0"/>
              <a:t>Kompilace</a:t>
            </a:r>
          </a:p>
          <a:p>
            <a:pPr lvl="1"/>
            <a:r>
              <a:rPr lang="cs-CZ" dirty="0"/>
              <a:t>Komparace</a:t>
            </a:r>
          </a:p>
          <a:p>
            <a:r>
              <a:rPr lang="cs-CZ" dirty="0"/>
              <a:t>Pro starší ročníky </a:t>
            </a:r>
          </a:p>
          <a:p>
            <a:pPr lvl="1"/>
            <a:r>
              <a:rPr lang="cs-CZ" dirty="0"/>
              <a:t>Výzkumná práce s rešerší literatury jako součásti. 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84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Rešerše literatury</a:t>
            </a:r>
          </a:p>
          <a:p>
            <a:pPr lvl="1"/>
            <a:r>
              <a:rPr lang="cs-CZ" dirty="0"/>
              <a:t>Chci zjistit co je o tom známo, klasifikovat to a prokázat co ještě chybí</a:t>
            </a:r>
          </a:p>
          <a:p>
            <a:pPr lvl="1"/>
            <a:r>
              <a:rPr lang="cs-CZ" dirty="0"/>
              <a:t>Musí se dělat ve všech typech práci</a:t>
            </a:r>
          </a:p>
          <a:p>
            <a:r>
              <a:rPr lang="cs-CZ" dirty="0"/>
              <a:t>Případová studie</a:t>
            </a:r>
          </a:p>
          <a:p>
            <a:pPr lvl="1"/>
            <a:r>
              <a:rPr lang="cs-CZ" dirty="0"/>
              <a:t>Popsat konkrétní případ výskytu soc. fenoménu (pozor na odkazy)</a:t>
            </a:r>
          </a:p>
          <a:p>
            <a:pPr lvl="1"/>
            <a:r>
              <a:rPr lang="cs-CZ" dirty="0"/>
              <a:t>Začlenit ho do existující teorie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Více o metodě probereme později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60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Abstrakt</a:t>
            </a:r>
          </a:p>
          <a:p>
            <a:r>
              <a:rPr lang="cs-CZ" dirty="0"/>
              <a:t>Úvod</a:t>
            </a:r>
          </a:p>
          <a:p>
            <a:pPr lvl="1"/>
            <a:r>
              <a:rPr lang="cs-CZ" dirty="0"/>
              <a:t>Motivace </a:t>
            </a:r>
          </a:p>
          <a:p>
            <a:pPr lvl="1"/>
            <a:r>
              <a:rPr lang="cs-CZ" dirty="0"/>
              <a:t>Co je o tom známo</a:t>
            </a:r>
          </a:p>
          <a:p>
            <a:pPr lvl="1"/>
            <a:r>
              <a:rPr lang="cs-CZ" dirty="0"/>
              <a:t>Co chcete v práci dělat , cíl práce</a:t>
            </a:r>
          </a:p>
          <a:p>
            <a:pPr lvl="1"/>
            <a:r>
              <a:rPr lang="cs-CZ" dirty="0"/>
              <a:t>Struktura práce</a:t>
            </a:r>
          </a:p>
          <a:p>
            <a:r>
              <a:rPr lang="cs-CZ" dirty="0"/>
              <a:t>Průzkum literatury (co je o tématu známo)</a:t>
            </a:r>
          </a:p>
          <a:p>
            <a:r>
              <a:rPr lang="cs-CZ" dirty="0"/>
              <a:t>Jádro práce (případová studie, nebo systematizace </a:t>
            </a:r>
            <a:r>
              <a:rPr lang="cs-CZ" dirty="0" err="1"/>
              <a:t>lietartury</a:t>
            </a:r>
            <a:r>
              <a:rPr lang="cs-CZ" dirty="0"/>
              <a:t>)</a:t>
            </a:r>
          </a:p>
          <a:p>
            <a:r>
              <a:rPr lang="cs-CZ" dirty="0"/>
              <a:t>Diskuse</a:t>
            </a:r>
          </a:p>
          <a:p>
            <a:r>
              <a:rPr lang="cs-CZ" dirty="0"/>
              <a:t>Závěr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87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DU1, DU2</a:t>
            </a:r>
          </a:p>
          <a:p>
            <a:r>
              <a:rPr lang="cs-CZ" dirty="0"/>
              <a:t>2.3.</a:t>
            </a:r>
          </a:p>
          <a:p>
            <a:r>
              <a:rPr lang="cs-CZ" dirty="0"/>
              <a:t>9.3.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528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Microsoft Office PowerPoint</Application>
  <PresentationFormat>Širokoúhlá obrazovka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Proseminář k akademickým dovednostem. Úvod</vt:lpstr>
      <vt:lpstr>Podmínky atestace </vt:lpstr>
      <vt:lpstr>Struktura semináře</vt:lpstr>
      <vt:lpstr>Téma seminární práce</vt:lpstr>
      <vt:lpstr>Přiklad</vt:lpstr>
      <vt:lpstr>Seminární práce</vt:lpstr>
      <vt:lpstr>Metoda seminární práce</vt:lpstr>
      <vt:lpstr>Struktura seminární práce</vt:lpstr>
      <vt:lpstr>Deadlines</vt:lpstr>
      <vt:lpstr> Témata:</vt:lpstr>
      <vt:lpstr>* Studijní 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Inna Čábelková</dc:creator>
  <cp:lastModifiedBy>Čábelková Inna</cp:lastModifiedBy>
  <cp:revision>19</cp:revision>
  <dcterms:created xsi:type="dcterms:W3CDTF">2018-02-09T14:40:18Z</dcterms:created>
  <dcterms:modified xsi:type="dcterms:W3CDTF">2021-02-19T15:33:01Z</dcterms:modified>
</cp:coreProperties>
</file>