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629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424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99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4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47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453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178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2777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3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453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30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11F2F-ED33-4741-AA6A-874508C50BF0}" type="datetimeFigureOut">
              <a:rPr lang="cs-CZ" smtClean="0"/>
              <a:t>08.12.2025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197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Důkaz nesmrtelnosti duše z </a:t>
            </a:r>
            <a:r>
              <a:rPr lang="cs-CZ" b="1" dirty="0" err="1" smtClean="0"/>
              <a:t>Faidra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1. To, co se samo pohybuje, je nesmrtelné (245c5-c2</a:t>
            </a:r>
            <a:r>
              <a:rPr lang="cs-CZ" dirty="0"/>
              <a:t>)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a)  </a:t>
            </a:r>
            <a:r>
              <a:rPr lang="cs-CZ" dirty="0"/>
              <a:t>To, co se samo pohybuje, se nikdy nepřestává pohybovat a je </a:t>
            </a:r>
            <a:r>
              <a:rPr lang="cs-CZ" dirty="0" smtClean="0"/>
              <a:t>	v </a:t>
            </a:r>
            <a:r>
              <a:rPr lang="cs-CZ" dirty="0"/>
              <a:t>tomto smyslu nesmrtelné (245a5-8)</a:t>
            </a:r>
          </a:p>
          <a:p>
            <a:pPr marL="0" indent="0">
              <a:buNone/>
            </a:pPr>
            <a:r>
              <a:rPr lang="cs-CZ" dirty="0" smtClean="0"/>
              <a:t>	b) To</a:t>
            </a:r>
            <a:r>
              <a:rPr lang="cs-CZ" dirty="0"/>
              <a:t>, co se samo pohybuje, je zdrojem veškerého pohybu a </a:t>
            </a:r>
            <a:r>
              <a:rPr lang="cs-CZ" dirty="0" smtClean="0"/>
              <a:t>	vznikání</a:t>
            </a:r>
            <a:r>
              <a:rPr lang="cs-CZ" dirty="0"/>
              <a:t>, a nemůže proto vznikat ani zanikat (245a8-e2)</a:t>
            </a:r>
          </a:p>
          <a:p>
            <a:pPr marL="0" indent="0">
              <a:buNone/>
            </a:pPr>
            <a:r>
              <a:rPr lang="cs-CZ" smtClean="0"/>
              <a:t>2. Duše </a:t>
            </a:r>
            <a:r>
              <a:rPr lang="cs-CZ" dirty="0" smtClean="0"/>
              <a:t>je to, co se samo pohybuje (245e2-6)</a:t>
            </a:r>
          </a:p>
          <a:p>
            <a:pPr marL="0" indent="0">
              <a:buNone/>
            </a:pPr>
            <a:r>
              <a:rPr lang="cs-CZ" dirty="0" smtClean="0"/>
              <a:t>3. Duše je tedy nesmrtelná (245e6-246a2)</a:t>
            </a:r>
          </a:p>
          <a:p>
            <a:pPr marL="571500" indent="-571500">
              <a:buAutoNum type="romanU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182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Okřídlené spřežení – 3 části duše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942108" y="1690688"/>
          <a:ext cx="10280074" cy="4118868"/>
        </p:xfrm>
        <a:graphic>
          <a:graphicData uri="http://schemas.openxmlformats.org/drawingml/2006/table">
            <a:tbl>
              <a:tblPr/>
              <a:tblGrid>
                <a:gridCol w="5140037">
                  <a:extLst>
                    <a:ext uri="{9D8B030D-6E8A-4147-A177-3AD203B41FA5}">
                      <a16:colId xmlns:a16="http://schemas.microsoft.com/office/drawing/2014/main" val="2550020422"/>
                    </a:ext>
                  </a:extLst>
                </a:gridCol>
                <a:gridCol w="5140037">
                  <a:extLst>
                    <a:ext uri="{9D8B030D-6E8A-4147-A177-3AD203B41FA5}">
                      <a16:colId xmlns:a16="http://schemas.microsoft.com/office/drawing/2014/main" val="3419786641"/>
                    </a:ext>
                  </a:extLst>
                </a:gridCol>
              </a:tblGrid>
              <a:tr h="14939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Rozumová část duše = </a:t>
                      </a:r>
                      <a:r>
                        <a:rPr lang="cs-CZ" sz="2400" dirty="0" smtClean="0">
                          <a:solidFill>
                            <a:srgbClr val="FF0000"/>
                          </a:solidFill>
                          <a:effectLst/>
                        </a:rPr>
                        <a:t>vozataj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>
                          <a:effectLst/>
                        </a:rPr>
                        <a:t>uvažování, nabývání </a:t>
                      </a:r>
                      <a:r>
                        <a:rPr lang="cs-CZ" sz="2400" dirty="0" smtClean="0">
                          <a:effectLst/>
                        </a:rPr>
                        <a:t>poznatků, </a:t>
                      </a:r>
                      <a:r>
                        <a:rPr lang="cs-CZ" sz="2400" dirty="0">
                          <a:effectLst/>
                        </a:rPr>
                        <a:t>vláda v duši</a:t>
                      </a: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8935345"/>
                  </a:ext>
                </a:extLst>
              </a:tr>
              <a:tr h="167544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Vznětlivá</a:t>
                      </a:r>
                      <a:r>
                        <a:rPr lang="cs-CZ" sz="2400" baseline="0" dirty="0" smtClean="0">
                          <a:effectLst/>
                        </a:rPr>
                        <a:t> část duše</a:t>
                      </a:r>
                      <a:r>
                        <a:rPr lang="cs-CZ" sz="2400" dirty="0" smtClean="0">
                          <a:effectLst/>
                        </a:rPr>
                        <a:t> = </a:t>
                      </a:r>
                      <a:r>
                        <a:rPr lang="cs-CZ" sz="2400" dirty="0" smtClean="0">
                          <a:solidFill>
                            <a:srgbClr val="FF0000"/>
                          </a:solidFill>
                          <a:effectLst/>
                        </a:rPr>
                        <a:t>dobrý kůň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oprávněný </a:t>
                      </a:r>
                      <a:r>
                        <a:rPr lang="cs-CZ" sz="2400" dirty="0">
                          <a:effectLst/>
                        </a:rPr>
                        <a:t>hněv, statečnost, strach, boj proti nespravedlnosti, ctižádost, touha po vítězství, stud</a:t>
                      </a: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290383"/>
                  </a:ext>
                </a:extLst>
              </a:tr>
              <a:tr h="94947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Žádostivá</a:t>
                      </a:r>
                      <a:r>
                        <a:rPr lang="cs-CZ" sz="2400" baseline="0" dirty="0" smtClean="0">
                          <a:effectLst/>
                        </a:rPr>
                        <a:t> část duše</a:t>
                      </a:r>
                      <a:r>
                        <a:rPr lang="cs-CZ" sz="2400" dirty="0" smtClean="0">
                          <a:effectLst/>
                        </a:rPr>
                        <a:t> = </a:t>
                      </a:r>
                      <a:r>
                        <a:rPr lang="cs-CZ" sz="2400" dirty="0" smtClean="0">
                          <a:solidFill>
                            <a:srgbClr val="FF0000"/>
                          </a:solidFill>
                          <a:effectLst/>
                        </a:rPr>
                        <a:t>zlý kůň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žízeň</a:t>
                      </a:r>
                      <a:r>
                        <a:rPr lang="cs-CZ" sz="2400" dirty="0">
                          <a:effectLst/>
                        </a:rPr>
                        <a:t>, hlad, erotická touha, tělesné touhy vůbec, touha po penězích</a:t>
                      </a: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082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572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Části duše – </a:t>
            </a:r>
            <a:r>
              <a:rPr lang="cs-CZ" dirty="0" err="1" smtClean="0"/>
              <a:t>Faidros</a:t>
            </a:r>
            <a:r>
              <a:rPr lang="cs-CZ" dirty="0" smtClean="0"/>
              <a:t>, Ústava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62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78050615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72052012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258732167"/>
                    </a:ext>
                  </a:extLst>
                </a:gridCol>
              </a:tblGrid>
              <a:tr h="1593348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err="1" smtClean="0"/>
                        <a:t>Faidros</a:t>
                      </a:r>
                      <a:r>
                        <a:rPr lang="cs-CZ" sz="2800" dirty="0" smtClean="0"/>
                        <a:t> – </a:t>
                      </a:r>
                    </a:p>
                    <a:p>
                      <a:r>
                        <a:rPr lang="cs-CZ" sz="2800" dirty="0" smtClean="0"/>
                        <a:t>mýtus o okřídleném spřežení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Ústava – </a:t>
                      </a:r>
                    </a:p>
                    <a:p>
                      <a:r>
                        <a:rPr lang="cs-CZ" sz="2800" dirty="0" smtClean="0"/>
                        <a:t>paralela části duše a části obce</a:t>
                      </a:r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848276"/>
                  </a:ext>
                </a:extLst>
              </a:tr>
              <a:tr h="92313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rozumová</a:t>
                      </a:r>
                      <a:r>
                        <a:rPr lang="cs-CZ" sz="2800" baseline="0" dirty="0" smtClean="0"/>
                        <a:t> část duše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vozataj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filosofové</a:t>
                      </a:r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922527"/>
                  </a:ext>
                </a:extLst>
              </a:tr>
              <a:tr h="92313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vznětlivá část duše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dobrý kůň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strážci</a:t>
                      </a:r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666973"/>
                  </a:ext>
                </a:extLst>
              </a:tr>
              <a:tr h="92313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žádostivá část duše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zlý kůň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výrobci</a:t>
                      </a:r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6818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650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Thymos</a:t>
            </a:r>
            <a:r>
              <a:rPr lang="cs-CZ" dirty="0" smtClean="0"/>
              <a:t> = vznětlivost, srdnatost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Vznětlivost = </a:t>
            </a:r>
            <a:r>
              <a:rPr lang="cs-CZ" i="1" dirty="0" err="1" smtClean="0"/>
              <a:t>thymos</a:t>
            </a:r>
            <a:r>
              <a:rPr lang="cs-CZ" dirty="0" smtClean="0"/>
              <a:t> = srdnatost = zlost, prudkost = emocionální složka duše uskutečňující to, co rozum poznává za pravdivé. Překlad „srdnatost“ poukazuje </a:t>
            </a:r>
            <a:r>
              <a:rPr lang="cs-CZ" dirty="0"/>
              <a:t>na souvislost této složky se srdeční činností, s krevním oběhem (viz např. „vzkypěla v něm krev</a:t>
            </a:r>
            <a:r>
              <a:rPr lang="cs-CZ" dirty="0" smtClean="0"/>
              <a:t>“…)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Žádostivost = touha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614780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EB04EC0CE1599489912BC3BB6A99D24" ma:contentTypeVersion="2" ma:contentTypeDescription="Vytvoří nový dokument" ma:contentTypeScope="" ma:versionID="ea7e52dd3275ebfce19060da62206587">
  <xsd:schema xmlns:xsd="http://www.w3.org/2001/XMLSchema" xmlns:xs="http://www.w3.org/2001/XMLSchema" xmlns:p="http://schemas.microsoft.com/office/2006/metadata/properties" xmlns:ns2="a52a04cd-abfc-406f-bfff-83bfc995ebc5" targetNamespace="http://schemas.microsoft.com/office/2006/metadata/properties" ma:root="true" ma:fieldsID="848e0e171abc4ceb0774eb6e9911fa61" ns2:_="">
    <xsd:import namespace="a52a04cd-abfc-406f-bfff-83bfc995eb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2a04cd-abfc-406f-bfff-83bfc995eb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4EA5F0-46D3-445D-8628-2CF3F1FFC7ED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a52a04cd-abfc-406f-bfff-83bfc995ebc5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0238ACE-B797-4DE2-8B48-87B84B7C3D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2a04cd-abfc-406f-bfff-83bfc995eb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46BE126-1337-49EA-84EF-2E3FC268FC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147</Words>
  <Application>Microsoft Office PowerPoint</Application>
  <PresentationFormat>Širokoúhlá obrazovka</PresentationFormat>
  <Paragraphs>31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Důkaz nesmrtelnosti duše z Faidra</vt:lpstr>
      <vt:lpstr>Okřídlené spřežení – 3 části duše</vt:lpstr>
      <vt:lpstr>Části duše – Faidros, Ústava</vt:lpstr>
      <vt:lpstr>Thymos = vznětlivost, srdnatost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Faidón a Faidros</dc:title>
  <dc:creator>User</dc:creator>
  <cp:lastModifiedBy>Uživatel</cp:lastModifiedBy>
  <cp:revision>11</cp:revision>
  <dcterms:created xsi:type="dcterms:W3CDTF">2020-10-05T07:50:46Z</dcterms:created>
  <dcterms:modified xsi:type="dcterms:W3CDTF">2025-12-08T12:36:33Z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0x0101005EB04EC0CE1599489912BC3BB6A99D24</vt:lpwstr>
  </property>
</Properties>
</file>