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080625" cy="7559675"/>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 name="PlaceHolder 1"/>
          <p:cNvSpPr>
            <a:spLocks noGrp="1"/>
          </p:cNvSpPr>
          <p:nvPr>
            <p:ph type="body"/>
          </p:nvPr>
        </p:nvSpPr>
        <p:spPr>
          <a:xfrm>
            <a:off x="756000" y="5078520"/>
            <a:ext cx="6047640" cy="4811040"/>
          </a:xfrm>
          <a:prstGeom prst="rect">
            <a:avLst/>
          </a:prstGeom>
        </p:spPr>
        <p:txBody>
          <a:bodyPr lIns="0" tIns="0" rIns="0" bIns="0"/>
          <a:lstStyle/>
          <a:p>
            <a:r>
              <a:rPr lang="cs-CZ" sz="2000" strike="noStrike" spc="-1">
                <a:solidFill>
                  <a:srgbClr val="000000"/>
                </a:solidFill>
                <a:uFill>
                  <a:solidFill>
                    <a:srgbClr val="FFFFFF"/>
                  </a:solidFill>
                </a:uFill>
                <a:latin typeface="Arial"/>
              </a:rPr>
              <a:t>Klikněte pro úpravu formátu komentářů</a:t>
            </a:r>
          </a:p>
        </p:txBody>
      </p:sp>
      <p:sp>
        <p:nvSpPr>
          <p:cNvPr id="37" name="PlaceHolder 2"/>
          <p:cNvSpPr>
            <a:spLocks noGrp="1"/>
          </p:cNvSpPr>
          <p:nvPr>
            <p:ph type="hdr"/>
          </p:nvPr>
        </p:nvSpPr>
        <p:spPr>
          <a:xfrm>
            <a:off x="0" y="0"/>
            <a:ext cx="3280680" cy="534240"/>
          </a:xfrm>
          <a:prstGeom prst="rect">
            <a:avLst/>
          </a:prstGeom>
        </p:spPr>
        <p:txBody>
          <a:bodyPr lIns="0" tIns="0" rIns="0" bIns="0"/>
          <a:lstStyle/>
          <a:p>
            <a:r>
              <a:rPr lang="cs-CZ" sz="1400" strike="noStrike" spc="-1">
                <a:solidFill>
                  <a:srgbClr val="000000"/>
                </a:solidFill>
                <a:uFill>
                  <a:solidFill>
                    <a:srgbClr val="FFFFFF"/>
                  </a:solidFill>
                </a:uFill>
                <a:latin typeface="Times New Roman"/>
              </a:rPr>
              <a:t>&lt;záhlaví&gt;</a:t>
            </a:r>
          </a:p>
        </p:txBody>
      </p:sp>
      <p:sp>
        <p:nvSpPr>
          <p:cNvPr id="38" name="PlaceHolder 3"/>
          <p:cNvSpPr>
            <a:spLocks noGrp="1"/>
          </p:cNvSpPr>
          <p:nvPr>
            <p:ph type="dt"/>
          </p:nvPr>
        </p:nvSpPr>
        <p:spPr>
          <a:xfrm>
            <a:off x="4278960" y="0"/>
            <a:ext cx="3280680" cy="534240"/>
          </a:xfrm>
          <a:prstGeom prst="rect">
            <a:avLst/>
          </a:prstGeom>
        </p:spPr>
        <p:txBody>
          <a:bodyPr lIns="0" tIns="0" rIns="0" bIns="0"/>
          <a:lstStyle/>
          <a:p>
            <a:pPr algn="r"/>
            <a:r>
              <a:rPr lang="cs-CZ" sz="1400" strike="noStrike" spc="-1">
                <a:solidFill>
                  <a:srgbClr val="000000"/>
                </a:solidFill>
                <a:uFill>
                  <a:solidFill>
                    <a:srgbClr val="FFFFFF"/>
                  </a:solidFill>
                </a:uFill>
                <a:latin typeface="Times New Roman"/>
              </a:rPr>
              <a:t>&lt;datum/čas&gt;</a:t>
            </a:r>
          </a:p>
        </p:txBody>
      </p:sp>
      <p:sp>
        <p:nvSpPr>
          <p:cNvPr id="39" name="PlaceHolder 4"/>
          <p:cNvSpPr>
            <a:spLocks noGrp="1"/>
          </p:cNvSpPr>
          <p:nvPr>
            <p:ph type="ftr"/>
          </p:nvPr>
        </p:nvSpPr>
        <p:spPr>
          <a:xfrm>
            <a:off x="0" y="10157400"/>
            <a:ext cx="3280680" cy="534240"/>
          </a:xfrm>
          <a:prstGeom prst="rect">
            <a:avLst/>
          </a:prstGeom>
        </p:spPr>
        <p:txBody>
          <a:bodyPr lIns="0" tIns="0" rIns="0" bIns="0" anchor="b"/>
          <a:lstStyle/>
          <a:p>
            <a:r>
              <a:rPr lang="cs-CZ" sz="1400" strike="noStrike" spc="-1">
                <a:solidFill>
                  <a:srgbClr val="000000"/>
                </a:solidFill>
                <a:uFill>
                  <a:solidFill>
                    <a:srgbClr val="FFFFFF"/>
                  </a:solidFill>
                </a:uFill>
                <a:latin typeface="Times New Roman"/>
              </a:rPr>
              <a:t>&lt;zápatí&gt;</a:t>
            </a:r>
          </a:p>
        </p:txBody>
      </p:sp>
      <p:sp>
        <p:nvSpPr>
          <p:cNvPr id="40" name="PlaceHolder 5"/>
          <p:cNvSpPr>
            <a:spLocks noGrp="1"/>
          </p:cNvSpPr>
          <p:nvPr>
            <p:ph type="sldNum"/>
          </p:nvPr>
        </p:nvSpPr>
        <p:spPr>
          <a:xfrm>
            <a:off x="4278960" y="10157400"/>
            <a:ext cx="3280680" cy="534240"/>
          </a:xfrm>
          <a:prstGeom prst="rect">
            <a:avLst/>
          </a:prstGeom>
        </p:spPr>
        <p:txBody>
          <a:bodyPr lIns="0" tIns="0" rIns="0" bIns="0" anchor="b"/>
          <a:lstStyle/>
          <a:p>
            <a:pPr algn="r"/>
            <a:fld id="{FD48351C-E94A-40C2-A4CF-817A4FE3BF4B}" type="slidenum">
              <a:rPr lang="cs-CZ" sz="1400" strike="noStrike" spc="-1">
                <a:solidFill>
                  <a:srgbClr val="000000"/>
                </a:solidFill>
                <a:uFill>
                  <a:solidFill>
                    <a:srgbClr val="FFFFFF"/>
                  </a:solidFill>
                </a:uFill>
                <a:latin typeface="Times New Roman"/>
              </a:rPr>
              <a:t>‹#›</a:t>
            </a:fld>
            <a:endParaRPr lang="cs-CZ" sz="140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760D8998-0CB0-43B5-88F4-F6DA8FE4FC4A}" type="slidenum">
              <a:rPr lang="cs-CZ" sz="1400" strike="noStrike" spc="-1">
                <a:solidFill>
                  <a:srgbClr val="000000"/>
                </a:solidFill>
                <a:uFill>
                  <a:solidFill>
                    <a:srgbClr val="FFFFFF"/>
                  </a:solidFill>
                </a:uFill>
                <a:latin typeface="Times New Roman"/>
                <a:ea typeface="Segoe UI"/>
              </a:rPr>
              <a:t>1</a:t>
            </a:fld>
            <a:endParaRPr lang="cs-CZ" sz="1800" strike="noStrike" spc="-1">
              <a:solidFill>
                <a:srgbClr val="000000"/>
              </a:solidFill>
              <a:uFill>
                <a:solidFill>
                  <a:srgbClr val="FFFFFF"/>
                </a:solidFill>
              </a:uFill>
              <a:latin typeface="Arial"/>
            </a:endParaRPr>
          </a:p>
        </p:txBody>
      </p:sp>
      <p:sp>
        <p:nvSpPr>
          <p:cNvPr id="61"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43C20976-2406-41B3-A095-C588A77E4C37}" type="slidenum">
              <a:rPr lang="cs-CZ" sz="1400" strike="noStrike" spc="-1">
                <a:solidFill>
                  <a:srgbClr val="000000"/>
                </a:solidFill>
                <a:uFill>
                  <a:solidFill>
                    <a:srgbClr val="FFFFFF"/>
                  </a:solidFill>
                </a:uFill>
                <a:latin typeface="Times New Roman"/>
                <a:ea typeface="Segoe UI"/>
              </a:rPr>
              <a:t>2</a:t>
            </a:fld>
            <a:endParaRPr lang="cs-CZ" sz="180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E6116A31-9C18-4144-8AB0-E6A03715FBF3}" type="slidenum">
              <a:rPr lang="cs-CZ" sz="1400" strike="noStrike" spc="-1">
                <a:solidFill>
                  <a:srgbClr val="000000"/>
                </a:solidFill>
                <a:uFill>
                  <a:solidFill>
                    <a:srgbClr val="FFFFFF"/>
                  </a:solidFill>
                </a:uFill>
                <a:latin typeface="Times New Roman"/>
                <a:ea typeface="Segoe UI"/>
              </a:rPr>
              <a:t>3</a:t>
            </a:fld>
            <a:endParaRPr lang="cs-CZ" sz="1800" strike="noStrike" spc="-1">
              <a:solidFill>
                <a:srgbClr val="000000"/>
              </a:solidFill>
              <a:uFill>
                <a:solidFill>
                  <a:srgbClr val="FFFFFF"/>
                </a:solidFill>
              </a:uFill>
              <a:latin typeface="Arial"/>
            </a:endParaRPr>
          </a:p>
        </p:txBody>
      </p:sp>
      <p:sp>
        <p:nvSpPr>
          <p:cNvPr id="65"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2CC166F0-BC93-4A3E-AE8A-D68B9584A432}" type="slidenum">
              <a:rPr lang="cs-CZ" sz="1400" strike="noStrike" spc="-1">
                <a:solidFill>
                  <a:srgbClr val="000000"/>
                </a:solidFill>
                <a:uFill>
                  <a:solidFill>
                    <a:srgbClr val="FFFFFF"/>
                  </a:solidFill>
                </a:uFill>
                <a:latin typeface="Times New Roman"/>
                <a:ea typeface="Segoe UI"/>
              </a:rPr>
              <a:t>4</a:t>
            </a:fld>
            <a:endParaRPr lang="cs-CZ" sz="180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C81B28A7-F4E2-4348-8888-0D1D1EF65DF8}" type="slidenum">
              <a:rPr lang="cs-CZ" sz="1400" strike="noStrike" spc="-1">
                <a:solidFill>
                  <a:srgbClr val="000000"/>
                </a:solidFill>
                <a:uFill>
                  <a:solidFill>
                    <a:srgbClr val="FFFFFF"/>
                  </a:solidFill>
                </a:uFill>
                <a:latin typeface="Times New Roman"/>
                <a:ea typeface="Segoe UI"/>
              </a:rPr>
              <a:t>5</a:t>
            </a:fld>
            <a:endParaRPr lang="cs-CZ" sz="1800" strike="noStrike" spc="-1">
              <a:solidFill>
                <a:srgbClr val="000000"/>
              </a:solidFill>
              <a:uFill>
                <a:solidFill>
                  <a:srgbClr val="FFFFFF"/>
                </a:solidFill>
              </a:uFill>
              <a:latin typeface="Arial"/>
            </a:endParaRPr>
          </a:p>
        </p:txBody>
      </p:sp>
      <p:sp>
        <p:nvSpPr>
          <p:cNvPr id="69"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922ADFD5-7615-4A71-87FA-12B92C779A99}" type="slidenum">
              <a:rPr lang="cs-CZ" sz="1400" strike="noStrike" spc="-1">
                <a:solidFill>
                  <a:srgbClr val="000000"/>
                </a:solidFill>
                <a:uFill>
                  <a:solidFill>
                    <a:srgbClr val="FFFFFF"/>
                  </a:solidFill>
                </a:uFill>
                <a:latin typeface="Times New Roman"/>
                <a:ea typeface="Segoe UI"/>
              </a:rPr>
              <a:t>6</a:t>
            </a:fld>
            <a:endParaRPr lang="cs-CZ" sz="1800" strike="noStrike" spc="-1">
              <a:solidFill>
                <a:srgbClr val="000000"/>
              </a:solidFill>
              <a:uFill>
                <a:solidFill>
                  <a:srgbClr val="FFFFFF"/>
                </a:solidFill>
              </a:uFill>
              <a:latin typeface="Arial"/>
            </a:endParaRPr>
          </a:p>
        </p:txBody>
      </p:sp>
      <p:sp>
        <p:nvSpPr>
          <p:cNvPr id="71"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31437175-567A-4118-AE69-83B3AB1CAD55}" type="slidenum">
              <a:rPr lang="cs-CZ" sz="1400" strike="noStrike" spc="-1">
                <a:solidFill>
                  <a:srgbClr val="000000"/>
                </a:solidFill>
                <a:uFill>
                  <a:solidFill>
                    <a:srgbClr val="FFFFFF"/>
                  </a:solidFill>
                </a:uFill>
                <a:latin typeface="Times New Roman"/>
                <a:ea typeface="Segoe UI"/>
              </a:rPr>
              <a:t>7</a:t>
            </a:fld>
            <a:endParaRPr lang="cs-CZ" sz="1800" strike="noStrike" spc="-1">
              <a:solidFill>
                <a:srgbClr val="000000"/>
              </a:solidFill>
              <a:uFill>
                <a:solidFill>
                  <a:srgbClr val="FFFFFF"/>
                </a:solidFill>
              </a:uFill>
              <a:latin typeface="Arial"/>
            </a:endParaRPr>
          </a:p>
        </p:txBody>
      </p:sp>
      <p:sp>
        <p:nvSpPr>
          <p:cNvPr id="73"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4278960" y="10157400"/>
            <a:ext cx="3279960" cy="533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DCCAA385-2F0F-4658-A2E7-FA4C9E47792C}" type="slidenum">
              <a:rPr lang="cs-CZ" sz="1400" strike="noStrike" spc="-1">
                <a:solidFill>
                  <a:srgbClr val="000000"/>
                </a:solidFill>
                <a:uFill>
                  <a:solidFill>
                    <a:srgbClr val="FFFFFF"/>
                  </a:solidFill>
                </a:uFill>
                <a:latin typeface="Times New Roman"/>
                <a:ea typeface="Segoe UI"/>
              </a:rPr>
              <a:t>8</a:t>
            </a:fld>
            <a:endParaRPr lang="cs-CZ" sz="1800" strike="noStrike" spc="-1">
              <a:solidFill>
                <a:srgbClr val="000000"/>
              </a:solidFill>
              <a:uFill>
                <a:solidFill>
                  <a:srgbClr val="FFFFFF"/>
                </a:solidFill>
              </a:uFill>
              <a:latin typeface="Arial"/>
            </a:endParaRPr>
          </a:p>
        </p:txBody>
      </p:sp>
      <p:sp>
        <p:nvSpPr>
          <p:cNvPr id="75" name="PlaceHolder 2"/>
          <p:cNvSpPr>
            <a:spLocks noGrp="1"/>
          </p:cNvSpPr>
          <p:nvPr>
            <p:ph type="body"/>
          </p:nvPr>
        </p:nvSpPr>
        <p:spPr>
          <a:xfrm>
            <a:off x="756000" y="5078520"/>
            <a:ext cx="6046920" cy="4810320"/>
          </a:xfrm>
          <a:prstGeom prst="rect">
            <a:avLst/>
          </a:prstGeom>
        </p:spPr>
        <p:txBody>
          <a:bodyPr lIns="0" tIns="0" rIns="0" bIns="0"/>
          <a:lstStyle/>
          <a:p>
            <a:endParaRPr lang="cs-CZ" sz="200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504000" y="1768680"/>
            <a:ext cx="907200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504000" y="1768680"/>
            <a:ext cx="907200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pic>
        <p:nvPicPr>
          <p:cNvPr id="34" name="Obrázek 33"/>
          <p:cNvPicPr/>
          <p:nvPr/>
        </p:nvPicPr>
        <p:blipFill>
          <a:blip r:embed="rId2"/>
          <a:stretch/>
        </p:blipFill>
        <p:spPr>
          <a:xfrm>
            <a:off x="2291040" y="1768680"/>
            <a:ext cx="5497560" cy="4384080"/>
          </a:xfrm>
          <a:prstGeom prst="rect">
            <a:avLst/>
          </a:prstGeom>
          <a:ln>
            <a:noFill/>
          </a:ln>
        </p:spPr>
      </p:pic>
      <p:pic>
        <p:nvPicPr>
          <p:cNvPr id="35" name="Obrázek 34"/>
          <p:cNvPicPr/>
          <p:nvPr/>
        </p:nvPicPr>
        <p:blipFill>
          <a:blip r:embed="rId2"/>
          <a:stretch/>
        </p:blipFill>
        <p:spPr>
          <a:xfrm>
            <a:off x="2291040" y="1768680"/>
            <a:ext cx="5497560" cy="43840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tIns="0" rIns="0" bIns="0" anchor="ctr"/>
          <a:lstStyle/>
          <a:p>
            <a:pPr algn="ctr"/>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tIns="0" rIns="0" bIns="0" anchor="ctr"/>
          <a:lstStyle/>
          <a:p>
            <a:pPr algn="ctr"/>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tIns="0" rIns="0" bIns="0" anchor="ctr"/>
          <a:lstStyle/>
          <a:p>
            <a:pPr algn="ctr"/>
            <a:endParaRPr lang="cs-CZ" sz="440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tIns="0" rIns="0" bIns="0"/>
          <a:lstStyle/>
          <a:p>
            <a:endParaRPr lang="cs-CZ" sz="320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tIns="0" rIns="0" bIns="0" anchor="ctr"/>
          <a:lstStyle/>
          <a:p>
            <a:pPr algn="ctr"/>
            <a:r>
              <a:rPr lang="cs-CZ" sz="4400" strike="noStrike" spc="-1">
                <a:solidFill>
                  <a:srgbClr val="000000"/>
                </a:solidFill>
                <a:uFill>
                  <a:solidFill>
                    <a:srgbClr val="FFFFFF"/>
                  </a:solidFill>
                </a:uFill>
                <a:latin typeface="Arial"/>
              </a:rPr>
              <a:t>Klikněte pro úpravu formátu textu nadpisu</a:t>
            </a:r>
          </a:p>
        </p:txBody>
      </p:sp>
      <p:sp>
        <p:nvSpPr>
          <p:cNvPr id="3" name="PlaceHolder 2"/>
          <p:cNvSpPr>
            <a:spLocks noGrp="1"/>
          </p:cNvSpPr>
          <p:nvPr>
            <p:ph type="body"/>
          </p:nvPr>
        </p:nvSpPr>
        <p:spPr>
          <a:xfrm>
            <a:off x="504000" y="1768680"/>
            <a:ext cx="9072000" cy="4384080"/>
          </a:xfrm>
          <a:prstGeom prst="rect">
            <a:avLst/>
          </a:prstGeom>
        </p:spPr>
        <p:txBody>
          <a:bodyPr lIns="0" tIns="0" rIns="0" bIns="0"/>
          <a:lstStyle/>
          <a:p>
            <a:pPr marL="432000" indent="-324000">
              <a:buClr>
                <a:srgbClr val="000000"/>
              </a:buClr>
              <a:buSzPct val="45000"/>
              <a:buFont typeface="Wingdings" charset="2"/>
              <a:buChar char=""/>
            </a:pPr>
            <a:r>
              <a:rPr lang="cs-CZ" sz="3200" strike="noStrike" spc="-1">
                <a:solidFill>
                  <a:srgbClr val="000000"/>
                </a:solidFill>
                <a:uFill>
                  <a:solidFill>
                    <a:srgbClr val="FFFFFF"/>
                  </a:solidFill>
                </a:uFill>
                <a:latin typeface="Arial"/>
              </a:rPr>
              <a:t>Klikněte pro úpravu formátu textu osnovy</a:t>
            </a:r>
          </a:p>
          <a:p>
            <a:pPr marL="864000" lvl="1" indent="-324000">
              <a:buClr>
                <a:srgbClr val="000000"/>
              </a:buClr>
              <a:buSzPct val="75000"/>
              <a:buFont typeface="Symbol" charset="2"/>
              <a:buChar char=""/>
            </a:pPr>
            <a:r>
              <a:rPr lang="cs-CZ" sz="2800" strike="noStrike" spc="-1">
                <a:solidFill>
                  <a:srgbClr val="000000"/>
                </a:solidFill>
                <a:uFill>
                  <a:solidFill>
                    <a:srgbClr val="FFFFFF"/>
                  </a:solidFill>
                </a:uFill>
                <a:latin typeface="Arial"/>
              </a:rPr>
              <a:t>Druhá úroveň</a:t>
            </a:r>
          </a:p>
          <a:p>
            <a:pPr marL="1296000" lvl="2" indent="-288000">
              <a:buClr>
                <a:srgbClr val="000000"/>
              </a:buClr>
              <a:buSzPct val="45000"/>
              <a:buFont typeface="Wingdings" charset="2"/>
              <a:buChar char=""/>
            </a:pPr>
            <a:r>
              <a:rPr lang="cs-CZ" sz="2400" strike="noStrike" spc="-1">
                <a:solidFill>
                  <a:srgbClr val="000000"/>
                </a:solidFill>
                <a:uFill>
                  <a:solidFill>
                    <a:srgbClr val="FFFFFF"/>
                  </a:solidFill>
                </a:uFill>
                <a:latin typeface="Arial"/>
              </a:rPr>
              <a:t>Třetí úroveň</a:t>
            </a:r>
          </a:p>
          <a:p>
            <a:pPr marL="1728000" lvl="3" indent="-216000">
              <a:buClr>
                <a:srgbClr val="000000"/>
              </a:buClr>
              <a:buSzPct val="75000"/>
              <a:buFont typeface="Symbol" charset="2"/>
              <a:buChar char=""/>
            </a:pPr>
            <a:r>
              <a:rPr lang="cs-CZ" sz="2000" strike="noStrike" spc="-1">
                <a:solidFill>
                  <a:srgbClr val="000000"/>
                </a:solidFill>
                <a:uFill>
                  <a:solidFill>
                    <a:srgbClr val="FFFFFF"/>
                  </a:solidFill>
                </a:uFill>
                <a:latin typeface="Arial"/>
              </a:rPr>
              <a:t>Čtvrtá úroveň osnovy</a:t>
            </a:r>
          </a:p>
          <a:p>
            <a:pPr marL="2160000" lvl="4" indent="-216000">
              <a:buClr>
                <a:srgbClr val="000000"/>
              </a:buClr>
              <a:buSzPct val="45000"/>
              <a:buFont typeface="Wingdings" charset="2"/>
              <a:buChar char=""/>
            </a:pPr>
            <a:r>
              <a:rPr lang="cs-CZ" sz="2000" strike="noStrike" spc="-1">
                <a:solidFill>
                  <a:srgbClr val="000000"/>
                </a:solidFill>
                <a:uFill>
                  <a:solidFill>
                    <a:srgbClr val="FFFFFF"/>
                  </a:solidFill>
                </a:uFill>
                <a:latin typeface="Arial"/>
              </a:rPr>
              <a:t>Pátá úroveň osnovy</a:t>
            </a:r>
          </a:p>
          <a:p>
            <a:pPr marL="2592000" lvl="5" indent="-216000">
              <a:buClr>
                <a:srgbClr val="000000"/>
              </a:buClr>
              <a:buSzPct val="45000"/>
              <a:buFont typeface="Wingdings" charset="2"/>
              <a:buChar char=""/>
            </a:pPr>
            <a:r>
              <a:rPr lang="cs-CZ" sz="2000" strike="noStrike" spc="-1">
                <a:solidFill>
                  <a:srgbClr val="000000"/>
                </a:solidFill>
                <a:uFill>
                  <a:solidFill>
                    <a:srgbClr val="FFFFFF"/>
                  </a:solidFill>
                </a:uFill>
                <a:latin typeface="Arial"/>
              </a:rPr>
              <a:t>Šestá úroveň</a:t>
            </a:r>
          </a:p>
          <a:p>
            <a:pPr marL="3024000" lvl="6" indent="-216000">
              <a:buClr>
                <a:srgbClr val="000000"/>
              </a:buClr>
              <a:buSzPct val="45000"/>
              <a:buFont typeface="Wingdings" charset="2"/>
              <a:buChar char=""/>
            </a:pPr>
            <a:r>
              <a:rPr lang="cs-CZ" sz="2000" strike="noStrike" spc="-1">
                <a:solidFill>
                  <a:srgbClr val="000000"/>
                </a:solidFill>
                <a:uFill>
                  <a:solidFill>
                    <a:srgbClr val="FFFFFF"/>
                  </a:solidFill>
                </a:uFill>
                <a:latin typeface="Arial"/>
              </a:rPr>
              <a:t>Sedmá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amazon.com/America-Narrative-History-George-Tindall/dp/0393973492"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en.wikipedia.org/wiki/Progressive_Era" TargetMode="External"/><Relationship Id="rId4" Type="http://schemas.openxmlformats.org/officeDocument/2006/relationships/hyperlink" Target="javascript:open_window(%22https://ckis.cuni.cz:443/F/4RCHQ6JFDP4JIKSUAAJ84LCEPICSVBE9NI4J7ATG2JRV9199JE-42841?func=service&amp;doc_number=000771672&amp;line_number=0012&amp;service_type=TAG%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432000" y="45576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Progressive Era</a:t>
            </a:r>
            <a:endParaRPr lang="cs-CZ" sz="1800" strike="noStrike" spc="-1">
              <a:solidFill>
                <a:srgbClr val="000000"/>
              </a:solidFill>
              <a:uFill>
                <a:solidFill>
                  <a:srgbClr val="FFFFFF"/>
                </a:solidFill>
              </a:uFill>
              <a:latin typeface="Arial"/>
            </a:endParaRPr>
          </a:p>
        </p:txBody>
      </p:sp>
      <p:sp>
        <p:nvSpPr>
          <p:cNvPr id="42" name="CustomShape 2"/>
          <p:cNvSpPr/>
          <p:nvPr/>
        </p:nvSpPr>
        <p:spPr>
          <a:xfrm>
            <a:off x="1032480" y="1717920"/>
            <a:ext cx="8470440" cy="4754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just">
              <a:lnSpc>
                <a:spcPct val="100000"/>
              </a:lnSpc>
            </a:pPr>
            <a:r>
              <a:rPr lang="cs-CZ" sz="2000" b="1" strike="noStrike" spc="-1">
                <a:solidFill>
                  <a:srgbClr val="000000"/>
                </a:solidFill>
                <a:uFill>
                  <a:solidFill>
                    <a:srgbClr val="FFFFFF"/>
                  </a:solidFill>
                </a:uFill>
                <a:latin typeface="Arial"/>
                <a:ea typeface="Microsoft YaHei"/>
              </a:rPr>
              <a:t>• The Progressive Era was a period of widespread multi-layered and multi-purpose social activism and political reform across the United States that spanned from the 1890s to the 1920s.</a:t>
            </a:r>
            <a:endParaRPr lang="cs-CZ" sz="1800" strike="noStrike" spc="-1">
              <a:solidFill>
                <a:srgbClr val="000000"/>
              </a:solidFill>
              <a:uFill>
                <a:solidFill>
                  <a:srgbClr val="FFFFFF"/>
                </a:solidFill>
              </a:uFill>
              <a:latin typeface="Arial"/>
            </a:endParaRPr>
          </a:p>
          <a:p>
            <a:pPr algn="just">
              <a:lnSpc>
                <a:spcPct val="100000"/>
              </a:lnSpc>
            </a:pPr>
            <a:r>
              <a:rPr lang="cs-CZ" sz="2000" b="1" strike="noStrike" spc="-1">
                <a:solidFill>
                  <a:srgbClr val="000000"/>
                </a:solidFill>
                <a:uFill>
                  <a:solidFill>
                    <a:srgbClr val="FFFFFF"/>
                  </a:solidFill>
                </a:uFill>
                <a:latin typeface="Arial"/>
                <a:ea typeface="Microsoft YaHei"/>
              </a:rPr>
              <a:t>• The main objectives of the Progressives were related to the eliminating problems caused by industrialization, urbanization, immigration, and political corruption.</a:t>
            </a:r>
            <a:endParaRPr lang="cs-CZ" sz="1800" strike="noStrike" spc="-1">
              <a:solidFill>
                <a:srgbClr val="000000"/>
              </a:solidFill>
              <a:uFill>
                <a:solidFill>
                  <a:srgbClr val="FFFFFF"/>
                </a:solidFill>
              </a:uFill>
              <a:latin typeface="Arial"/>
            </a:endParaRPr>
          </a:p>
          <a:p>
            <a:pPr algn="just">
              <a:lnSpc>
                <a:spcPct val="100000"/>
              </a:lnSpc>
            </a:pPr>
            <a:r>
              <a:rPr lang="cs-CZ" sz="2000" b="1" strike="noStrike" spc="-1">
                <a:solidFill>
                  <a:srgbClr val="000000"/>
                </a:solidFill>
                <a:uFill>
                  <a:solidFill>
                    <a:srgbClr val="FFFFFF"/>
                  </a:solidFill>
                </a:uFill>
                <a:latin typeface="Arial"/>
                <a:ea typeface="Microsoft YaHei"/>
              </a:rPr>
              <a:t>• The movement also sought the regulation of monopolies (trust busting) and corporations through antitrust laws, which was seen as a way to promote equal competition.</a:t>
            </a:r>
            <a:endParaRPr lang="cs-CZ" sz="1800" strike="noStrike" spc="-1">
              <a:solidFill>
                <a:srgbClr val="000000"/>
              </a:solidFill>
              <a:uFill>
                <a:solidFill>
                  <a:srgbClr val="FFFFFF"/>
                </a:solidFill>
              </a:uFill>
              <a:latin typeface="Arial"/>
            </a:endParaRPr>
          </a:p>
          <a:p>
            <a:pPr algn="just">
              <a:lnSpc>
                <a:spcPct val="100000"/>
              </a:lnSpc>
            </a:pPr>
            <a:r>
              <a:rPr lang="cs-CZ" sz="2000" b="1" strike="noStrike" spc="-1">
                <a:solidFill>
                  <a:srgbClr val="000000"/>
                </a:solidFill>
                <a:uFill>
                  <a:solidFill>
                    <a:srgbClr val="FFFFFF"/>
                  </a:solidFill>
                </a:uFill>
                <a:latin typeface="Arial"/>
                <a:ea typeface="Microsoft YaHei"/>
              </a:rPr>
              <a:t>• The developing Efficiency Movement in every sector that could identify old ways that needed modernizing, was called Taylorism, after </a:t>
            </a:r>
            <a:r>
              <a:rPr lang="cs-CZ" sz="2000" b="1" i="1" strike="noStrike" spc="-1">
                <a:solidFill>
                  <a:srgbClr val="000000"/>
                </a:solidFill>
                <a:uFill>
                  <a:solidFill>
                    <a:srgbClr val="FFFFFF"/>
                  </a:solidFill>
                </a:uFill>
                <a:latin typeface="Arial"/>
                <a:ea typeface="Microsoft YaHei"/>
              </a:rPr>
              <a:t>Principles of Scientific Management</a:t>
            </a:r>
            <a:r>
              <a:rPr lang="cs-CZ" sz="2000" b="1" strike="noStrike" spc="-1">
                <a:solidFill>
                  <a:srgbClr val="000000"/>
                </a:solidFill>
                <a:uFill>
                  <a:solidFill>
                    <a:srgbClr val="FFFFFF"/>
                  </a:solidFill>
                </a:uFill>
                <a:latin typeface="Arial"/>
                <a:ea typeface="Microsoft YaHei"/>
              </a:rPr>
              <a:t>, 1911, by Frederick Winslow Taylor (i.e. management of society as a whole)</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Progressive presidents</a:t>
            </a:r>
            <a:endParaRPr lang="cs-CZ" sz="1800" strike="noStrike" spc="-1">
              <a:solidFill>
                <a:srgbClr val="000000"/>
              </a:solidFill>
              <a:uFill>
                <a:solidFill>
                  <a:srgbClr val="FFFFFF"/>
                </a:solidFill>
              </a:uFill>
              <a:latin typeface="Arial"/>
            </a:endParaRPr>
          </a:p>
        </p:txBody>
      </p:sp>
      <p:sp>
        <p:nvSpPr>
          <p:cNvPr id="44" name="CustomShape 2"/>
          <p:cNvSpPr/>
          <p:nvPr/>
        </p:nvSpPr>
        <p:spPr>
          <a:xfrm>
            <a:off x="504000" y="1769040"/>
            <a:ext cx="9070920" cy="43837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Theodore Roosevelt (1901-1909), Republican</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William Howard Taft (1909-1912), Republican</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Woodrow Wilson (1913-1921), Democrat </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were the main Progressive U.S. presidents; their administrations saw intense social and political change in American society</a:t>
            </a:r>
            <a:endParaRPr lang="cs-CZ" sz="1800" strike="noStrike" spc="-1">
              <a:solidFill>
                <a:srgbClr val="000000"/>
              </a:solidFill>
              <a:uFill>
                <a:solidFill>
                  <a:srgbClr val="FFFFFF"/>
                </a:solidFill>
              </a:uFill>
              <a:latin typeface="Arial"/>
            </a:endParaRPr>
          </a:p>
        </p:txBody>
      </p:sp>
      <p:pic>
        <p:nvPicPr>
          <p:cNvPr id="45" name="Obrázek 3"/>
          <p:cNvPicPr/>
          <p:nvPr/>
        </p:nvPicPr>
        <p:blipFill>
          <a:blip r:embed="rId3"/>
          <a:stretch/>
        </p:blipFill>
        <p:spPr>
          <a:xfrm>
            <a:off x="1080000" y="4104000"/>
            <a:ext cx="1490760" cy="1968120"/>
          </a:xfrm>
          <a:prstGeom prst="rect">
            <a:avLst/>
          </a:prstGeom>
          <a:ln>
            <a:noFill/>
          </a:ln>
        </p:spPr>
      </p:pic>
      <p:pic>
        <p:nvPicPr>
          <p:cNvPr id="46" name="Obrázek 4"/>
          <p:cNvPicPr/>
          <p:nvPr/>
        </p:nvPicPr>
        <p:blipFill>
          <a:blip r:embed="rId4"/>
          <a:stretch/>
        </p:blipFill>
        <p:spPr>
          <a:xfrm>
            <a:off x="4104000" y="4074480"/>
            <a:ext cx="1392120" cy="1972800"/>
          </a:xfrm>
          <a:prstGeom prst="rect">
            <a:avLst/>
          </a:prstGeom>
          <a:ln>
            <a:noFill/>
          </a:ln>
        </p:spPr>
      </p:pic>
      <p:pic>
        <p:nvPicPr>
          <p:cNvPr id="47" name="Obrázek 5"/>
          <p:cNvPicPr/>
          <p:nvPr/>
        </p:nvPicPr>
        <p:blipFill>
          <a:blip r:embed="rId5"/>
          <a:stretch/>
        </p:blipFill>
        <p:spPr>
          <a:xfrm>
            <a:off x="7029720" y="4151880"/>
            <a:ext cx="1321560" cy="20044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The national and local politics</a:t>
            </a:r>
            <a:endParaRPr lang="cs-CZ" sz="1800" strike="noStrike" spc="-1">
              <a:solidFill>
                <a:srgbClr val="000000"/>
              </a:solidFill>
              <a:uFill>
                <a:solidFill>
                  <a:srgbClr val="FFFFFF"/>
                </a:solidFill>
              </a:uFill>
              <a:latin typeface="Arial"/>
            </a:endParaRPr>
          </a:p>
        </p:txBody>
      </p:sp>
      <p:sp>
        <p:nvSpPr>
          <p:cNvPr id="49" name="CustomShape 2"/>
          <p:cNvSpPr/>
          <p:nvPr/>
        </p:nvSpPr>
        <p:spPr>
          <a:xfrm>
            <a:off x="504000" y="1769040"/>
            <a:ext cx="9070920" cy="43837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Some Progressives strongly supported scientific methods as applied to economics, government, industry and business, finance, medicine, schooling, theology, education, and even the family: social engineering.</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Foundation of the Federal Reserve System (FED) in 1913, a complex business-government partnership that to this day dominates the financial world.</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Muckraking: exposing corruption</a:t>
            </a:r>
            <a:endParaRPr lang="cs-CZ" sz="1800" strike="noStrike" spc="-1">
              <a:solidFill>
                <a:srgbClr val="000000"/>
              </a:solidFill>
              <a:uFill>
                <a:solidFill>
                  <a:srgbClr val="FFFFFF"/>
                </a:solidFill>
              </a:uFill>
              <a:latin typeface="Arial"/>
            </a:endParaRPr>
          </a:p>
        </p:txBody>
      </p:sp>
      <p:sp>
        <p:nvSpPr>
          <p:cNvPr id="51" name="CustomShape 2"/>
          <p:cNvSpPr/>
          <p:nvPr/>
        </p:nvSpPr>
        <p:spPr>
          <a:xfrm>
            <a:off x="1194480" y="1769040"/>
            <a:ext cx="8380440" cy="54885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Magazines experienced a boost in popularity in 1900, with some attaining circulations in the hundreds of thousands of subscribers with cover price of only 10 cents.</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Prominent coverage of corruption in politics, local government and big business, especially by journalists and writers who were labeled muckrakers.</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Relying on their investigative journalism, muckrakers often worked to expose social ills and corporate and political corruption.</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Notably </a:t>
            </a:r>
            <a:r>
              <a:rPr lang="cs-CZ" sz="2000" b="1" i="1" strike="noStrike" spc="-1">
                <a:solidFill>
                  <a:srgbClr val="000000"/>
                </a:solidFill>
                <a:uFill>
                  <a:solidFill>
                    <a:srgbClr val="FFFFFF"/>
                  </a:solidFill>
                </a:uFill>
                <a:latin typeface="Arial"/>
                <a:ea typeface="Microsoft YaHei"/>
              </a:rPr>
              <a:t>McClure‘s Magazine </a:t>
            </a:r>
            <a:r>
              <a:rPr lang="cs-CZ" sz="2000" b="1" strike="noStrike" spc="-1">
                <a:solidFill>
                  <a:srgbClr val="000000"/>
                </a:solidFill>
                <a:uFill>
                  <a:solidFill>
                    <a:srgbClr val="FFFFFF"/>
                  </a:solidFill>
                </a:uFill>
                <a:latin typeface="Arial"/>
                <a:ea typeface="Microsoft YaHei"/>
              </a:rPr>
              <a:t>took on corporate monopolies and crooked political machines while raising public awareness of chronic urban poverty, unsafe  working conditions, and social issues such as child labour. (also journals </a:t>
            </a:r>
            <a:r>
              <a:rPr lang="cs-CZ" sz="2000" b="1" i="1" strike="noStrike" spc="-1">
                <a:solidFill>
                  <a:srgbClr val="000000"/>
                </a:solidFill>
                <a:uFill>
                  <a:solidFill>
                    <a:srgbClr val="FFFFFF"/>
                  </a:solidFill>
                </a:uFill>
                <a:latin typeface="Arial"/>
                <a:ea typeface="Microsoft YaHei"/>
              </a:rPr>
              <a:t>Hampton's, Everybody's Arena, Cosmopolitan</a:t>
            </a:r>
            <a:r>
              <a:rPr lang="cs-CZ" sz="2000" b="1" strike="noStrike" spc="-1">
                <a:solidFill>
                  <a:srgbClr val="000000"/>
                </a:solidFill>
                <a:uFill>
                  <a:solidFill>
                    <a:srgbClr val="FFFFFF"/>
                  </a:solidFill>
                </a:uFill>
                <a:latin typeface="Arial"/>
                <a:ea typeface="Microsoft YaHei"/>
              </a:rPr>
              <a:t>; even conservative periodicals such as</a:t>
            </a:r>
            <a:r>
              <a:rPr lang="cs-CZ" sz="2000" b="1" i="1" strike="noStrike" spc="-1">
                <a:solidFill>
                  <a:srgbClr val="000000"/>
                </a:solidFill>
                <a:uFill>
                  <a:solidFill>
                    <a:srgbClr val="FFFFFF"/>
                  </a:solidFill>
                </a:uFill>
                <a:latin typeface="Arial"/>
                <a:ea typeface="Microsoft YaHei"/>
              </a:rPr>
              <a:t> Ladies' Home Journal</a:t>
            </a:r>
            <a:r>
              <a:rPr lang="cs-CZ" sz="2000" b="1" strike="noStrike" spc="-1">
                <a:solidFill>
                  <a:srgbClr val="000000"/>
                </a:solidFill>
                <a:uFill>
                  <a:solidFill>
                    <a:srgbClr val="FFFFFF"/>
                  </a:solidFill>
                </a:uFill>
                <a:latin typeface="Arial"/>
                <a:ea typeface="Microsoft YaHei"/>
              </a:rPr>
              <a:t> and</a:t>
            </a:r>
            <a:r>
              <a:rPr lang="cs-CZ" sz="2000" b="1" i="1" strike="noStrike" spc="-1">
                <a:solidFill>
                  <a:srgbClr val="000000"/>
                </a:solidFill>
                <a:uFill>
                  <a:solidFill>
                    <a:srgbClr val="FFFFFF"/>
                  </a:solidFill>
                </a:uFill>
                <a:latin typeface="Arial"/>
                <a:ea typeface="Microsoft YaHei"/>
              </a:rPr>
              <a:t> The Saturday Evening Post </a:t>
            </a:r>
            <a:r>
              <a:rPr lang="cs-CZ" sz="2000" b="1" strike="noStrike" spc="-1">
                <a:solidFill>
                  <a:srgbClr val="000000"/>
                </a:solidFill>
                <a:uFill>
                  <a:solidFill>
                    <a:srgbClr val="FFFFFF"/>
                  </a:solidFill>
                </a:uFill>
                <a:latin typeface="Arial"/>
                <a:ea typeface="Microsoft YaHei"/>
              </a:rPr>
              <a:t>were forced then to follow similar lines.)</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200" b="1" strike="noStrike" spc="-1">
                <a:solidFill>
                  <a:srgbClr val="0000FF"/>
                </a:solidFill>
                <a:uFill>
                  <a:solidFill>
                    <a:srgbClr val="FFFFFF"/>
                  </a:solidFill>
                </a:uFill>
                <a:latin typeface="Arial"/>
                <a:ea typeface="Microsoft YaHei"/>
              </a:rPr>
              <a:t>Governmental reforms</a:t>
            </a:r>
            <a:endParaRPr lang="cs-CZ" sz="1800" strike="noStrike" spc="-1">
              <a:solidFill>
                <a:srgbClr val="000000"/>
              </a:solidFill>
              <a:uFill>
                <a:solidFill>
                  <a:srgbClr val="FFFFFF"/>
                </a:solidFill>
              </a:uFill>
              <a:latin typeface="Arial"/>
            </a:endParaRPr>
          </a:p>
        </p:txBody>
      </p:sp>
      <p:sp>
        <p:nvSpPr>
          <p:cNvPr id="53" name="CustomShape 2"/>
          <p:cNvSpPr/>
          <p:nvPr/>
        </p:nvSpPr>
        <p:spPr>
          <a:xfrm>
            <a:off x="725400" y="1252800"/>
            <a:ext cx="9070920" cy="52358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Disturbed by the waste, inefficiency, stubborness, corruption, and injustices of the Gilded Age, the Progressives were commited to changing and reforming every aspect of the state, society and economy.</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The Federal Income Tax Act (cancelling the necessity of apportioning taxes among states) adopted; the 16th Amendment in 1913.</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Direct election of Senators with the 17th Amendment. However, results were not ideal…</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Prohibition Act with the 18th Amendment (January of 1920). </a:t>
            </a:r>
            <a:r>
              <a:rPr lang="cs-CZ" sz="1800" strike="noStrike" spc="-1">
                <a:solidFill>
                  <a:srgbClr val="000000"/>
                </a:solidFill>
                <a:uFill>
                  <a:solidFill>
                    <a:srgbClr val="FFFFFF"/>
                  </a:solidFill>
                </a:uFill>
                <a:latin typeface="Arial"/>
                <a:ea typeface="Microsoft YaHei"/>
              </a:rPr>
              <a:t>The manufacture, importation, sale, and transport of alcohol was illegal in the US, but  wine and cider to be made from fruit at home was allowed – but not beer. </a:t>
            </a:r>
            <a:r>
              <a:rPr lang="cs-CZ" sz="1800" b="1" strike="noStrike" spc="-1">
                <a:solidFill>
                  <a:srgbClr val="000000"/>
                </a:solidFill>
                <a:uFill>
                  <a:solidFill>
                    <a:srgbClr val="FFFFFF"/>
                  </a:solidFill>
                </a:uFill>
                <a:latin typeface="Arial"/>
                <a:ea typeface="Microsoft YaHei"/>
              </a:rPr>
              <a:t>The repeal of this Act in December 1933 with the 21st Amendment to the Constitution.</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Election reforms to stop corruption and fraud.</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1800" b="1" strike="noStrike" spc="-1">
                <a:solidFill>
                  <a:srgbClr val="000000"/>
                </a:solidFill>
                <a:uFill>
                  <a:solidFill>
                    <a:srgbClr val="FFFFFF"/>
                  </a:solidFill>
                </a:uFill>
                <a:latin typeface="Arial"/>
                <a:ea typeface="Microsoft YaHei"/>
              </a:rPr>
              <a:t>Policies targeted at the regulation, and gradually even the breaking of huge monopolies and corporations; this was done through anti-trust laws to promote equal competition.</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Modernization</a:t>
            </a:r>
            <a:endParaRPr lang="cs-CZ" sz="1800" strike="noStrike" spc="-1">
              <a:solidFill>
                <a:srgbClr val="000000"/>
              </a:solidFill>
              <a:uFill>
                <a:solidFill>
                  <a:srgbClr val="FFFFFF"/>
                </a:solidFill>
              </a:uFill>
              <a:latin typeface="Arial"/>
            </a:endParaRPr>
          </a:p>
        </p:txBody>
      </p:sp>
      <p:sp>
        <p:nvSpPr>
          <p:cNvPr id="55" name="CustomShape 2"/>
          <p:cNvSpPr/>
          <p:nvPr/>
        </p:nvSpPr>
        <p:spPr>
          <a:xfrm>
            <a:off x="504000" y="1769040"/>
            <a:ext cx="9070920" cy="43837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The Progressives were avid modernizers, with a belief in science and technology as the grand solution to society's flaws.</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They looked to education as the key to bridging the gap between their present wasteful society and technologically enlightened society.</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In 1913 Henry Ford dramatically increased the effectiveness of his factories by large-scale use of the moving assembly line, improving the productivity. The Czech enterpreneur Tomáš Baťa was influenced by Ford and Taylorism.</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Ford´s employees could and did buy his affordable cars, he doubled wages and millions of Americans were able to buy U.S. cars (Ford Model T) which were cheap.</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2600" b="1" strike="noStrike" spc="-1">
                <a:solidFill>
                  <a:srgbClr val="0000FF"/>
                </a:solidFill>
                <a:uFill>
                  <a:solidFill>
                    <a:srgbClr val="FFFFFF"/>
                  </a:solidFill>
                </a:uFill>
                <a:latin typeface="Arial"/>
                <a:ea typeface="Microsoft YaHei"/>
              </a:rPr>
              <a:t>U.S. foreign policy</a:t>
            </a:r>
            <a:endParaRPr lang="cs-CZ" sz="1800" strike="noStrike" spc="-1">
              <a:solidFill>
                <a:srgbClr val="000000"/>
              </a:solidFill>
              <a:uFill>
                <a:solidFill>
                  <a:srgbClr val="FFFFFF"/>
                </a:solidFill>
              </a:uFill>
              <a:latin typeface="Arial"/>
            </a:endParaRPr>
          </a:p>
        </p:txBody>
      </p:sp>
      <p:sp>
        <p:nvSpPr>
          <p:cNvPr id="57" name="CustomShape 2"/>
          <p:cNvSpPr/>
          <p:nvPr/>
        </p:nvSpPr>
        <p:spPr>
          <a:xfrm>
            <a:off x="504000" y="1769040"/>
            <a:ext cx="9070920" cy="43837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3640" algn="just">
              <a:lnSpc>
                <a:spcPct val="100000"/>
              </a:lnSpc>
              <a:buClr>
                <a:srgbClr val="000000"/>
              </a:buClr>
              <a:buSzPct val="45000"/>
              <a:buFont typeface="Wingdings" charset="2"/>
              <a:buChar char=""/>
            </a:pPr>
            <a:r>
              <a:rPr lang="cs-CZ" sz="2000" b="1" strike="noStrike" spc="-1">
                <a:solidFill>
                  <a:srgbClr val="000000"/>
                </a:solidFill>
                <a:uFill>
                  <a:solidFill>
                    <a:srgbClr val="FFFFFF"/>
                  </a:solidFill>
                </a:uFill>
                <a:latin typeface="Arial"/>
                <a:ea typeface="Microsoft YaHei"/>
              </a:rPr>
              <a:t>Foreign policy in the Progressive era was often marked by a hint of moral supremacy, with activities of Woodrow Wilson and of William Jennings Bryan (Wilson´s Secretary of State up to 1915), who believed themselves to be „</a:t>
            </a:r>
            <a:r>
              <a:rPr lang="cs-CZ" sz="2000" b="1" i="1" strike="noStrike" spc="-1">
                <a:solidFill>
                  <a:srgbClr val="0000FF"/>
                </a:solidFill>
                <a:uFill>
                  <a:solidFill>
                    <a:srgbClr val="FFFFFF"/>
                  </a:solidFill>
                </a:uFill>
                <a:latin typeface="Arial"/>
                <a:ea typeface="Microsoft YaHei"/>
              </a:rPr>
              <a:t>Missionaries of Democracy</a:t>
            </a:r>
            <a:r>
              <a:rPr lang="cs-CZ" sz="2000" b="1" strike="noStrike" spc="-1">
                <a:solidFill>
                  <a:srgbClr val="0000FF"/>
                </a:solidFill>
                <a:uFill>
                  <a:solidFill>
                    <a:srgbClr val="FFFFFF"/>
                  </a:solidFill>
                </a:uFill>
                <a:latin typeface="Arial"/>
                <a:ea typeface="Microsoft YaHei"/>
              </a:rPr>
              <a:t>“ being righteous; believed that they were „</a:t>
            </a:r>
            <a:r>
              <a:rPr lang="cs-CZ" sz="2000" b="1" i="1" strike="noStrike" spc="-1">
                <a:solidFill>
                  <a:srgbClr val="0000FF"/>
                </a:solidFill>
                <a:uFill>
                  <a:solidFill>
                    <a:srgbClr val="FFFFFF"/>
                  </a:solidFill>
                </a:uFill>
                <a:latin typeface="Arial"/>
                <a:ea typeface="Microsoft YaHei"/>
              </a:rPr>
              <a:t>Inspired by the confidence that they knew better how to promote the peace and well-being of other countries than did the leaders of those countries themselves.</a:t>
            </a:r>
            <a:r>
              <a:rPr lang="cs-CZ" sz="2000" b="1" strike="noStrike" spc="-1">
                <a:solidFill>
                  <a:srgbClr val="0000FF"/>
                </a:solidFill>
                <a:uFill>
                  <a:solidFill>
                    <a:srgbClr val="FFFFFF"/>
                  </a:solidFill>
                </a:uFill>
                <a:latin typeface="Arial"/>
                <a:ea typeface="Microsoft YaHei"/>
              </a:rPr>
              <a:t>“ (See Wikipedia, „Missionary diplomacy“, cit. May 20, 2019)</a:t>
            </a:r>
            <a:endParaRPr lang="cs-CZ" sz="1800" strike="noStrike" spc="-1">
              <a:solidFill>
                <a:srgbClr val="000000"/>
              </a:solidFill>
              <a:uFill>
                <a:solidFill>
                  <a:srgbClr val="FFFFFF"/>
                </a:solidFill>
              </a:uFill>
              <a:latin typeface="Arial"/>
            </a:endParaRPr>
          </a:p>
          <a:p>
            <a:pPr marL="432000" indent="-323640" algn="just">
              <a:lnSpc>
                <a:spcPct val="100000"/>
              </a:lnSpc>
              <a:buClr>
                <a:srgbClr val="000000"/>
              </a:buClr>
              <a:buSzPct val="45000"/>
              <a:buFont typeface="Wingdings" charset="2"/>
              <a:buChar char=""/>
            </a:pPr>
            <a:r>
              <a:rPr lang="cs-CZ" sz="2000" b="1" strike="noStrike" spc="-1">
                <a:solidFill>
                  <a:srgbClr val="0000FF"/>
                </a:solidFill>
                <a:uFill>
                  <a:solidFill>
                    <a:srgbClr val="FFFFFF"/>
                  </a:solidFill>
                </a:uFill>
                <a:latin typeface="Arial"/>
                <a:ea typeface="Microsoft YaHei"/>
              </a:rPr>
              <a:t>Similar rhetoric had already been present in the Monroe Doctrine, and in the policies of Theodore Roosevelt who claimed that the United States could serve as the police of the world, using its power to end unrest and wrongdoing in the western hemisphere (it means in the Americas lying to the west of Europe).</a:t>
            </a:r>
            <a:endParaRPr lang="cs-CZ"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p:nvPr/>
        </p:nvSpPr>
        <p:spPr>
          <a:xfrm>
            <a:off x="504000" y="301320"/>
            <a:ext cx="9070920" cy="12614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cs-CZ" sz="3200" b="1" strike="noStrike" spc="-1">
                <a:solidFill>
                  <a:srgbClr val="0000FF"/>
                </a:solidFill>
                <a:uFill>
                  <a:solidFill>
                    <a:srgbClr val="FFFFFF"/>
                  </a:solidFill>
                </a:uFill>
                <a:latin typeface="Arial"/>
                <a:ea typeface="Microsoft YaHei"/>
              </a:rPr>
              <a:t>Basic reading</a:t>
            </a:r>
            <a:endParaRPr lang="cs-CZ" sz="1800" strike="noStrike" spc="-1">
              <a:solidFill>
                <a:srgbClr val="000000"/>
              </a:solidFill>
              <a:uFill>
                <a:solidFill>
                  <a:srgbClr val="FFFFFF"/>
                </a:solidFill>
              </a:uFill>
              <a:latin typeface="Arial"/>
            </a:endParaRPr>
          </a:p>
        </p:txBody>
      </p:sp>
      <p:sp>
        <p:nvSpPr>
          <p:cNvPr id="59" name="CustomShape 2"/>
          <p:cNvSpPr/>
          <p:nvPr/>
        </p:nvSpPr>
        <p:spPr>
          <a:xfrm>
            <a:off x="504000" y="1769040"/>
            <a:ext cx="9070920" cy="438372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just">
              <a:lnSpc>
                <a:spcPct val="100000"/>
              </a:lnSpc>
            </a:pPr>
            <a:r>
              <a:rPr lang="cs-CZ" sz="1500" b="1" u="sng" strike="noStrike" spc="-1" dirty="0">
                <a:solidFill>
                  <a:srgbClr val="0000FF"/>
                </a:solidFill>
                <a:uFill>
                  <a:solidFill>
                    <a:srgbClr val="FFFFFF"/>
                  </a:solidFill>
                </a:uFill>
                <a:latin typeface="Arial"/>
                <a:ea typeface="Microsoft YaHei"/>
                <a:hlinkClick r:id="rId3"/>
              </a:rPr>
              <a:t>https://www.amazon.com/America-</a:t>
            </a:r>
            <a:r>
              <a:rPr lang="cs-CZ" sz="1500" b="1" u="sng" strike="noStrike" spc="-1" dirty="0" err="1">
                <a:solidFill>
                  <a:srgbClr val="0000FF"/>
                </a:solidFill>
                <a:uFill>
                  <a:solidFill>
                    <a:srgbClr val="FFFFFF"/>
                  </a:solidFill>
                </a:uFill>
                <a:latin typeface="Arial"/>
                <a:ea typeface="Microsoft YaHei"/>
                <a:hlinkClick r:id="rId3"/>
              </a:rPr>
              <a:t>Narrative</a:t>
            </a:r>
            <a:r>
              <a:rPr lang="cs-CZ" sz="1500" b="1" u="sng" strike="noStrike" spc="-1" dirty="0">
                <a:solidFill>
                  <a:srgbClr val="0000FF"/>
                </a:solidFill>
                <a:uFill>
                  <a:solidFill>
                    <a:srgbClr val="FFFFFF"/>
                  </a:solidFill>
                </a:uFill>
                <a:latin typeface="Arial"/>
                <a:ea typeface="Microsoft YaHei"/>
                <a:hlinkClick r:id="rId3"/>
              </a:rPr>
              <a:t>-</a:t>
            </a:r>
            <a:r>
              <a:rPr lang="cs-CZ" sz="1500" b="1" u="sng" strike="noStrike" spc="-1" dirty="0" err="1">
                <a:solidFill>
                  <a:srgbClr val="0000FF"/>
                </a:solidFill>
                <a:uFill>
                  <a:solidFill>
                    <a:srgbClr val="FFFFFF"/>
                  </a:solidFill>
                </a:uFill>
                <a:latin typeface="Arial"/>
                <a:ea typeface="Microsoft YaHei"/>
                <a:hlinkClick r:id="rId3"/>
              </a:rPr>
              <a:t>History</a:t>
            </a:r>
            <a:r>
              <a:rPr lang="cs-CZ" sz="1500" b="1" u="sng" strike="noStrike" spc="-1" dirty="0">
                <a:solidFill>
                  <a:srgbClr val="0000FF"/>
                </a:solidFill>
                <a:uFill>
                  <a:solidFill>
                    <a:srgbClr val="FFFFFF"/>
                  </a:solidFill>
                </a:uFill>
                <a:latin typeface="Arial"/>
                <a:ea typeface="Microsoft YaHei"/>
                <a:hlinkClick r:id="rId3"/>
              </a:rPr>
              <a:t>-George-</a:t>
            </a:r>
            <a:r>
              <a:rPr lang="cs-CZ" sz="1500" b="1" u="sng" strike="noStrike" spc="-1" dirty="0" err="1">
                <a:solidFill>
                  <a:srgbClr val="0000FF"/>
                </a:solidFill>
                <a:uFill>
                  <a:solidFill>
                    <a:srgbClr val="FFFFFF"/>
                  </a:solidFill>
                </a:uFill>
                <a:latin typeface="Arial"/>
                <a:ea typeface="Microsoft YaHei"/>
                <a:hlinkClick r:id="rId3"/>
              </a:rPr>
              <a:t>Tindall</a:t>
            </a:r>
            <a:r>
              <a:rPr lang="cs-CZ" sz="1500" b="1" u="sng" strike="noStrike" spc="-1" dirty="0">
                <a:solidFill>
                  <a:srgbClr val="0000FF"/>
                </a:solidFill>
                <a:uFill>
                  <a:solidFill>
                    <a:srgbClr val="FFFFFF"/>
                  </a:solidFill>
                </a:uFill>
                <a:latin typeface="Arial"/>
                <a:ea typeface="Microsoft YaHei"/>
                <a:hlinkClick r:id="rId3"/>
              </a:rPr>
              <a:t>/</a:t>
            </a:r>
            <a:r>
              <a:rPr lang="cs-CZ" sz="1500" b="1" u="sng" strike="noStrike" spc="-1" dirty="0" err="1">
                <a:solidFill>
                  <a:srgbClr val="0000FF"/>
                </a:solidFill>
                <a:uFill>
                  <a:solidFill>
                    <a:srgbClr val="FFFFFF"/>
                  </a:solidFill>
                </a:uFill>
                <a:latin typeface="Arial"/>
                <a:ea typeface="Microsoft YaHei"/>
                <a:hlinkClick r:id="rId3"/>
              </a:rPr>
              <a:t>dp</a:t>
            </a:r>
            <a:r>
              <a:rPr lang="cs-CZ" sz="1500" b="1" u="sng" strike="noStrike" spc="-1" dirty="0">
                <a:solidFill>
                  <a:srgbClr val="0000FF"/>
                </a:solidFill>
                <a:uFill>
                  <a:solidFill>
                    <a:srgbClr val="FFFFFF"/>
                  </a:solidFill>
                </a:uFill>
                <a:latin typeface="Arial"/>
                <a:ea typeface="Microsoft YaHei"/>
                <a:hlinkClick r:id="rId3"/>
              </a:rPr>
              <a:t>/0393973492</a:t>
            </a:r>
            <a:r>
              <a:rPr lang="cs-CZ" sz="1500" b="1" strike="noStrike" spc="-1" dirty="0">
                <a:solidFill>
                  <a:srgbClr val="000000"/>
                </a:solidFill>
                <a:uFill>
                  <a:solidFill>
                    <a:srgbClr val="FFFFFF"/>
                  </a:solidFill>
                </a:uFill>
                <a:latin typeface="Arial"/>
                <a:ea typeface="Microsoft YaHei"/>
              </a:rPr>
              <a:t>,ISBN-13:978-0393973495, p. 477. </a:t>
            </a:r>
            <a:r>
              <a:rPr lang="cs-CZ" sz="1500" b="1" strike="noStrike" spc="-1" dirty="0" err="1">
                <a:solidFill>
                  <a:srgbClr val="000000"/>
                </a:solidFill>
                <a:uFill>
                  <a:solidFill>
                    <a:srgbClr val="FFFFFF"/>
                  </a:solidFill>
                </a:uFill>
                <a:latin typeface="Arial"/>
                <a:ea typeface="Microsoft YaHei"/>
              </a:rPr>
              <a:t>Tindall</a:t>
            </a:r>
            <a:r>
              <a:rPr lang="cs-CZ" sz="1500" b="1" strike="noStrike" spc="-1" dirty="0">
                <a:solidFill>
                  <a:srgbClr val="000000"/>
                </a:solidFill>
                <a:uFill>
                  <a:solidFill>
                    <a:srgbClr val="FFFFFF"/>
                  </a:solidFill>
                </a:uFill>
                <a:latin typeface="Arial"/>
                <a:ea typeface="Microsoft YaHei"/>
              </a:rPr>
              <a:t>, George B. / </a:t>
            </a:r>
            <a:r>
              <a:rPr lang="cs-CZ" sz="1500" b="1" strike="noStrike" spc="-1" dirty="0" err="1">
                <a:solidFill>
                  <a:srgbClr val="000000"/>
                </a:solidFill>
                <a:uFill>
                  <a:solidFill>
                    <a:srgbClr val="FFFFFF"/>
                  </a:solidFill>
                </a:uFill>
                <a:latin typeface="Arial"/>
                <a:ea typeface="Microsoft YaHei"/>
              </a:rPr>
              <a:t>Shi</a:t>
            </a:r>
            <a:r>
              <a:rPr lang="cs-CZ" sz="1500" b="1" strike="noStrike" spc="-1" dirty="0">
                <a:solidFill>
                  <a:srgbClr val="000000"/>
                </a:solidFill>
                <a:uFill>
                  <a:solidFill>
                    <a:srgbClr val="FFFFFF"/>
                  </a:solidFill>
                </a:uFill>
                <a:latin typeface="Arial"/>
                <a:ea typeface="Microsoft YaHei"/>
              </a:rPr>
              <a:t>, David</a:t>
            </a:r>
            <a:endParaRPr lang="cs-CZ" sz="1800" strike="noStrike" spc="-1" dirty="0">
              <a:solidFill>
                <a:srgbClr val="000000"/>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1500" b="1" strike="noStrike" spc="-1" dirty="0">
                <a:solidFill>
                  <a:srgbClr val="000000"/>
                </a:solidFill>
                <a:uFill>
                  <a:solidFill>
                    <a:srgbClr val="FFFFFF"/>
                  </a:solidFill>
                </a:uFill>
                <a:latin typeface="Arial"/>
                <a:ea typeface="Microsoft YaHei"/>
              </a:rPr>
              <a:t>Česky </a:t>
            </a:r>
            <a:r>
              <a:rPr lang="cs-CZ" sz="1500" b="1" strike="noStrike" spc="-1" dirty="0" err="1">
                <a:solidFill>
                  <a:srgbClr val="000000"/>
                </a:solidFill>
                <a:uFill>
                  <a:solidFill>
                    <a:srgbClr val="FFFFFF"/>
                  </a:solidFill>
                </a:uFill>
                <a:latin typeface="Arial"/>
                <a:ea typeface="Microsoft YaHei"/>
              </a:rPr>
              <a:t>Tindall</a:t>
            </a:r>
            <a:r>
              <a:rPr lang="cs-CZ" sz="1500" b="1" strike="noStrike" spc="-1" dirty="0">
                <a:solidFill>
                  <a:srgbClr val="000000"/>
                </a:solidFill>
                <a:uFill>
                  <a:solidFill>
                    <a:srgbClr val="FFFFFF"/>
                  </a:solidFill>
                </a:uFill>
                <a:latin typeface="Arial"/>
                <a:ea typeface="Microsoft YaHei"/>
              </a:rPr>
              <a:t>, George B. / </a:t>
            </a:r>
            <a:r>
              <a:rPr lang="cs-CZ" sz="1500" b="1" strike="noStrike" spc="-1" dirty="0" err="1">
                <a:solidFill>
                  <a:srgbClr val="000000"/>
                </a:solidFill>
                <a:uFill>
                  <a:solidFill>
                    <a:srgbClr val="FFFFFF"/>
                  </a:solidFill>
                </a:uFill>
                <a:latin typeface="Arial"/>
                <a:ea typeface="Microsoft YaHei"/>
              </a:rPr>
              <a:t>Shi</a:t>
            </a:r>
            <a:r>
              <a:rPr lang="cs-CZ" sz="1500" b="1" strike="noStrike" spc="-1" dirty="0">
                <a:solidFill>
                  <a:srgbClr val="000000"/>
                </a:solidFill>
                <a:uFill>
                  <a:solidFill>
                    <a:srgbClr val="FFFFFF"/>
                  </a:solidFill>
                </a:uFill>
                <a:latin typeface="Arial"/>
                <a:ea typeface="Microsoft YaHei"/>
              </a:rPr>
              <a:t>, David E. Dějiny států USA, nakladatelství Lidové noviny, 1994</a:t>
            </a:r>
            <a:endParaRPr lang="cs-CZ" sz="1800" strike="noStrike" spc="-1" dirty="0">
              <a:solidFill>
                <a:srgbClr val="000000"/>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1500" b="1" strike="noStrike" spc="-1" dirty="0" err="1">
                <a:solidFill>
                  <a:srgbClr val="000000"/>
                </a:solidFill>
                <a:uFill>
                  <a:solidFill>
                    <a:srgbClr val="FFFFFF"/>
                  </a:solidFill>
                </a:uFill>
                <a:latin typeface="Arial"/>
                <a:ea typeface="Microsoft YaHei"/>
              </a:rPr>
              <a:t>Progressive</a:t>
            </a:r>
            <a:r>
              <a:rPr lang="cs-CZ" sz="1500" b="1" strike="noStrike" spc="-1" dirty="0">
                <a:solidFill>
                  <a:srgbClr val="000000"/>
                </a:solidFill>
                <a:uFill>
                  <a:solidFill>
                    <a:srgbClr val="FFFFFF"/>
                  </a:solidFill>
                </a:uFill>
                <a:latin typeface="Arial"/>
                <a:ea typeface="Microsoft YaHei"/>
              </a:rPr>
              <a:t> Era – on </a:t>
            </a:r>
            <a:r>
              <a:rPr lang="cs-CZ" sz="1500" b="1" strike="noStrike" spc="-1" dirty="0" err="1">
                <a:solidFill>
                  <a:srgbClr val="000000"/>
                </a:solidFill>
                <a:uFill>
                  <a:solidFill>
                    <a:srgbClr val="FFFFFF"/>
                  </a:solidFill>
                </a:uFill>
                <a:latin typeface="Arial"/>
                <a:ea typeface="Microsoft YaHei"/>
              </a:rPr>
              <a:t>the</a:t>
            </a:r>
            <a:r>
              <a:rPr lang="cs-CZ" sz="1500" b="1" strike="noStrike" spc="-1" dirty="0">
                <a:solidFill>
                  <a:srgbClr val="000000"/>
                </a:solidFill>
                <a:uFill>
                  <a:solidFill>
                    <a:srgbClr val="FFFFFF"/>
                  </a:solidFill>
                </a:uFill>
                <a:latin typeface="Arial"/>
                <a:ea typeface="Microsoft YaHei"/>
              </a:rPr>
              <a:t> intranet; text on </a:t>
            </a:r>
            <a:r>
              <a:rPr lang="cs-CZ" sz="1500" b="1" strike="noStrike" spc="-1" dirty="0" err="1">
                <a:solidFill>
                  <a:srgbClr val="000000"/>
                </a:solidFill>
                <a:uFill>
                  <a:solidFill>
                    <a:srgbClr val="FFFFFF"/>
                  </a:solidFill>
                </a:uFill>
                <a:latin typeface="Arial"/>
                <a:ea typeface="Microsoft YaHei"/>
              </a:rPr>
              <a:t>the</a:t>
            </a:r>
            <a:r>
              <a:rPr lang="cs-CZ" sz="1500" b="1" strike="noStrike" spc="-1" dirty="0">
                <a:solidFill>
                  <a:srgbClr val="000000"/>
                </a:solidFill>
                <a:uFill>
                  <a:solidFill>
                    <a:srgbClr val="FFFFFF"/>
                  </a:solidFill>
                </a:uFill>
                <a:latin typeface="Arial"/>
                <a:ea typeface="Microsoft YaHei"/>
              </a:rPr>
              <a:t> </a:t>
            </a:r>
            <a:r>
              <a:rPr lang="cs-CZ" sz="1500" b="1" strike="noStrike" spc="-1" dirty="0" err="1">
                <a:solidFill>
                  <a:srgbClr val="000000"/>
                </a:solidFill>
                <a:uFill>
                  <a:solidFill>
                    <a:srgbClr val="FFFFFF"/>
                  </a:solidFill>
                </a:uFill>
                <a:latin typeface="Arial"/>
                <a:ea typeface="Microsoft YaHei"/>
              </a:rPr>
              <a:t>American</a:t>
            </a:r>
            <a:r>
              <a:rPr lang="cs-CZ" sz="1500" b="1" strike="noStrike" spc="-1" dirty="0">
                <a:solidFill>
                  <a:srgbClr val="000000"/>
                </a:solidFill>
                <a:uFill>
                  <a:solidFill>
                    <a:srgbClr val="FFFFFF"/>
                  </a:solidFill>
                </a:uFill>
                <a:latin typeface="Arial"/>
                <a:ea typeface="Microsoft YaHei"/>
              </a:rPr>
              <a:t> </a:t>
            </a:r>
            <a:r>
              <a:rPr lang="cs-CZ" sz="1500" b="1" strike="noStrike" spc="-1" dirty="0" err="1">
                <a:solidFill>
                  <a:srgbClr val="000000"/>
                </a:solidFill>
                <a:uFill>
                  <a:solidFill>
                    <a:srgbClr val="FFFFFF"/>
                  </a:solidFill>
                </a:uFill>
                <a:latin typeface="Arial"/>
                <a:ea typeface="Microsoft YaHei"/>
              </a:rPr>
              <a:t>Modernist</a:t>
            </a:r>
            <a:r>
              <a:rPr lang="cs-CZ" sz="1500" b="1" strike="noStrike" spc="-1" dirty="0">
                <a:solidFill>
                  <a:srgbClr val="000000"/>
                </a:solidFill>
                <a:uFill>
                  <a:solidFill>
                    <a:srgbClr val="FFFFFF"/>
                  </a:solidFill>
                </a:uFill>
                <a:latin typeface="Arial"/>
                <a:ea typeface="Microsoft YaHei"/>
              </a:rPr>
              <a:t> </a:t>
            </a:r>
            <a:r>
              <a:rPr lang="cs-CZ" sz="1500" b="1" strike="noStrike" spc="-1" dirty="0" err="1">
                <a:solidFill>
                  <a:srgbClr val="000000"/>
                </a:solidFill>
                <a:uFill>
                  <a:solidFill>
                    <a:srgbClr val="FFFFFF"/>
                  </a:solidFill>
                </a:uFill>
                <a:latin typeface="Arial"/>
                <a:ea typeface="Microsoft YaHei"/>
              </a:rPr>
              <a:t>Progressive</a:t>
            </a:r>
            <a:r>
              <a:rPr lang="cs-CZ" sz="1500" b="1" strike="noStrike" spc="-1" dirty="0">
                <a:solidFill>
                  <a:srgbClr val="000000"/>
                </a:solidFill>
                <a:uFill>
                  <a:solidFill>
                    <a:srgbClr val="FFFFFF"/>
                  </a:solidFill>
                </a:uFill>
                <a:latin typeface="Arial"/>
                <a:ea typeface="Microsoft YaHei"/>
              </a:rPr>
              <a:t> Era IN: </a:t>
            </a:r>
            <a:r>
              <a:rPr lang="cs-CZ" sz="1200" b="1" i="1" strike="noStrike" spc="-1" dirty="0">
                <a:solidFill>
                  <a:srgbClr val="000000"/>
                </a:solidFill>
                <a:uFill>
                  <a:solidFill>
                    <a:srgbClr val="FFFFFF"/>
                  </a:solidFill>
                </a:uFill>
                <a:latin typeface="Arial"/>
                <a:ea typeface="Microsoft YaHei"/>
              </a:rPr>
              <a:t>POKUSY O RENESANCI ZÁPADU</a:t>
            </a:r>
            <a:r>
              <a:rPr lang="cs-CZ" sz="1500" b="1" strike="noStrike" spc="-1" dirty="0">
                <a:solidFill>
                  <a:srgbClr val="000000"/>
                </a:solidFill>
                <a:uFill>
                  <a:solidFill>
                    <a:srgbClr val="FFFFFF"/>
                  </a:solidFill>
                </a:uFill>
                <a:latin typeface="Arial"/>
                <a:ea typeface="Microsoft YaHei"/>
              </a:rPr>
              <a:t>, EDS. Housková, A. – V.</a:t>
            </a:r>
            <a:endParaRPr lang="cs-CZ" sz="1800" strike="noStrike" spc="-1" dirty="0">
              <a:solidFill>
                <a:srgbClr val="000000"/>
              </a:solidFill>
              <a:uFill>
                <a:solidFill>
                  <a:srgbClr val="FFFFFF"/>
                </a:solidFill>
              </a:uFill>
              <a:latin typeface="Arial"/>
            </a:endParaRPr>
          </a:p>
          <a:p>
            <a:pPr>
              <a:lnSpc>
                <a:spcPct val="100000"/>
              </a:lnSpc>
            </a:pPr>
            <a:endParaRPr lang="cs-CZ" sz="1800" strike="noStrike" spc="-1" dirty="0">
              <a:solidFill>
                <a:srgbClr val="000000"/>
              </a:solidFill>
              <a:uFill>
                <a:solidFill>
                  <a:srgbClr val="FFFFFF"/>
                </a:solidFill>
              </a:uFill>
              <a:latin typeface="Arial"/>
            </a:endParaRPr>
          </a:p>
          <a:p>
            <a:pPr>
              <a:lnSpc>
                <a:spcPct val="100000"/>
              </a:lnSpc>
            </a:pPr>
            <a:r>
              <a:rPr lang="cs-CZ" sz="1500" b="1" u="sng" strike="noStrike" spc="-1" dirty="0" err="1">
                <a:solidFill>
                  <a:srgbClr val="0000FF"/>
                </a:solidFill>
                <a:uFill>
                  <a:solidFill>
                    <a:srgbClr val="FFFFFF"/>
                  </a:solidFill>
                </a:uFill>
                <a:latin typeface="Arial"/>
                <a:ea typeface="Microsoft YaHei"/>
                <a:hlinkClick r:id="rId4"/>
              </a:rPr>
              <a:t>The</a:t>
            </a:r>
            <a:r>
              <a:rPr lang="cs-CZ" sz="1500" b="1" u="sng" strike="noStrike" spc="-1" dirty="0">
                <a:solidFill>
                  <a:srgbClr val="0000FF"/>
                </a:solidFill>
                <a:uFill>
                  <a:solidFill>
                    <a:srgbClr val="FFFFFF"/>
                  </a:solidFill>
                </a:uFill>
                <a:latin typeface="Arial"/>
                <a:ea typeface="Microsoft YaHei"/>
                <a:hlinkClick r:id="rId4"/>
              </a:rPr>
              <a:t> United </a:t>
            </a:r>
            <a:r>
              <a:rPr lang="cs-CZ" sz="1500" b="1" u="sng" strike="noStrike" spc="-1" dirty="0" err="1">
                <a:solidFill>
                  <a:srgbClr val="0000FF"/>
                </a:solidFill>
                <a:uFill>
                  <a:solidFill>
                    <a:srgbClr val="FFFFFF"/>
                  </a:solidFill>
                </a:uFill>
                <a:latin typeface="Arial"/>
                <a:ea typeface="Microsoft YaHei"/>
                <a:hlinkClick r:id="rId4"/>
              </a:rPr>
              <a:t>States</a:t>
            </a:r>
            <a:r>
              <a:rPr lang="cs-CZ" sz="1500" b="1" u="sng" strike="noStrike" spc="-1" dirty="0">
                <a:solidFill>
                  <a:srgbClr val="0000FF"/>
                </a:solidFill>
                <a:uFill>
                  <a:solidFill>
                    <a:srgbClr val="FFFFFF"/>
                  </a:solidFill>
                </a:uFill>
                <a:latin typeface="Arial"/>
                <a:ea typeface="Microsoft YaHei"/>
                <a:hlinkClick r:id="rId4"/>
              </a:rPr>
              <a:t> </a:t>
            </a:r>
            <a:r>
              <a:rPr lang="cs-CZ" sz="1500" b="1" u="sng" strike="noStrike" spc="-1" dirty="0" err="1">
                <a:solidFill>
                  <a:srgbClr val="0000FF"/>
                </a:solidFill>
                <a:uFill>
                  <a:solidFill>
                    <a:srgbClr val="FFFFFF"/>
                  </a:solidFill>
                </a:uFill>
                <a:latin typeface="Arial"/>
                <a:ea typeface="Microsoft YaHei"/>
                <a:hlinkClick r:id="rId4"/>
              </a:rPr>
              <a:t>becoming</a:t>
            </a:r>
            <a:r>
              <a:rPr lang="cs-CZ" sz="1500" b="1" u="sng" strike="noStrike" spc="-1" dirty="0">
                <a:solidFill>
                  <a:srgbClr val="0000FF"/>
                </a:solidFill>
                <a:uFill>
                  <a:solidFill>
                    <a:srgbClr val="FFFFFF"/>
                  </a:solidFill>
                </a:uFill>
                <a:latin typeface="Arial"/>
                <a:ea typeface="Microsoft YaHei"/>
                <a:hlinkClick r:id="rId4"/>
              </a:rPr>
              <a:t> a </a:t>
            </a:r>
            <a:r>
              <a:rPr lang="cs-CZ" sz="1500" b="1" u="sng" strike="noStrike" spc="-1" dirty="0" err="1">
                <a:solidFill>
                  <a:srgbClr val="0000FF"/>
                </a:solidFill>
                <a:uFill>
                  <a:solidFill>
                    <a:srgbClr val="FFFFFF"/>
                  </a:solidFill>
                </a:uFill>
                <a:latin typeface="Arial"/>
                <a:ea typeface="Microsoft YaHei"/>
                <a:hlinkClick r:id="rId4"/>
              </a:rPr>
              <a:t>world</a:t>
            </a:r>
            <a:r>
              <a:rPr lang="cs-CZ" sz="1500" b="1" u="sng" strike="noStrike" spc="-1" dirty="0">
                <a:solidFill>
                  <a:srgbClr val="0000FF"/>
                </a:solidFill>
                <a:uFill>
                  <a:solidFill>
                    <a:srgbClr val="FFFFFF"/>
                  </a:solidFill>
                </a:uFill>
                <a:latin typeface="Arial"/>
                <a:ea typeface="Microsoft YaHei"/>
                <a:hlinkClick r:id="rId4"/>
              </a:rPr>
              <a:t> </a:t>
            </a:r>
            <a:r>
              <a:rPr lang="cs-CZ" sz="1500" b="1" u="sng" strike="noStrike" spc="-1" dirty="0" err="1">
                <a:solidFill>
                  <a:srgbClr val="0000FF"/>
                </a:solidFill>
                <a:uFill>
                  <a:solidFill>
                    <a:srgbClr val="FFFFFF"/>
                  </a:solidFill>
                </a:uFill>
                <a:latin typeface="Arial"/>
                <a:ea typeface="Microsoft YaHei"/>
                <a:hlinkClick r:id="rId4"/>
              </a:rPr>
              <a:t>power</a:t>
            </a:r>
            <a:r>
              <a:rPr lang="cs-CZ" sz="1500" b="1" u="sng" strike="noStrike" spc="-1" dirty="0">
                <a:solidFill>
                  <a:srgbClr val="0000FF"/>
                </a:solidFill>
                <a:uFill>
                  <a:solidFill>
                    <a:srgbClr val="FFFFFF"/>
                  </a:solidFill>
                </a:uFill>
                <a:latin typeface="Arial"/>
                <a:ea typeface="Microsoft YaHei"/>
                <a:hlinkClick r:id="rId4"/>
              </a:rPr>
              <a:t>. Vol. 2 / Leon F. </a:t>
            </a:r>
            <a:r>
              <a:rPr lang="cs-CZ" sz="1500" b="1" u="sng" strike="noStrike" spc="-1" dirty="0" err="1">
                <a:solidFill>
                  <a:srgbClr val="0000FF"/>
                </a:solidFill>
                <a:uFill>
                  <a:solidFill>
                    <a:srgbClr val="FFFFFF"/>
                  </a:solidFill>
                </a:uFill>
                <a:latin typeface="Arial"/>
                <a:ea typeface="Microsoft YaHei"/>
                <a:hlinkClick r:id="rId4"/>
              </a:rPr>
              <a:t>Litwack</a:t>
            </a:r>
            <a:r>
              <a:rPr lang="cs-CZ" sz="1500" b="1" u="sng" strike="noStrike" spc="-1" dirty="0">
                <a:solidFill>
                  <a:srgbClr val="0000FF"/>
                </a:solidFill>
                <a:uFill>
                  <a:solidFill>
                    <a:srgbClr val="FFFFFF"/>
                  </a:solidFill>
                </a:uFill>
                <a:latin typeface="Arial"/>
                <a:ea typeface="Microsoft YaHei"/>
                <a:hlinkClick r:id="rId4"/>
              </a:rPr>
              <a:t>, </a:t>
            </a:r>
            <a:r>
              <a:rPr lang="cs-CZ" sz="1500" b="1" u="sng" strike="noStrike" spc="-1" dirty="0" err="1">
                <a:solidFill>
                  <a:srgbClr val="0000FF"/>
                </a:solidFill>
                <a:uFill>
                  <a:solidFill>
                    <a:srgbClr val="FFFFFF"/>
                  </a:solidFill>
                </a:uFill>
                <a:latin typeface="Arial"/>
                <a:ea typeface="Microsoft YaHei"/>
                <a:hlinkClick r:id="rId4"/>
              </a:rPr>
              <a:t>Winthrop</a:t>
            </a:r>
            <a:r>
              <a:rPr lang="cs-CZ" sz="1500" b="1" u="sng" strike="noStrike" spc="-1" dirty="0">
                <a:solidFill>
                  <a:srgbClr val="0000FF"/>
                </a:solidFill>
                <a:uFill>
                  <a:solidFill>
                    <a:srgbClr val="FFFFFF"/>
                  </a:solidFill>
                </a:uFill>
                <a:latin typeface="Arial"/>
                <a:ea typeface="Microsoft YaHei"/>
                <a:hlinkClick r:id="rId4"/>
              </a:rPr>
              <a:t> D. Jordan ... [et al.]</a:t>
            </a:r>
            <a:r>
              <a:rPr lang="cs-CZ" sz="1500" b="1" strike="noStrike" spc="-1" dirty="0">
                <a:solidFill>
                  <a:srgbClr val="000000"/>
                </a:solidFill>
                <a:uFill>
                  <a:solidFill>
                    <a:srgbClr val="FFFFFF"/>
                  </a:solidFill>
                </a:uFill>
                <a:latin typeface="Arial"/>
                <a:ea typeface="Microsoft YaHei"/>
              </a:rPr>
              <a:t>Svatoň, Praha: Filozofická fakulta UK, 2016.. S. 213-242 ("Dlouhá cesta k modernismu v USA")</a:t>
            </a:r>
            <a:endParaRPr lang="cs-CZ" sz="1800" strike="noStrike" spc="-1" dirty="0">
              <a:solidFill>
                <a:srgbClr val="000000"/>
              </a:solidFill>
              <a:uFill>
                <a:solidFill>
                  <a:srgbClr val="FFFFFF"/>
                </a:solidFill>
              </a:uFill>
              <a:latin typeface="Arial"/>
            </a:endParaRPr>
          </a:p>
          <a:p>
            <a:pPr>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r>
              <a:rPr lang="cs-CZ" sz="1500" b="1" u="sng" strike="noStrike" spc="-1" dirty="0">
                <a:solidFill>
                  <a:srgbClr val="0000FF"/>
                </a:solidFill>
                <a:uFill>
                  <a:solidFill>
                    <a:srgbClr val="FFFFFF"/>
                  </a:solidFill>
                </a:uFill>
                <a:latin typeface="Arial"/>
                <a:ea typeface="Microsoft YaHei"/>
                <a:hlinkClick r:id="rId5"/>
              </a:rPr>
              <a:t>https://en.wikipedia.org/wiki/Progressive_Era</a:t>
            </a:r>
            <a:r>
              <a:rPr lang="cs-CZ" sz="1500" b="1" u="sng" strike="noStrike" spc="-1" dirty="0">
                <a:solidFill>
                  <a:srgbClr val="0000FF"/>
                </a:solidFill>
                <a:uFill>
                  <a:solidFill>
                    <a:srgbClr val="FFFFFF"/>
                  </a:solidFill>
                </a:uFill>
                <a:latin typeface="Arial"/>
                <a:ea typeface="Microsoft YaHei"/>
              </a:rPr>
              <a:t> (cit. May 15, 2019)</a:t>
            </a:r>
            <a:endParaRPr lang="cs-CZ" sz="1800" strike="noStrike" spc="-1" dirty="0">
              <a:solidFill>
                <a:srgbClr val="000000"/>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a:p>
            <a:pPr algn="just">
              <a:lnSpc>
                <a:spcPct val="100000"/>
              </a:lnSpc>
            </a:pPr>
            <a:endParaRPr lang="cs-CZ"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Progressive Era_Císař</Template>
  <TotalTime>273</TotalTime>
  <Words>870</Words>
  <Application>Microsoft Office PowerPoint</Application>
  <PresentationFormat>Vlastní</PresentationFormat>
  <Paragraphs>52</Paragraphs>
  <Slides>8</Slides>
  <Notes>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Symbol</vt:lpstr>
      <vt:lpstr>Times New Roman</vt:lpstr>
      <vt:lpstr>Wingdings</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Progressive Era</dc:title>
  <dc:creator>Kalivodová, Eva</dc:creator>
  <cp:lastModifiedBy>Kalivodová, Eva</cp:lastModifiedBy>
  <cp:revision>26</cp:revision>
  <dcterms:created xsi:type="dcterms:W3CDTF">2019-05-16T06:38:43Z</dcterms:created>
  <dcterms:modified xsi:type="dcterms:W3CDTF">2019-05-25T04:14:11Z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8</vt:i4>
  </property>
  <property fmtid="{D5CDD505-2E9C-101B-9397-08002B2CF9AE}" pid="8" name="PresentationFormat">
    <vt:lpwstr>Vlastní</vt:lpwstr>
  </property>
  <property fmtid="{D5CDD505-2E9C-101B-9397-08002B2CF9AE}" pid="9" name="ScaleCrop">
    <vt:bool>false</vt:bool>
  </property>
  <property fmtid="{D5CDD505-2E9C-101B-9397-08002B2CF9AE}" pid="10" name="ShareDoc">
    <vt:bool>false</vt:bool>
  </property>
  <property fmtid="{D5CDD505-2E9C-101B-9397-08002B2CF9AE}" pid="11" name="Slides">
    <vt:i4>8</vt:i4>
  </property>
</Properties>
</file>