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4"/>
  </p:sldMasterIdLst>
  <p:sldIdLst>
    <p:sldId id="256" r:id="rId5"/>
    <p:sldId id="257" r:id="rId6"/>
    <p:sldId id="259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6CDACA-56F8-4FF1-B4D2-C76CAD6871C8}" v="2" dt="2021-12-08T08:58:07.0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75"/>
  </p:normalViewPr>
  <p:slideViewPr>
    <p:cSldViewPr snapToGrid="0" snapToObjects="1">
      <p:cViewPr varScale="1">
        <p:scale>
          <a:sx n="85" d="100"/>
          <a:sy n="85" d="100"/>
        </p:scale>
        <p:origin x="7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dan Oláh" userId="S::olah@vojenskyobor.cz::6d2c33f5-8da9-44e3-b4cf-65bd519e0bfb" providerId="AD" clId="Web-{476CDACA-56F8-4FF1-B4D2-C76CAD6871C8}"/>
    <pc:docChg chg="modSld">
      <pc:chgData name="Vladan Oláh" userId="S::olah@vojenskyobor.cz::6d2c33f5-8da9-44e3-b4cf-65bd519e0bfb" providerId="AD" clId="Web-{476CDACA-56F8-4FF1-B4D2-C76CAD6871C8}" dt="2021-12-08T08:58:07.058" v="1" actId="20577"/>
      <pc:docMkLst>
        <pc:docMk/>
      </pc:docMkLst>
      <pc:sldChg chg="modSp">
        <pc:chgData name="Vladan Oláh" userId="S::olah@vojenskyobor.cz::6d2c33f5-8da9-44e3-b4cf-65bd519e0bfb" providerId="AD" clId="Web-{476CDACA-56F8-4FF1-B4D2-C76CAD6871C8}" dt="2021-12-08T08:58:07.058" v="1" actId="20577"/>
        <pc:sldMkLst>
          <pc:docMk/>
          <pc:sldMk cId="807791359" sldId="259"/>
        </pc:sldMkLst>
        <pc:spChg chg="mod">
          <ac:chgData name="Vladan Oláh" userId="S::olah@vojenskyobor.cz::6d2c33f5-8da9-44e3-b4cf-65bd519e0bfb" providerId="AD" clId="Web-{476CDACA-56F8-4FF1-B4D2-C76CAD6871C8}" dt="2021-12-08T08:58:07.058" v="1" actId="20577"/>
          <ac:spMkLst>
            <pc:docMk/>
            <pc:sldMk cId="807791359" sldId="259"/>
            <ac:spMk id="3" creationId="{611B1688-8DD1-6947-8F90-F49C549F301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64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23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7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45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3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29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1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0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8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5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79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9" r:id="rId6"/>
    <p:sldLayoutId id="2147483754" r:id="rId7"/>
    <p:sldLayoutId id="2147483755" r:id="rId8"/>
    <p:sldLayoutId id="2147483756" r:id="rId9"/>
    <p:sldLayoutId id="2147483758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8AC0EBC0-0D60-4225-BDBA-B2EB6DDF93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b="437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B10ED5-17A6-4D47-B959-4F03EA7F1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Boj zblízka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9A49EB-1D02-C34B-96E6-7349BCF48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sebeobranné techniky (proti zbraním -tyč)</a:t>
            </a:r>
          </a:p>
        </p:txBody>
      </p:sp>
      <p:cxnSp>
        <p:nvCxnSpPr>
          <p:cNvPr id="19" name="Straight Connector 10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!!footer rectangle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201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DE26E-19FD-5744-9289-7E929268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Boj zblízka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07630-7AF6-104B-A10D-54F90A53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Cíl: </a:t>
            </a:r>
            <a:r>
              <a:rPr lang="cs-CZ" dirty="0"/>
              <a:t>seznámit se s technikami sebeobrany proti zbraním (obrana proti napadení tyčovitým předmětem)</a:t>
            </a:r>
          </a:p>
          <a:p>
            <a:r>
              <a:rPr lang="cs-CZ" b="1" dirty="0"/>
              <a:t>Průběh: </a:t>
            </a:r>
            <a:r>
              <a:rPr lang="cs-CZ" dirty="0"/>
              <a:t>průpravné cvičení, obrana proti úderu tyčovitým předmětem </a:t>
            </a:r>
          </a:p>
          <a:p>
            <a:r>
              <a:rPr lang="cs-CZ" dirty="0"/>
              <a:t>Obrana proti napadení shora </a:t>
            </a:r>
          </a:p>
          <a:p>
            <a:r>
              <a:rPr lang="cs-CZ" dirty="0"/>
              <a:t>Obrana proti napadení </a:t>
            </a:r>
            <a:r>
              <a:rPr lang="cs-CZ"/>
              <a:t>z vnějšku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47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tx1"/>
                </a:solidFill>
              </a:rPr>
              <a:t>Sebeobranné techniky (proti </a:t>
            </a:r>
            <a:r>
              <a:rPr lang="cs-CZ" sz="3600">
                <a:solidFill>
                  <a:schemeClr val="tx1"/>
                </a:solidFill>
              </a:rPr>
              <a:t>zbraním - tyč</a:t>
            </a:r>
            <a:r>
              <a:rPr lang="cs-CZ" sz="3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 vert="horz" lIns="0" tIns="45720" rIns="0" bIns="45720" rtlCol="0" anchor="t">
            <a:normAutofit/>
          </a:bodyPr>
          <a:lstStyle/>
          <a:p>
            <a:r>
              <a:rPr lang="cs-CZ" sz="1300" b="1" i="1" dirty="0"/>
              <a:t>Účelem výcviku technik v BZ je nácvik a zdokonalení: reakce na protivníkův podnět; přechodu do vlastního útoku; kombinace základních technik boje zblízka.</a:t>
            </a:r>
          </a:p>
          <a:p>
            <a:pPr>
              <a:buFont typeface="Wingdings" pitchFamily="2" charset="2"/>
              <a:buChar char="Ø"/>
            </a:pPr>
            <a:r>
              <a:rPr lang="cs-CZ" sz="1300" b="1" i="1" dirty="0"/>
              <a:t> </a:t>
            </a:r>
            <a:r>
              <a:rPr lang="cs-CZ" sz="1300" i="1" dirty="0"/>
              <a:t>Zásady provádění sebeobranných technik: provedení musí být nenáročné, jednoduše proveditelné; proveditelné i v ústroji, výstroji </a:t>
            </a:r>
            <a:br>
              <a:rPr lang="cs-CZ" sz="1300" i="1" dirty="0"/>
            </a:br>
            <a:r>
              <a:rPr lang="cs-CZ" sz="1300" i="1"/>
              <a:t>  a </a:t>
            </a:r>
            <a:r>
              <a:rPr lang="cs-CZ" sz="1300" i="1" dirty="0"/>
              <a:t>výzbroji; lépe 10 osvojených techniky na 100% než 100 techniky na 10%.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79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 VÁGNER, Michal. </a:t>
            </a:r>
            <a:r>
              <a:rPr lang="cs-CZ" sz="1400" i="1" dirty="0"/>
              <a:t>K teorii boje zblízka</a:t>
            </a:r>
            <a:r>
              <a:rPr lang="cs-CZ" sz="1400" dirty="0"/>
              <a:t>. Praha: Karolinum, 2008. ISBN 978-80-2461-476-2.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i="1" dirty="0"/>
              <a:t> </a:t>
            </a:r>
            <a:r>
              <a:rPr lang="cs-CZ" sz="1400" dirty="0"/>
              <a:t>VÁGNER, Michal. </a:t>
            </a:r>
            <a:r>
              <a:rPr lang="cs-CZ" sz="1400" i="1" dirty="0"/>
              <a:t>1. stupeň boje zblízka</a:t>
            </a:r>
            <a:r>
              <a:rPr lang="cs-CZ" sz="1400" dirty="0"/>
              <a:t>. Praha: 2008.</a:t>
            </a:r>
            <a:endParaRPr lang="cs-CZ" sz="1400" i="1" dirty="0"/>
          </a:p>
          <a:p>
            <a:pPr marL="0" indent="0">
              <a:buNone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2077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242D41"/>
      </a:dk2>
      <a:lt2>
        <a:srgbClr val="E8E5E2"/>
      </a:lt2>
      <a:accent1>
        <a:srgbClr val="2997E7"/>
      </a:accent1>
      <a:accent2>
        <a:srgbClr val="13B3B3"/>
      </a:accent2>
      <a:accent3>
        <a:srgbClr val="21B879"/>
      </a:accent3>
      <a:accent4>
        <a:srgbClr val="14BC31"/>
      </a:accent4>
      <a:accent5>
        <a:srgbClr val="47B921"/>
      </a:accent5>
      <a:accent6>
        <a:srgbClr val="7DB213"/>
      </a:accent6>
      <a:hlink>
        <a:srgbClr val="399431"/>
      </a:hlink>
      <a:folHlink>
        <a:srgbClr val="7F7F7F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663EF2F-FB07-48F1-B841-0411FB84BA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285f5f-a0f1-4742-bd8a-8c092caa1a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152E6CE-F22F-4503-99C6-185149C8309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37BE40-0CED-46C2-AAF8-F6B6DDAFEFA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{C3CB2FD1-364E-634F-BF21-6F1E549C9A16}tf10001119</Template>
  <TotalTime>779</TotalTime>
  <Words>155</Words>
  <Application>Microsoft Office PowerPoint</Application>
  <PresentationFormat>Širokoúhlá obrazovka</PresentationFormat>
  <Paragraphs>13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Arial Nova</vt:lpstr>
      <vt:lpstr>Arial Nova Light</vt:lpstr>
      <vt:lpstr>Calibri</vt:lpstr>
      <vt:lpstr>Wingdings</vt:lpstr>
      <vt:lpstr>RetrospectVTI</vt:lpstr>
      <vt:lpstr>Boj zblízka</vt:lpstr>
      <vt:lpstr>Boj zblízka</vt:lpstr>
      <vt:lpstr>Sebeobranné techniky (proti zbraním - tyč)</vt:lpstr>
      <vt:lpstr>Seznam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Boj zblízka</dc:title>
  <dc:creator>Vladan Oláh</dc:creator>
  <cp:lastModifiedBy>Michal Vágner</cp:lastModifiedBy>
  <cp:revision>15</cp:revision>
  <dcterms:created xsi:type="dcterms:W3CDTF">2021-12-01T12:47:50Z</dcterms:created>
  <dcterms:modified xsi:type="dcterms:W3CDTF">2021-12-11T11:58:12Z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