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sorterViewPr>
    <p:cViewPr varScale="1">
      <p:scale>
        <a:sx n="100" d="100"/>
        <a:sy n="100" d="100"/>
      </p:scale>
      <p:origin x="0" y="-124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30805-49E8-4FF3-8531-F7236FB81D3D}" type="datetimeFigureOut">
              <a:rPr lang="cs-CZ" smtClean="0"/>
              <a:t>27.02.2019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DBA11-47E6-4AEE-BB4B-F31214BA01D2}" type="slidenum">
              <a:rPr lang="cs-CZ" smtClean="0"/>
              <a:t>‹#›</a:t>
            </a:fld>
            <a:endParaRPr lang="cs-CZ"/>
          </a:p>
        </p:txBody>
      </p:sp>
    </p:spTree>
    <p:extLst>
      <p:ext uri="{BB962C8B-B14F-4D97-AF65-F5344CB8AC3E}">
        <p14:creationId xmlns:p14="http://schemas.microsoft.com/office/powerpoint/2010/main" val="298992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33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F3E8D-E2E2-4194-8071-3E7A0758BD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06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F3E8D-E2E2-4194-8071-3E7A0758BD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75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b="1" dirty="0" smtClean="0">
                <a:solidFill>
                  <a:srgbClr val="000000"/>
                </a:solidFill>
                <a:latin typeface="Teuton Mager"/>
              </a:rPr>
              <a:t>2.Metodické a tematické řady, projektování</a:t>
            </a:r>
            <a:endParaRPr lang="cs-CZ" sz="1400" dirty="0" smtClean="0">
              <a:solidFill>
                <a:srgbClr val="000000"/>
              </a:solidFill>
              <a:latin typeface="Teuton Mager"/>
            </a:endParaRPr>
          </a:p>
          <a:p>
            <a:r>
              <a:rPr lang="cs-CZ" sz="1400" dirty="0" smtClean="0">
                <a:solidFill>
                  <a:srgbClr val="000000"/>
                </a:solidFill>
                <a:latin typeface="Frutiger CE"/>
              </a:rPr>
              <a:t>nabízí možnosti jak uchopit výtvarnou výchovu a nabídnou žákům možnosti </a:t>
            </a:r>
          </a:p>
          <a:p>
            <a:r>
              <a:rPr lang="cs-CZ" sz="1400" dirty="0" smtClean="0">
                <a:solidFill>
                  <a:srgbClr val="000000"/>
                </a:solidFill>
                <a:latin typeface="Frutiger CE"/>
              </a:rPr>
              <a:t>k jejich tvořivému myšlení a svobodnému projevování.</a:t>
            </a:r>
          </a:p>
          <a:p>
            <a:r>
              <a:rPr lang="cs-CZ" sz="1400" b="1" dirty="0" smtClean="0">
                <a:solidFill>
                  <a:srgbClr val="000000"/>
                </a:solidFill>
                <a:latin typeface="Frutiger"/>
              </a:rPr>
              <a:t>jednoduché celky-výtvarné řady</a:t>
            </a:r>
            <a:endParaRPr lang="cs-CZ" sz="1400" dirty="0" smtClean="0">
              <a:solidFill>
                <a:srgbClr val="000000"/>
              </a:solidFill>
              <a:latin typeface="Frutiger"/>
            </a:endParaRPr>
          </a:p>
          <a:p>
            <a:r>
              <a:rPr lang="cs-CZ" dirty="0" smtClean="0">
                <a:solidFill>
                  <a:srgbClr val="000000"/>
                </a:solidFill>
                <a:latin typeface="Frutiger CE"/>
              </a:rPr>
              <a:t>- krátké útvary, které jsou pro žáka srozumitelné </a:t>
            </a:r>
          </a:p>
          <a:p>
            <a:r>
              <a:rPr lang="cs-CZ" dirty="0" smtClean="0">
                <a:solidFill>
                  <a:srgbClr val="000000"/>
                </a:solidFill>
                <a:latin typeface="Frutiger CE"/>
              </a:rPr>
              <a:t>a rozvíjí jakýkoli úsek učební látky nebo námětu</a:t>
            </a:r>
          </a:p>
          <a:p>
            <a:r>
              <a:rPr lang="cs-CZ" dirty="0" smtClean="0">
                <a:solidFill>
                  <a:srgbClr val="000000"/>
                </a:solidFill>
                <a:latin typeface="Frutiger CE"/>
              </a:rPr>
              <a:t>- volné a hravé řady pro posílení fantazie, emoce a rozvoj tvůrčích schopností dítěte</a:t>
            </a:r>
          </a:p>
          <a:p>
            <a:r>
              <a:rPr lang="cs-CZ" dirty="0" smtClean="0">
                <a:solidFill>
                  <a:srgbClr val="000000"/>
                </a:solidFill>
                <a:latin typeface="Frutiger CE"/>
              </a:rPr>
              <a:t>- vážnější </a:t>
            </a:r>
            <a:r>
              <a:rPr lang="cs-CZ" dirty="0" err="1" smtClean="0">
                <a:solidFill>
                  <a:srgbClr val="000000"/>
                </a:solidFill>
                <a:latin typeface="Frutiger CE"/>
              </a:rPr>
              <a:t>tématické</a:t>
            </a:r>
            <a:r>
              <a:rPr lang="cs-CZ" dirty="0" smtClean="0">
                <a:solidFill>
                  <a:srgbClr val="000000"/>
                </a:solidFill>
                <a:latin typeface="Frutiger CE"/>
              </a:rPr>
              <a:t> a metodicky řady určené starším žákům</a:t>
            </a:r>
          </a:p>
          <a:p>
            <a:r>
              <a:rPr lang="cs-CZ" dirty="0" smtClean="0">
                <a:solidFill>
                  <a:srgbClr val="000000"/>
                </a:solidFill>
                <a:latin typeface="Frutiger CE"/>
              </a:rPr>
              <a:t>- volnější přístup učitele k tématu nebo výtvarnému problému</a:t>
            </a:r>
          </a:p>
          <a:p>
            <a:r>
              <a:rPr lang="cs-CZ" dirty="0" smtClean="0">
                <a:solidFill>
                  <a:srgbClr val="000000"/>
                </a:solidFill>
                <a:latin typeface="Frutiger CE"/>
              </a:rPr>
              <a:t>- soubor individuálních pohledů, různost postupů </a:t>
            </a:r>
          </a:p>
          <a:p>
            <a:r>
              <a:rPr lang="cs-CZ" dirty="0" smtClean="0">
                <a:solidFill>
                  <a:srgbClr val="000000"/>
                </a:solidFill>
                <a:latin typeface="Frutiger CE"/>
              </a:rPr>
              <a:t>- vhodné pro základní školy</a:t>
            </a:r>
          </a:p>
          <a:p>
            <a:r>
              <a:rPr lang="pl-PL" sz="1400" b="1" dirty="0" smtClean="0">
                <a:solidFill>
                  <a:srgbClr val="000000"/>
                </a:solidFill>
                <a:latin typeface="Frutiger"/>
              </a:rPr>
              <a:t>metodická řada - </a:t>
            </a:r>
            <a:r>
              <a:rPr lang="pl-PL" sz="1400" dirty="0" smtClean="0">
                <a:solidFill>
                  <a:srgbClr val="000000"/>
                </a:solidFill>
                <a:latin typeface="Frutiger CE"/>
              </a:rPr>
              <a:t>zaměření na realizaci v materiálu a techniku zpracování</a:t>
            </a:r>
          </a:p>
          <a:p>
            <a:r>
              <a:rPr lang="cs-CZ" sz="1400" b="1" dirty="0" err="1" smtClean="0">
                <a:solidFill>
                  <a:srgbClr val="000000"/>
                </a:solidFill>
                <a:latin typeface="Frutiger"/>
              </a:rPr>
              <a:t>tématická</a:t>
            </a:r>
            <a:r>
              <a:rPr lang="cs-CZ" sz="1400" b="1" dirty="0" smtClean="0">
                <a:solidFill>
                  <a:srgbClr val="000000"/>
                </a:solidFill>
                <a:latin typeface="Frutiger"/>
              </a:rPr>
              <a:t> řada - </a:t>
            </a:r>
            <a:r>
              <a:rPr lang="cs-CZ" sz="1400" dirty="0" smtClean="0">
                <a:solidFill>
                  <a:srgbClr val="000000"/>
                </a:solidFill>
                <a:latin typeface="Frutiger CE"/>
              </a:rPr>
              <a:t>hlouběji se zabývá samotným námětem, </a:t>
            </a:r>
          </a:p>
          <a:p>
            <a:r>
              <a:rPr lang="pl-PL" sz="1400" dirty="0" smtClean="0">
                <a:solidFill>
                  <a:srgbClr val="000000"/>
                </a:solidFill>
                <a:latin typeface="Frutiger CE"/>
              </a:rPr>
              <a:t>než technikou, jakou je zpracována</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08F3B-731C-4305-A110-1ACD79727E0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7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So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was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reading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common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visual</a:t>
            </a:r>
            <a:r>
              <a:rPr lang="cs-CZ" sz="1200" kern="1200" dirty="0" smtClean="0">
                <a:solidFill>
                  <a:schemeClr val="tx1"/>
                </a:solidFill>
                <a:effectLst/>
                <a:latin typeface="+mn-lt"/>
                <a:ea typeface="+mn-ea"/>
                <a:cs typeface="+mn-cs"/>
              </a:rPr>
              <a:t> text </a:t>
            </a:r>
            <a:r>
              <a:rPr lang="cs-CZ" sz="1200" kern="1200" dirty="0" err="1" smtClean="0">
                <a:solidFill>
                  <a:schemeClr val="tx1"/>
                </a:solidFill>
                <a:effectLst/>
                <a:latin typeface="+mn-lt"/>
                <a:ea typeface="+mn-ea"/>
                <a:cs typeface="+mn-cs"/>
              </a:rPr>
              <a:t>around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us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magazines</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advertisement</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now</a:t>
            </a:r>
            <a:r>
              <a:rPr lang="cs-CZ" sz="1200" kern="1200" baseline="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would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to show </a:t>
            </a:r>
            <a:r>
              <a:rPr lang="cs-CZ" sz="1200" kern="1200" dirty="0" err="1" smtClean="0">
                <a:solidFill>
                  <a:schemeClr val="tx1"/>
                </a:solidFill>
                <a:effectLst/>
                <a:latin typeface="+mn-lt"/>
                <a:ea typeface="+mn-ea"/>
                <a:cs typeface="+mn-cs"/>
              </a:rPr>
              <a:t>you</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work</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with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specific</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contemporary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artwork</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with</a:t>
            </a:r>
            <a:r>
              <a:rPr lang="cs-CZ" sz="1200" kern="1200" baseline="0" dirty="0" smtClean="0">
                <a:solidFill>
                  <a:schemeClr val="tx1"/>
                </a:solidFill>
                <a:effectLst/>
                <a:latin typeface="+mn-lt"/>
                <a:ea typeface="+mn-ea"/>
                <a:cs typeface="+mn-cs"/>
              </a:rPr>
              <a:t> gender </a:t>
            </a:r>
            <a:r>
              <a:rPr lang="cs-CZ" sz="1200" kern="1200" baseline="0" dirty="0" err="1" smtClean="0">
                <a:solidFill>
                  <a:schemeClr val="tx1"/>
                </a:solidFill>
                <a:effectLst/>
                <a:latin typeface="+mn-lt"/>
                <a:ea typeface="+mn-ea"/>
                <a:cs typeface="+mn-cs"/>
              </a:rPr>
              <a:t>issue</a:t>
            </a:r>
            <a:r>
              <a:rPr lang="cs-CZ" sz="1200" kern="1200" baseline="0" dirty="0" smtClean="0">
                <a:solidFill>
                  <a:schemeClr val="tx1"/>
                </a:solidFill>
                <a:effectLst/>
                <a:latin typeface="+mn-lt"/>
                <a:ea typeface="+mn-ea"/>
                <a:cs typeface="+mn-cs"/>
              </a:rPr>
              <a:t>. ..so </a:t>
            </a:r>
            <a:r>
              <a:rPr lang="cs-CZ" sz="1200" kern="1200" baseline="0" dirty="0" err="1" smtClean="0">
                <a:solidFill>
                  <a:schemeClr val="tx1"/>
                </a:solidFill>
                <a:effectLst/>
                <a:latin typeface="+mn-lt"/>
                <a:ea typeface="+mn-ea"/>
                <a:cs typeface="+mn-cs"/>
              </a:rPr>
              <a:t>First</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of</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all</a:t>
            </a:r>
            <a:r>
              <a:rPr lang="cs-CZ" sz="1200" kern="1200" baseline="0" dirty="0" smtClean="0">
                <a:solidFill>
                  <a:schemeClr val="tx1"/>
                </a:solidFill>
                <a:effectLst/>
                <a:latin typeface="+mn-lt"/>
                <a:ea typeface="+mn-ea"/>
                <a:cs typeface="+mn-cs"/>
              </a:rPr>
              <a:t>..</a:t>
            </a:r>
            <a:endParaRPr lang="cs-CZ" sz="1200" kern="12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show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students</a:t>
            </a:r>
            <a:r>
              <a:rPr lang="cs-CZ" sz="1200" kern="1200" dirty="0" smtClean="0">
                <a:solidFill>
                  <a:schemeClr val="tx1"/>
                </a:solidFill>
                <a:effectLst/>
                <a:latin typeface="+mn-lt"/>
                <a:ea typeface="+mn-ea"/>
                <a:cs typeface="+mn-cs"/>
              </a:rPr>
              <a:t> and let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study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for</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while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Everyone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will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prepare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explanation</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stereotypes</a:t>
            </a:r>
            <a:r>
              <a:rPr lang="cs-CZ" sz="1200" kern="1200" dirty="0" smtClean="0">
                <a:solidFill>
                  <a:schemeClr val="tx1"/>
                </a:solidFill>
                <a:effectLst/>
                <a:latin typeface="+mn-lt"/>
                <a:ea typeface="+mn-ea"/>
                <a:cs typeface="+mn-cs"/>
              </a:rPr>
              <a:t> are </a:t>
            </a:r>
            <a:r>
              <a:rPr lang="cs-CZ" sz="1200" kern="1200" dirty="0" err="1" smtClean="0">
                <a:solidFill>
                  <a:schemeClr val="tx1"/>
                </a:solidFill>
                <a:effectLst/>
                <a:latin typeface="+mn-lt"/>
                <a:ea typeface="+mn-ea"/>
                <a:cs typeface="+mn-cs"/>
              </a:rPr>
              <a:t>occuring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from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beginning</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Ussually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students</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said</a:t>
            </a:r>
            <a:r>
              <a:rPr lang="cs-CZ" sz="1200" kern="1200" baseline="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weird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baby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too</a:t>
            </a:r>
            <a:r>
              <a:rPr lang="cs-CZ" sz="1200" kern="1200" dirty="0" smtClean="0">
                <a:solidFill>
                  <a:schemeClr val="tx1"/>
                </a:solidFill>
                <a:effectLst/>
                <a:latin typeface="+mn-lt"/>
                <a:ea typeface="+mn-ea"/>
                <a:cs typeface="+mn-cs"/>
              </a:rPr>
              <a:t> big. </a:t>
            </a:r>
            <a:r>
              <a:rPr lang="cs-CZ" sz="1200" kern="1200" dirty="0" err="1" smtClean="0">
                <a:solidFill>
                  <a:schemeClr val="tx1"/>
                </a:solidFill>
                <a:effectLst/>
                <a:latin typeface="+mn-lt"/>
                <a:ea typeface="+mn-ea"/>
                <a:cs typeface="+mn-cs"/>
              </a:rPr>
              <a:t>She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looks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man not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woman</a:t>
            </a:r>
            <a:r>
              <a:rPr lang="cs-CZ" sz="1200" kern="1200" dirty="0" smtClean="0">
                <a:solidFill>
                  <a:schemeClr val="tx1"/>
                </a:solidFill>
                <a:effectLst/>
                <a:latin typeface="+mn-lt"/>
                <a:ea typeface="+mn-ea"/>
                <a:cs typeface="+mn-cs"/>
              </a:rPr>
              <a:t>.. I </a:t>
            </a:r>
            <a:r>
              <a:rPr lang="cs-CZ" sz="1200" kern="1200" dirty="0" err="1" smtClean="0">
                <a:solidFill>
                  <a:schemeClr val="tx1"/>
                </a:solidFill>
                <a:effectLst/>
                <a:latin typeface="+mn-lt"/>
                <a:ea typeface="+mn-ea"/>
                <a:cs typeface="+mn-cs"/>
              </a:rPr>
              <a:t>don´t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then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explore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meaning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Who</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was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taken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Whatś</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meaning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background.</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Can</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you</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see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any</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historical</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context</a:t>
            </a:r>
            <a:r>
              <a:rPr lang="cs-CZ" sz="1200" kern="1200" baseline="0" dirty="0" smtClean="0">
                <a:solidFill>
                  <a:schemeClr val="tx1"/>
                </a:solidFill>
                <a:effectLst/>
                <a:latin typeface="+mn-lt"/>
                <a:ea typeface="+mn-ea"/>
                <a:cs typeface="+mn-cs"/>
              </a:rPr>
              <a:t>?</a:t>
            </a:r>
            <a:r>
              <a:rPr lang="cs-CZ" sz="1200" kern="1200" dirty="0" smtClean="0">
                <a:solidFill>
                  <a:schemeClr val="tx1"/>
                </a:solidFill>
                <a:effectLst/>
                <a:latin typeface="+mn-lt"/>
                <a:ea typeface="+mn-ea"/>
                <a:cs typeface="+mn-cs"/>
              </a:rPr>
              <a:t> Student are </a:t>
            </a:r>
            <a:r>
              <a:rPr lang="cs-CZ" sz="1200" kern="1200" dirty="0" err="1" smtClean="0">
                <a:solidFill>
                  <a:schemeClr val="tx1"/>
                </a:solidFill>
                <a:effectLst/>
                <a:latin typeface="+mn-lt"/>
                <a:ea typeface="+mn-ea"/>
                <a:cs typeface="+mn-cs"/>
              </a:rPr>
              <a:t>trying</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answer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themselves</a:t>
            </a:r>
            <a:r>
              <a:rPr lang="cs-CZ" sz="1200" kern="1200" dirty="0" smtClean="0">
                <a:solidFill>
                  <a:schemeClr val="tx1"/>
                </a:solidFill>
                <a:effectLst/>
                <a:latin typeface="+mn-lt"/>
                <a:ea typeface="+mn-ea"/>
                <a:cs typeface="+mn-cs"/>
              </a:rPr>
              <a:t> , </a:t>
            </a:r>
            <a:r>
              <a:rPr lang="cs-CZ" sz="1200" kern="1200" dirty="0" err="1" smtClean="0">
                <a:solidFill>
                  <a:schemeClr val="tx1"/>
                </a:solidFill>
                <a:effectLst/>
                <a:latin typeface="+mn-lt"/>
                <a:ea typeface="+mn-ea"/>
                <a:cs typeface="+mn-cs"/>
              </a:rPr>
              <a:t>emphatize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with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autor….. </a:t>
            </a:r>
            <a:r>
              <a:rPr lang="cs-CZ" sz="1200" kern="1200" dirty="0" err="1" smtClean="0">
                <a:solidFill>
                  <a:schemeClr val="tx1"/>
                </a:solidFill>
                <a:effectLst/>
                <a:latin typeface="+mn-lt"/>
                <a:ea typeface="+mn-ea"/>
                <a:cs typeface="+mn-cs"/>
              </a:rPr>
              <a:t>then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adds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context</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artist</a:t>
            </a:r>
            <a:r>
              <a:rPr lang="cs-CZ" sz="1200" kern="1200" baseline="0" dirty="0" smtClean="0">
                <a:solidFill>
                  <a:schemeClr val="tx1"/>
                </a:solidFill>
                <a:effectLst/>
                <a:latin typeface="+mn-lt"/>
                <a:ea typeface="+mn-ea"/>
                <a:cs typeface="+mn-cs"/>
              </a:rPr>
              <a:t> comment.</a:t>
            </a:r>
          </a:p>
          <a:p>
            <a:r>
              <a:rPr lang="cs-CZ" sz="1200" kern="1200" baseline="0" dirty="0" err="1" smtClean="0">
                <a:solidFill>
                  <a:schemeClr val="tx1"/>
                </a:solidFill>
                <a:effectLst/>
                <a:latin typeface="+mn-lt"/>
                <a:ea typeface="+mn-ea"/>
                <a:cs typeface="+mn-cs"/>
              </a:rPr>
              <a:t>For</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example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here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you</a:t>
            </a:r>
            <a:r>
              <a:rPr lang="cs-CZ" sz="1200" kern="1200" baseline="0" dirty="0" smtClean="0">
                <a:solidFill>
                  <a:schemeClr val="tx1"/>
                </a:solidFill>
                <a:effectLst/>
                <a:latin typeface="+mn-lt"/>
                <a:ea typeface="+mn-ea"/>
                <a:cs typeface="+mn-cs"/>
              </a:rPr>
              <a:t> are </a:t>
            </a:r>
            <a:r>
              <a:rPr lang="cs-CZ" sz="1200" kern="1200" baseline="0" dirty="0" err="1" smtClean="0">
                <a:solidFill>
                  <a:schemeClr val="tx1"/>
                </a:solidFill>
                <a:effectLst/>
                <a:latin typeface="+mn-lt"/>
                <a:ea typeface="+mn-ea"/>
                <a:cs typeface="+mn-cs"/>
              </a:rPr>
              <a:t>Cartherine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Opie</a:t>
            </a:r>
            <a:r>
              <a:rPr lang="cs-CZ" sz="1200" kern="1200" baseline="0" dirty="0" smtClean="0">
                <a:solidFill>
                  <a:schemeClr val="tx1"/>
                </a:solidFill>
                <a:effectLst/>
                <a:latin typeface="+mn-lt"/>
                <a:ea typeface="+mn-ea"/>
                <a:cs typeface="+mn-cs"/>
              </a:rPr>
              <a:t> and her </a:t>
            </a:r>
            <a:r>
              <a:rPr lang="cs-CZ" sz="1200" kern="1200" baseline="0" dirty="0" err="1" smtClean="0">
                <a:solidFill>
                  <a:schemeClr val="tx1"/>
                </a:solidFill>
                <a:effectLst/>
                <a:latin typeface="+mn-lt"/>
                <a:ea typeface="+mn-ea"/>
                <a:cs typeface="+mn-cs"/>
              </a:rPr>
              <a:t>selfPortraits</a:t>
            </a:r>
            <a:r>
              <a:rPr lang="cs-CZ" sz="1200" kern="1200" baseline="0" dirty="0" smtClean="0">
                <a:solidFill>
                  <a:schemeClr val="tx1"/>
                </a:solidFill>
                <a:effectLst/>
                <a:latin typeface="+mn-lt"/>
                <a:ea typeface="+mn-ea"/>
                <a:cs typeface="+mn-cs"/>
              </a:rPr>
              <a:t>. And her comment:</a:t>
            </a: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 </a:t>
            </a:r>
            <a:r>
              <a:rPr lang="en-US" sz="1200" dirty="0" smtClean="0"/>
              <a:t>I’ve pretty much been doing the same thing since I was nine,” she said. “I was making portraits of my friends. I was making self-portraits, I was making images of the neighborhood.” She was, as she likes to say, “mapping” her reality.</a:t>
            </a:r>
            <a:endParaRPr lang="cs-CZ" sz="1200" dirty="0" smtClean="0"/>
          </a:p>
          <a:p>
            <a:r>
              <a:rPr lang="cs-CZ" sz="1200" kern="1200" dirty="0" smtClean="0">
                <a:solidFill>
                  <a:schemeClr val="tx1"/>
                </a:solidFill>
                <a:effectLst/>
                <a:latin typeface="+mn-lt"/>
                <a:ea typeface="+mn-ea"/>
                <a:cs typeface="+mn-cs"/>
              </a:rPr>
              <a:t>So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teach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them</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going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through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beyong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image </a:t>
            </a:r>
            <a:r>
              <a:rPr lang="cs-CZ" sz="1200" kern="1200" dirty="0" err="1" smtClean="0">
                <a:solidFill>
                  <a:schemeClr val="tx1"/>
                </a:solidFill>
                <a:effectLst/>
                <a:latin typeface="+mn-lt"/>
                <a:ea typeface="+mn-ea"/>
                <a:cs typeface="+mn-cs"/>
              </a:rPr>
              <a:t>surface</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human</a:t>
            </a:r>
            <a:r>
              <a:rPr lang="cs-CZ" sz="1200" kern="1200" dirty="0" smtClean="0">
                <a:solidFill>
                  <a:schemeClr val="tx1"/>
                </a:solidFill>
                <a:effectLst/>
                <a:latin typeface="+mn-lt"/>
                <a:ea typeface="+mn-ea"/>
                <a:cs typeface="+mn-cs"/>
              </a:rPr>
              <a:t> reality and </a:t>
            </a:r>
            <a:r>
              <a:rPr lang="cs-CZ" sz="1200" kern="1200" dirty="0" err="1" smtClean="0">
                <a:solidFill>
                  <a:schemeClr val="tx1"/>
                </a:solidFill>
                <a:effectLst/>
                <a:latin typeface="+mn-lt"/>
                <a:ea typeface="+mn-ea"/>
                <a:cs typeface="+mn-cs"/>
              </a:rPr>
              <a:t>artist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life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experiences</a:t>
            </a:r>
            <a:r>
              <a:rPr lang="cs-CZ" sz="1200" kern="1200" dirty="0" smtClean="0">
                <a:solidFill>
                  <a:schemeClr val="tx1"/>
                </a:solidFill>
                <a:effectLst/>
                <a:latin typeface="+mn-lt"/>
                <a:ea typeface="+mn-ea"/>
                <a:cs typeface="+mn-cs"/>
              </a:rPr>
              <a:t>.</a:t>
            </a:r>
          </a:p>
          <a:p>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doesn´t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matter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how</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does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looks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like</a:t>
            </a:r>
            <a:r>
              <a:rPr lang="cs-CZ" sz="1200" kern="1200" dirty="0" smtClean="0">
                <a:solidFill>
                  <a:schemeClr val="tx1"/>
                </a:solidFill>
                <a:effectLst/>
                <a:latin typeface="+mn-lt"/>
                <a:ea typeface="+mn-ea"/>
                <a:cs typeface="+mn-cs"/>
              </a:rPr>
              <a:t>.</a:t>
            </a:r>
          </a:p>
          <a:p>
            <a:r>
              <a:rPr lang="cs-CZ" sz="1200" kern="1200" dirty="0" err="1" smtClean="0">
                <a:solidFill>
                  <a:schemeClr val="tx1"/>
                </a:solidFill>
                <a:effectLst/>
                <a:latin typeface="+mn-lt"/>
                <a:ea typeface="+mn-ea"/>
                <a:cs typeface="+mn-cs"/>
              </a:rPr>
              <a:t>Behind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picture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can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find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christian</a:t>
            </a:r>
            <a:r>
              <a:rPr lang="cs-CZ" sz="1200" kern="1200" dirty="0" smtClean="0">
                <a:solidFill>
                  <a:schemeClr val="tx1"/>
                </a:solidFill>
                <a:effectLst/>
                <a:latin typeface="+mn-lt"/>
                <a:ea typeface="+mn-ea"/>
                <a:cs typeface="+mn-cs"/>
              </a:rPr>
              <a:t> idol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mother</a:t>
            </a:r>
            <a:r>
              <a:rPr lang="cs-CZ" sz="1200" kern="1200" dirty="0" smtClean="0">
                <a:solidFill>
                  <a:schemeClr val="tx1"/>
                </a:solidFill>
                <a:effectLst/>
                <a:latin typeface="+mn-lt"/>
                <a:ea typeface="+mn-ea"/>
                <a:cs typeface="+mn-cs"/>
              </a:rPr>
              <a:t> love</a:t>
            </a:r>
          </a:p>
          <a:p>
            <a:endParaRPr lang="cs-CZ" sz="800" dirty="0" smtClean="0"/>
          </a:p>
          <a:p>
            <a:r>
              <a:rPr lang="cs-CZ" sz="800" baseline="0" dirty="0" smtClean="0"/>
              <a:t>Například komentář autorky: </a:t>
            </a:r>
          </a:p>
          <a:p>
            <a:r>
              <a:rPr lang="en-US" sz="800" dirty="0" smtClean="0"/>
              <a:t>Opie </a:t>
            </a:r>
            <a:r>
              <a:rPr lang="en-US" sz="800" dirty="0"/>
              <a:t>said, “S/M was never sexual for me.” It was something she did much more with friends than with lovers. </a:t>
            </a:r>
          </a:p>
          <a:p>
            <a:r>
              <a:rPr lang="en-US" sz="800" dirty="0" smtClean="0"/>
              <a:t>“</a:t>
            </a:r>
            <a:r>
              <a:rPr lang="en-US" sz="800" dirty="0"/>
              <a:t>I’ve never really had a successful domestic relationship,” Opie told an interviewer in those years. “I’ve always wanted one.”</a:t>
            </a:r>
            <a:endParaRPr lang="cs-CZ" sz="800" dirty="0"/>
          </a:p>
          <a:p>
            <a:r>
              <a:rPr lang="en-US" sz="800" dirty="0"/>
              <a:t>About a year later</a:t>
            </a:r>
            <a:r>
              <a:rPr lang="cs-CZ" sz="800" dirty="0"/>
              <a:t>(2012)</a:t>
            </a:r>
            <a:r>
              <a:rPr lang="en-US" sz="800" dirty="0"/>
              <a:t>, Opie made “Self-Portrait/Nursing,” which is now in the Guggenheim’s permanent collection. She is topless again in that picture, but for the first time she shows her face to the camera. Holding her son in her tattooed arms, she gazes down into his eyes as he nurses—a butch-dyke Madonna and Child. If you look closely, you can see the raised white scars across her chest, indelibly looping into the word “pervert.”</a:t>
            </a:r>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F3E8D-E2E2-4194-8071-3E7A0758BDC8}"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152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251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37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83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59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742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043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292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066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171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334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75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3373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320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613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757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6900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4666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3130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6284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9131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5671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939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719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955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6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4031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19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65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648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6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8738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7690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527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3994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87783A-716B-4C5B-9846-8064C8A3F77B}"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B21717-C928-4F3F-A5C0-0EB552C72A06}"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1164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6169E26-7A18-4A33-B4C1-74BB94671CBD}"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27.02.2019</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0CB8C8-7D65-46F3-B7E1-1BCAA5A4DF2A}"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61780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Nadpis 1"/>
          <p:cNvSpPr>
            <a:spLocks noGrp="1"/>
          </p:cNvSpPr>
          <p:nvPr>
            <p:ph type="ctrTitle"/>
          </p:nvPr>
        </p:nvSpPr>
        <p:spPr>
          <a:xfrm>
            <a:off x="2135189" y="1125538"/>
            <a:ext cx="8281987" cy="2906712"/>
          </a:xfrm>
        </p:spPr>
        <p:txBody>
          <a:bodyPr>
            <a:normAutofit/>
          </a:bodyPr>
          <a:lstStyle/>
          <a:p>
            <a:pPr algn="l"/>
            <a:r>
              <a:rPr lang="cs-CZ" sz="3600" dirty="0"/>
              <a:t>Didaktika VV pro předškolní vzdělávání </a:t>
            </a:r>
            <a:br>
              <a:rPr lang="cs-CZ" sz="3600" dirty="0"/>
            </a:br>
            <a:r>
              <a:rPr lang="cs-CZ" sz="3600" dirty="0" smtClean="0"/>
              <a:t>Mgr. Zuzana Svatošová</a:t>
            </a:r>
            <a:r>
              <a:rPr lang="cs-CZ" sz="2800" dirty="0" smtClean="0"/>
              <a:t/>
            </a:r>
            <a:br>
              <a:rPr lang="cs-CZ" sz="2800" dirty="0" smtClean="0"/>
            </a:br>
            <a:r>
              <a:rPr lang="cs-CZ" sz="2800" dirty="0"/>
              <a:t/>
            </a:r>
            <a:br>
              <a:rPr lang="cs-CZ" sz="2800" dirty="0"/>
            </a:br>
            <a:r>
              <a:rPr lang="cs-CZ" sz="2800" dirty="0" smtClean="0"/>
              <a:t/>
            </a:r>
            <a:br>
              <a:rPr lang="cs-CZ" sz="2800" dirty="0" smtClean="0"/>
            </a:br>
            <a:endParaRPr lang="cs-CZ" sz="2800" dirty="0"/>
          </a:p>
        </p:txBody>
      </p:sp>
    </p:spTree>
    <p:extLst>
      <p:ext uri="{BB962C8B-B14F-4D97-AF65-F5344CB8AC3E}">
        <p14:creationId xmlns:p14="http://schemas.microsoft.com/office/powerpoint/2010/main" val="1439949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3805085" y="-73434"/>
            <a:ext cx="4581830" cy="8149456"/>
          </a:xfrm>
          <a:prstGeom prst="rect">
            <a:avLst/>
          </a:prstGeom>
        </p:spPr>
      </p:pic>
    </p:spTree>
    <p:extLst>
      <p:ext uri="{BB962C8B-B14F-4D97-AF65-F5344CB8AC3E}">
        <p14:creationId xmlns:p14="http://schemas.microsoft.com/office/powerpoint/2010/main" val="1280752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8405" y="-569056"/>
            <a:ext cx="4567377" cy="8119783"/>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806" y="-569056"/>
            <a:ext cx="4441104" cy="7895296"/>
          </a:xfrm>
          <a:prstGeom prst="rect">
            <a:avLst/>
          </a:prstGeom>
        </p:spPr>
      </p:pic>
    </p:spTree>
    <p:extLst>
      <p:ext uri="{BB962C8B-B14F-4D97-AF65-F5344CB8AC3E}">
        <p14:creationId xmlns:p14="http://schemas.microsoft.com/office/powerpoint/2010/main" val="338217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57625" y="687790"/>
            <a:ext cx="8256654" cy="51878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0977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8041" y="319595"/>
            <a:ext cx="8476014" cy="58156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2792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777" y="1489553"/>
            <a:ext cx="4522066" cy="5052588"/>
          </a:xfr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081" y="1422040"/>
            <a:ext cx="3353666" cy="5120101"/>
          </a:xfrm>
          <a:prstGeom prst="rect">
            <a:avLst/>
          </a:prstGeom>
        </p:spPr>
      </p:pic>
    </p:spTree>
    <p:extLst>
      <p:ext uri="{BB962C8B-B14F-4D97-AF65-F5344CB8AC3E}">
        <p14:creationId xmlns:p14="http://schemas.microsoft.com/office/powerpoint/2010/main" val="414123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1673" y="365125"/>
            <a:ext cx="6147605" cy="9217226"/>
          </a:xfrm>
        </p:spPr>
      </p:pic>
    </p:spTree>
    <p:extLst>
      <p:ext uri="{BB962C8B-B14F-4D97-AF65-F5344CB8AC3E}">
        <p14:creationId xmlns:p14="http://schemas.microsoft.com/office/powerpoint/2010/main" val="348665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3564" y="-178650"/>
            <a:ext cx="5347853" cy="7036650"/>
          </a:xfrm>
        </p:spPr>
      </p:pic>
    </p:spTree>
    <p:extLst>
      <p:ext uri="{BB962C8B-B14F-4D97-AF65-F5344CB8AC3E}">
        <p14:creationId xmlns:p14="http://schemas.microsoft.com/office/powerpoint/2010/main" val="3373872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563" y="0"/>
            <a:ext cx="4882154" cy="7030303"/>
          </a:xfrm>
        </p:spPr>
      </p:pic>
    </p:spTree>
    <p:extLst>
      <p:ext uri="{BB962C8B-B14F-4D97-AF65-F5344CB8AC3E}">
        <p14:creationId xmlns:p14="http://schemas.microsoft.com/office/powerpoint/2010/main" val="146579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702" y="1136072"/>
            <a:ext cx="6846570" cy="4754563"/>
          </a:xfrm>
        </p:spPr>
      </p:pic>
    </p:spTree>
    <p:extLst>
      <p:ext uri="{BB962C8B-B14F-4D97-AF65-F5344CB8AC3E}">
        <p14:creationId xmlns:p14="http://schemas.microsoft.com/office/powerpoint/2010/main" val="2480223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099" y="833278"/>
            <a:ext cx="4474773" cy="5563068"/>
          </a:xfrm>
        </p:spPr>
      </p:pic>
      <p:pic>
        <p:nvPicPr>
          <p:cNvPr id="4" name="Obrázek 3"/>
          <p:cNvPicPr>
            <a:picLocks noChangeAspect="1"/>
          </p:cNvPicPr>
          <p:nvPr/>
        </p:nvPicPr>
        <p:blipFill>
          <a:blip r:embed="rId3"/>
          <a:stretch>
            <a:fillRect/>
          </a:stretch>
        </p:blipFill>
        <p:spPr>
          <a:xfrm>
            <a:off x="5937214" y="833278"/>
            <a:ext cx="5340545" cy="5563068"/>
          </a:xfrm>
          <a:prstGeom prst="rect">
            <a:avLst/>
          </a:prstGeom>
        </p:spPr>
      </p:pic>
    </p:spTree>
    <p:extLst>
      <p:ext uri="{BB962C8B-B14F-4D97-AF65-F5344CB8AC3E}">
        <p14:creationId xmlns:p14="http://schemas.microsoft.com/office/powerpoint/2010/main" val="271915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488873" y="2419928"/>
            <a:ext cx="27801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Moje pojetí výtvarné výchovy</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Přímá spojnice se šipkou 5"/>
          <p:cNvCxnSpPr/>
          <p:nvPr/>
        </p:nvCxnSpPr>
        <p:spPr>
          <a:xfrm flipV="1">
            <a:off x="6548582" y="1736436"/>
            <a:ext cx="517236" cy="526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7601527" y="2724727"/>
            <a:ext cx="895928" cy="221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6881091" y="3362036"/>
            <a:ext cx="184727" cy="1025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4655127" y="3482109"/>
            <a:ext cx="637309" cy="692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4" idx="1"/>
          </p:cNvCxnSpPr>
          <p:nvPr/>
        </p:nvCxnSpPr>
        <p:spPr>
          <a:xfrm flipH="1">
            <a:off x="3426691" y="2743094"/>
            <a:ext cx="1062182" cy="406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flipV="1">
            <a:off x="4655127" y="1634836"/>
            <a:ext cx="729673" cy="628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3232727" y="1062182"/>
            <a:ext cx="18195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dílna</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ovéPole 17"/>
          <p:cNvSpPr txBox="1"/>
          <p:nvPr/>
        </p:nvSpPr>
        <p:spPr>
          <a:xfrm>
            <a:off x="6881091" y="1062182"/>
            <a:ext cx="11914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otevřenost</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ovéPole 18"/>
          <p:cNvSpPr txBox="1"/>
          <p:nvPr/>
        </p:nvSpPr>
        <p:spPr>
          <a:xfrm>
            <a:off x="8977745" y="840509"/>
            <a:ext cx="17364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Možnost volby</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ovéPole 19"/>
          <p:cNvSpPr txBox="1"/>
          <p:nvPr/>
        </p:nvSpPr>
        <p:spPr>
          <a:xfrm>
            <a:off x="9725891" y="1634836"/>
            <a:ext cx="12746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Choiced</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based</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art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education</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ovéPole 21"/>
          <p:cNvSpPr txBox="1"/>
          <p:nvPr/>
        </p:nvSpPr>
        <p:spPr>
          <a:xfrm>
            <a:off x="8654473" y="2946347"/>
            <a:ext cx="182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Základní výtvarné techniky</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ovéPole 22"/>
          <p:cNvSpPr txBox="1"/>
          <p:nvPr/>
        </p:nvSpPr>
        <p:spPr>
          <a:xfrm>
            <a:off x="8977745" y="4045527"/>
            <a:ext cx="16717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Zvládnutí základních technik</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ovéPole 23"/>
          <p:cNvSpPr txBox="1"/>
          <p:nvPr/>
        </p:nvSpPr>
        <p:spPr>
          <a:xfrm>
            <a:off x="9245600" y="5671127"/>
            <a:ext cx="1754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Kresba tužkou</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Přímá spojnice se šipkou 25"/>
          <p:cNvCxnSpPr/>
          <p:nvPr/>
        </p:nvCxnSpPr>
        <p:spPr>
          <a:xfrm flipV="1">
            <a:off x="8294255" y="1062182"/>
            <a:ext cx="517236" cy="119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a:off x="10206182" y="1357745"/>
            <a:ext cx="0" cy="277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9439564" y="3828472"/>
            <a:ext cx="55418" cy="217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flipH="1">
            <a:off x="10012218" y="5126182"/>
            <a:ext cx="18473" cy="415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6548582" y="4729018"/>
            <a:ext cx="15886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kreativita</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ovéPole 35"/>
          <p:cNvSpPr txBox="1"/>
          <p:nvPr/>
        </p:nvSpPr>
        <p:spPr>
          <a:xfrm>
            <a:off x="2419926" y="3260226"/>
            <a:ext cx="19026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Vizuální gramotnost</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ovéPole 36"/>
          <p:cNvSpPr txBox="1"/>
          <p:nvPr/>
        </p:nvSpPr>
        <p:spPr>
          <a:xfrm>
            <a:off x="3006435" y="4371048"/>
            <a:ext cx="2872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témata</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ovéPole 38"/>
          <p:cNvSpPr txBox="1"/>
          <p:nvPr/>
        </p:nvSpPr>
        <p:spPr>
          <a:xfrm>
            <a:off x="766618" y="5334000"/>
            <a:ext cx="2466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Osobní zkušenosti</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ovéPole 39"/>
          <p:cNvSpPr txBox="1"/>
          <p:nvPr/>
        </p:nvSpPr>
        <p:spPr>
          <a:xfrm>
            <a:off x="3592945" y="5347335"/>
            <a:ext cx="14270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kultura</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ovéPole 40"/>
          <p:cNvSpPr txBox="1"/>
          <p:nvPr/>
        </p:nvSpPr>
        <p:spPr>
          <a:xfrm>
            <a:off x="5384800" y="5495850"/>
            <a:ext cx="923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umění</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Přímá spojnice se šipkou 42"/>
          <p:cNvCxnSpPr/>
          <p:nvPr/>
        </p:nvCxnSpPr>
        <p:spPr>
          <a:xfrm flipH="1">
            <a:off x="2189018" y="4756605"/>
            <a:ext cx="628073" cy="462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a:off x="3620654" y="4913684"/>
            <a:ext cx="221673" cy="350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957782" y="4862035"/>
            <a:ext cx="1519381" cy="536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ovéPole 47"/>
          <p:cNvSpPr txBox="1"/>
          <p:nvPr/>
        </p:nvSpPr>
        <p:spPr>
          <a:xfrm>
            <a:off x="1249219" y="490303"/>
            <a:ext cx="22375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Společná tvorba</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0" name="Přímá spojnice se šipkou 49"/>
          <p:cNvCxnSpPr/>
          <p:nvPr/>
        </p:nvCxnSpPr>
        <p:spPr>
          <a:xfrm flipH="1" flipV="1">
            <a:off x="3112655" y="940527"/>
            <a:ext cx="240145" cy="121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1653309" y="1122084"/>
            <a:ext cx="55418" cy="614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886691" y="2096501"/>
            <a:ext cx="193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zážitek</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ovéPole 53"/>
          <p:cNvSpPr txBox="1"/>
          <p:nvPr/>
        </p:nvSpPr>
        <p:spPr>
          <a:xfrm>
            <a:off x="1519382" y="2780451"/>
            <a:ext cx="848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sdílení</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Přímá spojnice se šipkou 55"/>
          <p:cNvCxnSpPr/>
          <p:nvPr/>
        </p:nvCxnSpPr>
        <p:spPr>
          <a:xfrm>
            <a:off x="1505527" y="2494380"/>
            <a:ext cx="346364" cy="230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ovéPole 56"/>
          <p:cNvSpPr txBox="1"/>
          <p:nvPr/>
        </p:nvSpPr>
        <p:spPr>
          <a:xfrm>
            <a:off x="2817091" y="2096501"/>
            <a:ext cx="13577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reflexe</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9" name="Přímá spojnice se šipkou 58"/>
          <p:cNvCxnSpPr>
            <a:stCxn id="54" idx="3"/>
          </p:cNvCxnSpPr>
          <p:nvPr/>
        </p:nvCxnSpPr>
        <p:spPr>
          <a:xfrm flipV="1">
            <a:off x="2367973" y="2521557"/>
            <a:ext cx="638462" cy="443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351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3523265" y="-297"/>
            <a:ext cx="5145470" cy="6858594"/>
          </a:xfrm>
          <a:prstGeom prst="rect">
            <a:avLst/>
          </a:prstGeom>
        </p:spPr>
      </p:pic>
    </p:spTree>
    <p:extLst>
      <p:ext uri="{BB962C8B-B14F-4D97-AF65-F5344CB8AC3E}">
        <p14:creationId xmlns:p14="http://schemas.microsoft.com/office/powerpoint/2010/main" val="68582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6945"/>
            <a:ext cx="3002237" cy="2121980"/>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6446" y="2576945"/>
            <a:ext cx="3036593" cy="2121980"/>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090" y="2580160"/>
            <a:ext cx="3010910" cy="2122122"/>
          </a:xfrm>
          <a:prstGeom prst="rect">
            <a:avLst/>
          </a:prstGeom>
        </p:spPr>
      </p:pic>
      <p:sp>
        <p:nvSpPr>
          <p:cNvPr id="3" name="TextovéPole 2"/>
          <p:cNvSpPr txBox="1"/>
          <p:nvPr/>
        </p:nvSpPr>
        <p:spPr>
          <a:xfrm>
            <a:off x="993058" y="806245"/>
            <a:ext cx="72660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Tematická/metodická řada- jednotlivé náměty -výtvarné úkoly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postupně se rozvíjejí</a:t>
            </a:r>
            <a:endPar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38761"/>
            <a:ext cx="1168709" cy="1643747"/>
          </a:xfrm>
          <a:prstGeom prst="rect">
            <a:avLst/>
          </a:prstGeom>
        </p:spPr>
      </p:pic>
      <p:pic>
        <p:nvPicPr>
          <p:cNvPr id="4" name="Obráze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5294" y="2576945"/>
            <a:ext cx="2950486" cy="2121980"/>
          </a:xfrm>
          <a:prstGeom prst="rect">
            <a:avLst/>
          </a:prstGeom>
        </p:spPr>
      </p:pic>
      <p:pic>
        <p:nvPicPr>
          <p:cNvPr id="5" name="Obrázek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8325" y="5038761"/>
            <a:ext cx="1153950" cy="1648116"/>
          </a:xfrm>
          <a:prstGeom prst="rect">
            <a:avLst/>
          </a:prstGeom>
        </p:spPr>
      </p:pic>
    </p:spTree>
    <p:extLst>
      <p:ext uri="{BB962C8B-B14F-4D97-AF65-F5344CB8AC3E}">
        <p14:creationId xmlns:p14="http://schemas.microsoft.com/office/powerpoint/2010/main" val="1234565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87" y="1408634"/>
            <a:ext cx="4109382" cy="2920479"/>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7295"/>
            <a:ext cx="4107563" cy="2922199"/>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393" y="1408634"/>
            <a:ext cx="3471607" cy="2910860"/>
          </a:xfrm>
          <a:prstGeom prst="rect">
            <a:avLst/>
          </a:prstGeom>
        </p:spPr>
      </p:pic>
    </p:spTree>
    <p:extLst>
      <p:ext uri="{BB962C8B-B14F-4D97-AF65-F5344CB8AC3E}">
        <p14:creationId xmlns:p14="http://schemas.microsoft.com/office/powerpoint/2010/main" val="3803373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898" y="-684321"/>
            <a:ext cx="4739148" cy="8425154"/>
          </a:xfrm>
        </p:spPr>
      </p:pic>
      <p:pic>
        <p:nvPicPr>
          <p:cNvPr id="4" name="Obrázek 3"/>
          <p:cNvPicPr>
            <a:picLocks noChangeAspect="1"/>
          </p:cNvPicPr>
          <p:nvPr/>
        </p:nvPicPr>
        <p:blipFill>
          <a:blip r:embed="rId3"/>
          <a:stretch>
            <a:fillRect/>
          </a:stretch>
        </p:blipFill>
        <p:spPr>
          <a:xfrm>
            <a:off x="4272088" y="0"/>
            <a:ext cx="4189273" cy="7445391"/>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934" y="56876"/>
            <a:ext cx="3905303" cy="6942760"/>
          </a:xfrm>
          <a:prstGeom prst="rect">
            <a:avLst/>
          </a:prstGeom>
        </p:spPr>
      </p:pic>
    </p:spTree>
    <p:extLst>
      <p:ext uri="{BB962C8B-B14F-4D97-AF65-F5344CB8AC3E}">
        <p14:creationId xmlns:p14="http://schemas.microsoft.com/office/powerpoint/2010/main" val="637699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5056" y="0"/>
            <a:ext cx="7735712" cy="4351338"/>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916" y="2923868"/>
            <a:ext cx="7639665" cy="4297312"/>
          </a:xfrm>
          <a:prstGeom prst="rect">
            <a:avLst/>
          </a:prstGeom>
        </p:spPr>
      </p:pic>
    </p:spTree>
    <p:extLst>
      <p:ext uri="{BB962C8B-B14F-4D97-AF65-F5344CB8AC3E}">
        <p14:creationId xmlns:p14="http://schemas.microsoft.com/office/powerpoint/2010/main" val="4170070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3776" y="0"/>
            <a:ext cx="12309179" cy="7313709"/>
          </a:xfrm>
          <a:prstGeom prst="rect">
            <a:avLst/>
          </a:prstGeom>
        </p:spPr>
      </p:pic>
    </p:spTree>
    <p:extLst>
      <p:ext uri="{BB962C8B-B14F-4D97-AF65-F5344CB8AC3E}">
        <p14:creationId xmlns:p14="http://schemas.microsoft.com/office/powerpoint/2010/main" val="23328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23475" y="-744074"/>
            <a:ext cx="14838950" cy="8346147"/>
          </a:xfrm>
          <a:prstGeom prst="rect">
            <a:avLst/>
          </a:prstGeom>
        </p:spPr>
      </p:pic>
    </p:spTree>
    <p:extLst>
      <p:ext uri="{BB962C8B-B14F-4D97-AF65-F5344CB8AC3E}">
        <p14:creationId xmlns:p14="http://schemas.microsoft.com/office/powerpoint/2010/main" val="2641861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333" y="6003304"/>
            <a:ext cx="8514285" cy="854696"/>
          </a:xfrm>
        </p:spPr>
        <p:txBody>
          <a:bodyPr>
            <a:normAutofit/>
          </a:bodyPr>
          <a:lstStyle/>
          <a:p>
            <a:pPr algn="l"/>
            <a:r>
              <a:rPr lang="cs-CZ" sz="1400" i="1" dirty="0">
                <a:latin typeface="DB Sans"/>
                <a:cs typeface="DB Sans"/>
              </a:rPr>
              <a:t>Catherine </a:t>
            </a:r>
            <a:r>
              <a:rPr lang="cs-CZ" sz="1400" i="1" dirty="0" err="1">
                <a:latin typeface="DB Sans"/>
                <a:cs typeface="DB Sans"/>
              </a:rPr>
              <a:t>Opie</a:t>
            </a:r>
            <a:r>
              <a:rPr lang="cs-CZ" sz="1400" i="1" dirty="0">
                <a:latin typeface="DB Sans"/>
                <a:cs typeface="DB Sans"/>
              </a:rPr>
              <a:t>: </a:t>
            </a:r>
            <a:r>
              <a:rPr lang="cs-CZ" sz="1400" i="1" dirty="0" err="1">
                <a:latin typeface="DB Sans"/>
                <a:cs typeface="DB Sans"/>
              </a:rPr>
              <a:t>SelfPortrait</a:t>
            </a:r>
            <a:r>
              <a:rPr lang="cs-CZ" sz="1400" i="1" dirty="0">
                <a:latin typeface="DB Sans"/>
                <a:cs typeface="DB Sans"/>
              </a:rPr>
              <a:t>/</a:t>
            </a:r>
            <a:r>
              <a:rPr lang="cs-CZ" sz="1400" i="1" dirty="0" err="1">
                <a:latin typeface="DB Sans"/>
                <a:cs typeface="DB Sans"/>
              </a:rPr>
              <a:t>Pervert</a:t>
            </a:r>
            <a:r>
              <a:rPr lang="cs-CZ" sz="1400" i="1" dirty="0">
                <a:latin typeface="DB Sans"/>
                <a:cs typeface="DB Sans"/>
              </a:rPr>
              <a:t>, 1994.                                Catherine </a:t>
            </a:r>
            <a:r>
              <a:rPr lang="cs-CZ" sz="1400" i="1" dirty="0" err="1">
                <a:latin typeface="DB Sans"/>
                <a:cs typeface="DB Sans"/>
              </a:rPr>
              <a:t>Opie</a:t>
            </a:r>
            <a:r>
              <a:rPr lang="cs-CZ" sz="1400" i="1" dirty="0">
                <a:latin typeface="DB Sans"/>
                <a:cs typeface="DB Sans"/>
              </a:rPr>
              <a:t>: </a:t>
            </a:r>
            <a:r>
              <a:rPr lang="cs-CZ" sz="1400" i="1" dirty="0" err="1">
                <a:latin typeface="DB Sans"/>
                <a:cs typeface="DB Sans"/>
              </a:rPr>
              <a:t>SelfPortrait</a:t>
            </a:r>
            <a:r>
              <a:rPr lang="cs-CZ" sz="1400" i="1" dirty="0">
                <a:latin typeface="DB Sans"/>
                <a:cs typeface="DB Sans"/>
              </a:rPr>
              <a:t>/</a:t>
            </a:r>
            <a:r>
              <a:rPr lang="cs-CZ" sz="1400" i="1" dirty="0" err="1">
                <a:latin typeface="DB Sans"/>
                <a:cs typeface="DB Sans"/>
              </a:rPr>
              <a:t>Nursing</a:t>
            </a:r>
            <a:r>
              <a:rPr lang="cs-CZ" sz="1400" i="1" dirty="0">
                <a:latin typeface="DB Sans"/>
                <a:cs typeface="DB Sans"/>
              </a:rPr>
              <a:t>, 2002.</a:t>
            </a:r>
            <a:br>
              <a:rPr lang="cs-CZ" sz="1400" i="1" dirty="0">
                <a:latin typeface="DB Sans"/>
                <a:cs typeface="DB Sans"/>
              </a:rPr>
            </a:br>
            <a:r>
              <a:rPr lang="cs-CZ" sz="1400" i="1" dirty="0">
                <a:latin typeface="DB Sans"/>
                <a:cs typeface="DB Sans"/>
              </a:rPr>
              <a:t/>
            </a:r>
            <a:br>
              <a:rPr lang="cs-CZ" sz="1400" i="1" dirty="0">
                <a:latin typeface="DB Sans"/>
                <a:cs typeface="DB Sans"/>
              </a:rPr>
            </a:br>
            <a:endParaRPr lang="cs-CZ" sz="1400" i="1" dirty="0">
              <a:latin typeface="DB Sans"/>
              <a:cs typeface="DB Sans"/>
            </a:endParaRPr>
          </a:p>
        </p:txBody>
      </p:sp>
      <p:sp>
        <p:nvSpPr>
          <p:cNvPr id="6" name="Title 1"/>
          <p:cNvSpPr txBox="1">
            <a:spLocks/>
          </p:cNvSpPr>
          <p:nvPr/>
        </p:nvSpPr>
        <p:spPr>
          <a:xfrm>
            <a:off x="1981200" y="402683"/>
            <a:ext cx="8229600" cy="8142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000" b="0" i="1" u="none" strike="noStrike" kern="1200" cap="none" spc="0" normalizeH="0" baseline="0" noProof="0" dirty="0">
                <a:ln>
                  <a:noFill/>
                </a:ln>
                <a:solidFill>
                  <a:prstClr val="black"/>
                </a:solidFill>
                <a:effectLst/>
                <a:uLnTx/>
                <a:uFillTx/>
                <a:latin typeface="DB Sans"/>
                <a:ea typeface="+mj-ea"/>
                <a:cs typeface="DB Sans"/>
              </a:rPr>
              <a:t/>
            </a:r>
            <a:br>
              <a:rPr kumimoji="0" lang="cs-CZ" sz="1000" b="0" i="1" u="none" strike="noStrike" kern="1200" cap="none" spc="0" normalizeH="0" baseline="0" noProof="0" dirty="0">
                <a:ln>
                  <a:noFill/>
                </a:ln>
                <a:solidFill>
                  <a:prstClr val="black"/>
                </a:solidFill>
                <a:effectLst/>
                <a:uLnTx/>
                <a:uFillTx/>
                <a:latin typeface="DB Sans"/>
                <a:ea typeface="+mj-ea"/>
                <a:cs typeface="DB Sans"/>
              </a:rPr>
            </a:br>
            <a:endParaRPr kumimoji="0" lang="en-US" sz="1000" b="0" i="1" u="none" strike="noStrike" kern="1200" cap="none" spc="0" normalizeH="0" baseline="0" noProof="0" dirty="0">
              <a:ln>
                <a:noFill/>
              </a:ln>
              <a:solidFill>
                <a:prstClr val="black"/>
              </a:solidFill>
              <a:effectLst/>
              <a:uLnTx/>
              <a:uFillTx/>
              <a:latin typeface="DB Sans"/>
              <a:ea typeface="+mj-ea"/>
              <a:cs typeface="DB Sans"/>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703" y="213050"/>
            <a:ext cx="4479118" cy="5600623"/>
          </a:xfrm>
          <a:prstGeom prst="rect">
            <a:avLst/>
          </a:prstGeom>
          <a:ln>
            <a:noFill/>
          </a:ln>
          <a:effectLst>
            <a:outerShdw blurRad="190500" algn="tl" rotWithShape="0">
              <a:srgbClr val="000000">
                <a:alpha val="70000"/>
              </a:srgbClr>
            </a:outerShdw>
          </a:effectLst>
        </p:spPr>
      </p:pic>
      <p:pic>
        <p:nvPicPr>
          <p:cNvPr id="3" name="Zástupný symbol pro obsah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76419" y="213050"/>
            <a:ext cx="4278854" cy="5600623"/>
          </a:xfrm>
          <a:prstGeom prst="rect">
            <a:avLst/>
          </a:prstGeom>
          <a:ln>
            <a:noFill/>
          </a:ln>
          <a:effectLst>
            <a:outerShdw blurRad="190500" algn="tl" rotWithShape="0">
              <a:srgbClr val="000000">
                <a:alpha val="70000"/>
              </a:srgbClr>
            </a:outerShdw>
          </a:effectLst>
        </p:spPr>
      </p:pic>
      <p:sp>
        <p:nvSpPr>
          <p:cNvPr id="4" name="Obdélník 3"/>
          <p:cNvSpPr/>
          <p:nvPr/>
        </p:nvSpPr>
        <p:spPr>
          <a:xfrm>
            <a:off x="1962051" y="6508499"/>
            <a:ext cx="810928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cs-CZ"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Photos</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are </a:t>
            </a:r>
            <a:r>
              <a:rPr kumimoji="0" lang="cs-CZ"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downloaded</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cs-CZ" sz="12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from</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http://www.newyorker.com/magazine/2017/03/13/catherine-opie-all-american-subversive</a:t>
            </a:r>
            <a:r>
              <a:rPr kumimoji="0" lang="cs-CZ"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152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smtClean="0"/>
              <a:t>Interpretace</a:t>
            </a:r>
            <a:endParaRPr lang="cs-CZ" dirty="0"/>
          </a:p>
        </p:txBody>
      </p:sp>
      <p:sp>
        <p:nvSpPr>
          <p:cNvPr id="3" name="Zástupný symbol pro obsah 2"/>
          <p:cNvSpPr>
            <a:spLocks noGrp="1"/>
          </p:cNvSpPr>
          <p:nvPr>
            <p:ph idx="1"/>
          </p:nvPr>
        </p:nvSpPr>
        <p:spPr/>
        <p:txBody>
          <a:bodyPr/>
          <a:lstStyle/>
          <a:p>
            <a:pPr fontAlgn="auto">
              <a:spcAft>
                <a:spcPts val="0"/>
              </a:spcAft>
              <a:defRPr/>
            </a:pPr>
            <a:r>
              <a:rPr lang="cs-CZ" dirty="0"/>
              <a:t>Hledání více významů a jejich porovnávání</a:t>
            </a:r>
          </a:p>
          <a:p>
            <a:pPr marL="0" indent="0">
              <a:buNone/>
              <a:defRPr/>
            </a:pPr>
            <a:r>
              <a:rPr lang="cs-CZ" dirty="0"/>
              <a:t>(Nehledáme jediný platný význam)</a:t>
            </a:r>
          </a:p>
          <a:p>
            <a:pPr fontAlgn="auto">
              <a:spcAft>
                <a:spcPts val="0"/>
              </a:spcAft>
              <a:defRPr/>
            </a:pPr>
            <a:r>
              <a:rPr lang="cs-CZ" dirty="0"/>
              <a:t>Cílem interpretace ve výtvarné výchově: poznání skutečnosti, poznání </a:t>
            </a:r>
            <a:r>
              <a:rPr lang="cs-CZ" dirty="0" err="1"/>
              <a:t>simulaker</a:t>
            </a:r>
            <a:r>
              <a:rPr lang="cs-CZ" dirty="0"/>
              <a:t> (obrazů obrazů) intertextuálně</a:t>
            </a:r>
          </a:p>
          <a:p>
            <a:pPr fontAlgn="auto">
              <a:spcAft>
                <a:spcPts val="0"/>
              </a:spcAft>
              <a:defRPr/>
            </a:pPr>
            <a:r>
              <a:rPr lang="cs-CZ" dirty="0"/>
              <a:t>Výpověď o zážitku</a:t>
            </a:r>
          </a:p>
          <a:p>
            <a:pPr fontAlgn="auto">
              <a:spcAft>
                <a:spcPts val="0"/>
              </a:spcAft>
              <a:defRPr/>
            </a:pPr>
            <a:r>
              <a:rPr lang="cs-CZ" dirty="0"/>
              <a:t>Bez důrazu na posuzování estetických hodnot</a:t>
            </a:r>
          </a:p>
          <a:p>
            <a:endParaRPr lang="cs-CZ" dirty="0"/>
          </a:p>
        </p:txBody>
      </p:sp>
    </p:spTree>
    <p:extLst>
      <p:ext uri="{BB962C8B-B14F-4D97-AF65-F5344CB8AC3E}">
        <p14:creationId xmlns:p14="http://schemas.microsoft.com/office/powerpoint/2010/main" val="41523527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1407769" y="173454"/>
            <a:ext cx="9376461" cy="6511092"/>
          </a:xfrm>
          <a:prstGeom prst="rect">
            <a:avLst/>
          </a:prstGeom>
        </p:spPr>
      </p:pic>
    </p:spTree>
    <p:extLst>
      <p:ext uri="{BB962C8B-B14F-4D97-AF65-F5344CB8AC3E}">
        <p14:creationId xmlns:p14="http://schemas.microsoft.com/office/powerpoint/2010/main" val="4147283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Pojetí výtvarné výchovy</a:t>
            </a:r>
            <a:endParaRPr lang="cs-CZ" dirty="0"/>
          </a:p>
        </p:txBody>
      </p:sp>
      <p:sp>
        <p:nvSpPr>
          <p:cNvPr id="3" name="Zástupný symbol pro obsah 2"/>
          <p:cNvSpPr>
            <a:spLocks noGrp="1"/>
          </p:cNvSpPr>
          <p:nvPr>
            <p:ph idx="1"/>
          </p:nvPr>
        </p:nvSpPr>
        <p:spPr>
          <a:xfrm>
            <a:off x="838200" y="1825625"/>
            <a:ext cx="4297218" cy="4351338"/>
          </a:xfrm>
        </p:spPr>
        <p:txBody>
          <a:bodyPr/>
          <a:lstStyle/>
          <a:p>
            <a:r>
              <a:rPr lang="cs-CZ" dirty="0" smtClean="0"/>
              <a:t>Art-centrické</a:t>
            </a:r>
          </a:p>
          <a:p>
            <a:r>
              <a:rPr lang="cs-CZ" dirty="0" smtClean="0"/>
              <a:t>Video-centrické</a:t>
            </a:r>
          </a:p>
          <a:p>
            <a:r>
              <a:rPr lang="cs-CZ" dirty="0" err="1" smtClean="0"/>
              <a:t>Gnozeo</a:t>
            </a:r>
            <a:r>
              <a:rPr lang="cs-CZ" dirty="0" smtClean="0"/>
              <a:t>-centrické</a:t>
            </a:r>
          </a:p>
          <a:p>
            <a:r>
              <a:rPr lang="cs-CZ" dirty="0" smtClean="0"/>
              <a:t>Animo-centrické</a:t>
            </a:r>
            <a:endParaRPr lang="cs-CZ" dirty="0"/>
          </a:p>
        </p:txBody>
      </p:sp>
      <p:sp>
        <p:nvSpPr>
          <p:cNvPr id="4" name="TextovéPole 3"/>
          <p:cNvSpPr txBox="1"/>
          <p:nvPr/>
        </p:nvSpPr>
        <p:spPr>
          <a:xfrm>
            <a:off x="7675418" y="4100945"/>
            <a:ext cx="29925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Podle Jana Slavíka in Od výrazu k dialogu ve výchově.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Arteefiletika</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Str</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160-166</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152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450445" y="85054"/>
            <a:ext cx="9291109" cy="6687892"/>
          </a:xfrm>
          <a:prstGeom prst="rect">
            <a:avLst/>
          </a:prstGeom>
        </p:spPr>
      </p:pic>
    </p:spTree>
    <p:extLst>
      <p:ext uri="{BB962C8B-B14F-4D97-AF65-F5344CB8AC3E}">
        <p14:creationId xmlns:p14="http://schemas.microsoft.com/office/powerpoint/2010/main" val="1051925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959505" y="42378"/>
            <a:ext cx="8272989" cy="6773243"/>
          </a:xfrm>
          <a:prstGeom prst="rect">
            <a:avLst/>
          </a:prstGeom>
        </p:spPr>
      </p:pic>
    </p:spTree>
    <p:extLst>
      <p:ext uri="{BB962C8B-B14F-4D97-AF65-F5344CB8AC3E}">
        <p14:creationId xmlns:p14="http://schemas.microsoft.com/office/powerpoint/2010/main" val="3761547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76300" y="381000"/>
            <a:ext cx="10515600" cy="5961063"/>
          </a:xfrm>
        </p:spPr>
        <p:txBody>
          <a:bodyPr>
            <a:noAutofit/>
          </a:bodyPr>
          <a:lstStyle/>
          <a:p>
            <a:pPr marL="0" indent="0">
              <a:buNone/>
            </a:pPr>
            <a:r>
              <a:rPr lang="cs-CZ" b="1" dirty="0" smtClean="0"/>
              <a:t>Percepce </a:t>
            </a:r>
          </a:p>
          <a:p>
            <a:r>
              <a:rPr lang="cs-CZ" dirty="0" smtClean="0"/>
              <a:t>Smyslové vnímání – proces a zaznamenávání skutečnosti</a:t>
            </a:r>
          </a:p>
          <a:p>
            <a:pPr marL="0" indent="0">
              <a:buNone/>
            </a:pPr>
            <a:endParaRPr lang="cs-CZ" b="1" dirty="0" smtClean="0"/>
          </a:p>
          <a:p>
            <a:pPr marL="0" indent="0">
              <a:buNone/>
            </a:pPr>
            <a:r>
              <a:rPr lang="cs-CZ" b="1" dirty="0" smtClean="0"/>
              <a:t>Recepce </a:t>
            </a:r>
          </a:p>
          <a:p>
            <a:r>
              <a:rPr lang="cs-CZ" dirty="0" smtClean="0"/>
              <a:t>Přijímání, vnímání a chápání uměleckého díla, účinek a působení na recipientaꓼ schopnost probírat se významy, sledovat jejich vazby</a:t>
            </a:r>
          </a:p>
          <a:p>
            <a:pPr marL="0" indent="0">
              <a:buNone/>
            </a:pPr>
            <a:endParaRPr lang="cs-CZ" b="1" dirty="0" smtClean="0"/>
          </a:p>
          <a:p>
            <a:pPr marL="0" indent="0">
              <a:buNone/>
            </a:pPr>
            <a:r>
              <a:rPr lang="cs-CZ" b="1" dirty="0" smtClean="0"/>
              <a:t>Apercepce</a:t>
            </a:r>
          </a:p>
          <a:p>
            <a:r>
              <a:rPr lang="cs-CZ" dirty="0" smtClean="0"/>
              <a:t>Uvědomění si vnímaného na předchozí zkušenosti, zájmu, či motivaci</a:t>
            </a:r>
          </a:p>
          <a:p>
            <a:endParaRPr lang="cs-CZ" dirty="0" smtClean="0"/>
          </a:p>
          <a:p>
            <a:pPr marL="0" indent="0">
              <a:buNone/>
            </a:pPr>
            <a:r>
              <a:rPr lang="cs-CZ" b="1" dirty="0" smtClean="0"/>
              <a:t>Interpretace</a:t>
            </a:r>
          </a:p>
          <a:p>
            <a:r>
              <a:rPr lang="cs-CZ" dirty="0" smtClean="0"/>
              <a:t>Vysvětlení a výklad uměleckého díla, udělení významů</a:t>
            </a:r>
            <a:endParaRPr lang="cs-CZ" dirty="0"/>
          </a:p>
        </p:txBody>
      </p:sp>
    </p:spTree>
    <p:extLst>
      <p:ext uri="{BB962C8B-B14F-4D97-AF65-F5344CB8AC3E}">
        <p14:creationId xmlns:p14="http://schemas.microsoft.com/office/powerpoint/2010/main" val="1302271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645534" y="210033"/>
            <a:ext cx="8900931" cy="6437934"/>
          </a:xfrm>
          <a:prstGeom prst="rect">
            <a:avLst/>
          </a:prstGeom>
        </p:spPr>
      </p:pic>
    </p:spTree>
    <p:extLst>
      <p:ext uri="{BB962C8B-B14F-4D97-AF65-F5344CB8AC3E}">
        <p14:creationId xmlns:p14="http://schemas.microsoft.com/office/powerpoint/2010/main" val="1483317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8157" y="-134509"/>
            <a:ext cx="6715224" cy="7655606"/>
          </a:xfrm>
        </p:spPr>
      </p:pic>
      <p:sp>
        <p:nvSpPr>
          <p:cNvPr id="5" name="TextovéPole 4"/>
          <p:cNvSpPr txBox="1"/>
          <p:nvPr/>
        </p:nvSpPr>
        <p:spPr>
          <a:xfrm>
            <a:off x="8229600" y="5611528"/>
            <a:ext cx="3962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Cikánová, K., Sedlák, M.: Výtvarná výchova k projektu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Environmentáního</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vzdělávání. Praha, 2007.</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82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2980701" y="-1016540"/>
            <a:ext cx="6165304" cy="8719681"/>
          </a:xfrm>
        </p:spPr>
      </p:pic>
    </p:spTree>
    <p:extLst>
      <p:ext uri="{BB962C8B-B14F-4D97-AF65-F5344CB8AC3E}">
        <p14:creationId xmlns:p14="http://schemas.microsoft.com/office/powerpoint/2010/main" val="520966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63552" y="-1902"/>
            <a:ext cx="8229600" cy="1143000"/>
          </a:xfrm>
        </p:spPr>
        <p:txBody>
          <a:bodyPr>
            <a:normAutofit/>
          </a:bodyPr>
          <a:lstStyle/>
          <a:p>
            <a:r>
              <a:rPr lang="cs-CZ" sz="2400" b="1" dirty="0"/>
              <a:t>JÁ JAKO VIZUÁLNÍ METAFORA – PROMĚNA</a:t>
            </a:r>
          </a:p>
        </p:txBody>
      </p:sp>
      <p:sp>
        <p:nvSpPr>
          <p:cNvPr id="3" name="Zástupný symbol pro obsah 2"/>
          <p:cNvSpPr>
            <a:spLocks noGrp="1"/>
          </p:cNvSpPr>
          <p:nvPr>
            <p:ph idx="1"/>
          </p:nvPr>
        </p:nvSpPr>
        <p:spPr>
          <a:xfrm>
            <a:off x="2063552" y="836713"/>
            <a:ext cx="8229600" cy="4929411"/>
          </a:xfrm>
        </p:spPr>
        <p:txBody>
          <a:bodyPr>
            <a:normAutofit fontScale="25000" lnSpcReduction="20000"/>
          </a:bodyPr>
          <a:lstStyle/>
          <a:p>
            <a:pPr marL="0" indent="0">
              <a:buNone/>
            </a:pPr>
            <a:r>
              <a:rPr lang="cs-CZ" sz="5600" b="1" dirty="0" smtClean="0"/>
              <a:t>Náplň </a:t>
            </a:r>
            <a:r>
              <a:rPr lang="cs-CZ" sz="5600" b="1" dirty="0"/>
              <a:t>a struktura vyučovacího celku</a:t>
            </a:r>
            <a:endParaRPr lang="cs-CZ" sz="5600" b="1" i="1" dirty="0"/>
          </a:p>
          <a:p>
            <a:pPr marL="0" indent="0">
              <a:buNone/>
            </a:pPr>
            <a:r>
              <a:rPr lang="cs-CZ" sz="5600" dirty="0"/>
              <a:t>Na formální a technické úrovni bylo cílem lekce vytvořit autoportrét pomocí techniky asambláže, pak ho proměnit a tuto proměnu zachytit pomocí fotografií a převést na animaci. </a:t>
            </a:r>
          </a:p>
          <a:p>
            <a:pPr marL="0" indent="0">
              <a:buNone/>
            </a:pPr>
            <a:r>
              <a:rPr lang="cs-CZ" sz="5600" b="1" i="1" dirty="0"/>
              <a:t> </a:t>
            </a:r>
            <a:r>
              <a:rPr lang="cs-CZ" sz="5600" b="1" i="1" dirty="0" smtClean="0"/>
              <a:t>1</a:t>
            </a:r>
            <a:r>
              <a:rPr lang="cs-CZ" sz="5600" b="1" i="1" dirty="0"/>
              <a:t>. hodina</a:t>
            </a:r>
            <a:r>
              <a:rPr lang="cs-CZ" sz="5600" dirty="0"/>
              <a:t>(45min)</a:t>
            </a:r>
          </a:p>
          <a:p>
            <a:pPr marL="0" indent="0">
              <a:buNone/>
            </a:pPr>
            <a:r>
              <a:rPr lang="cs-CZ" sz="5600" dirty="0"/>
              <a:t>Motivace – hra co by to bylo kdyby to bylo, problematika hledání metafory, na konci toho bloku pak krátké nezveřejňované zamyšlení „Co bych byl, kdybych byl?“ Hledání </a:t>
            </a:r>
            <a:r>
              <a:rPr lang="cs-CZ" sz="5600" dirty="0" err="1"/>
              <a:t>sebeprezentující</a:t>
            </a:r>
            <a:r>
              <a:rPr lang="cs-CZ" sz="5600" dirty="0"/>
              <a:t> metafory.</a:t>
            </a:r>
          </a:p>
          <a:p>
            <a:pPr marL="0" indent="0">
              <a:buNone/>
            </a:pPr>
            <a:r>
              <a:rPr lang="cs-CZ" sz="5600" dirty="0"/>
              <a:t>Autoportrét – krátký výklad a zadání úkolu na příště a vysvětlení techniky asambláže</a:t>
            </a:r>
          </a:p>
          <a:p>
            <a:pPr marL="0" indent="0">
              <a:buNone/>
            </a:pPr>
            <a:r>
              <a:rPr lang="cs-CZ" sz="5600" dirty="0"/>
              <a:t> </a:t>
            </a:r>
            <a:r>
              <a:rPr lang="cs-CZ" sz="5600" b="1" i="1" dirty="0" smtClean="0"/>
              <a:t>Domácí </a:t>
            </a:r>
            <a:r>
              <a:rPr lang="cs-CZ" sz="5600" b="1" i="1" dirty="0"/>
              <a:t>příprava</a:t>
            </a:r>
            <a:endParaRPr lang="cs-CZ" sz="5600" dirty="0"/>
          </a:p>
          <a:p>
            <a:pPr marL="0" indent="0">
              <a:buNone/>
            </a:pPr>
            <a:r>
              <a:rPr lang="cs-CZ" sz="5600" dirty="0"/>
              <a:t>Najít a shromáždit předměty a do školy pak donést, věci, které by mohly být mnou</a:t>
            </a:r>
          </a:p>
          <a:p>
            <a:pPr marL="0" indent="0">
              <a:buNone/>
            </a:pPr>
            <a:r>
              <a:rPr lang="cs-CZ" sz="5600" dirty="0"/>
              <a:t>Rozmyslet podobu svého autoportrétu (teoretická konceptualizace)</a:t>
            </a:r>
          </a:p>
          <a:p>
            <a:pPr marL="0" indent="0">
              <a:buNone/>
            </a:pPr>
            <a:r>
              <a:rPr lang="cs-CZ" sz="5600" b="1" i="1" dirty="0"/>
              <a:t> </a:t>
            </a:r>
            <a:r>
              <a:rPr lang="cs-CZ" sz="5600" b="1" i="1" dirty="0" smtClean="0"/>
              <a:t>2</a:t>
            </a:r>
            <a:r>
              <a:rPr lang="cs-CZ" sz="5600" b="1" i="1" dirty="0"/>
              <a:t>. hodina</a:t>
            </a:r>
            <a:r>
              <a:rPr lang="cs-CZ" sz="5600" dirty="0"/>
              <a:t>(90min)</a:t>
            </a:r>
          </a:p>
          <a:p>
            <a:pPr marL="0" indent="0">
              <a:buNone/>
            </a:pPr>
            <a:r>
              <a:rPr lang="cs-CZ" sz="5600" dirty="0"/>
              <a:t>Tvorba autoportrétu – za pomoci doneseného materiálu vytvořit asambláž-autoportrét</a:t>
            </a:r>
          </a:p>
          <a:p>
            <a:pPr marL="0" indent="0">
              <a:buNone/>
            </a:pPr>
            <a:r>
              <a:rPr lang="cs-CZ" sz="5600" dirty="0"/>
              <a:t>Prezentace a obhajoba vlastní práce, možnost prohlédnout si a komentovat i práce kolegů</a:t>
            </a:r>
          </a:p>
          <a:p>
            <a:pPr marL="0" indent="0">
              <a:buNone/>
            </a:pPr>
            <a:r>
              <a:rPr lang="cs-CZ" sz="5600" dirty="0"/>
              <a:t>Motivace proměna – čtení a popř. dovyprávění příběhů proměn podle Ovidia, Kafky a Williama </a:t>
            </a:r>
            <a:r>
              <a:rPr lang="cs-CZ" sz="5600" dirty="0" err="1"/>
              <a:t>Goldinga</a:t>
            </a:r>
            <a:r>
              <a:rPr lang="cs-CZ" sz="5600" dirty="0"/>
              <a:t>. Diskuse na téma proměny – Může se člověk změnit tak, aby se stal něčím jiným? Něčím živým, co už nebude člověkem? Kdy se člověk stává člověkem, kdy jím přestává být?</a:t>
            </a:r>
          </a:p>
          <a:p>
            <a:pPr marL="0" indent="0">
              <a:buNone/>
            </a:pPr>
            <a:r>
              <a:rPr lang="cs-CZ" sz="5600" dirty="0"/>
              <a:t>Zadání úkolu pro proměnu: Proměňte svůj autoportrét tak, aby přestal být vámi a stal se něčím jiným, něčím živým co už není člověkem (možné paralely s literaturou)</a:t>
            </a:r>
          </a:p>
          <a:p>
            <a:pPr marL="0" indent="0">
              <a:buNone/>
            </a:pPr>
            <a:r>
              <a:rPr lang="cs-CZ" sz="5600" dirty="0"/>
              <a:t>Proměna – fotografování jednotlivých fází proměny</a:t>
            </a:r>
          </a:p>
          <a:p>
            <a:pPr marL="0" indent="0">
              <a:buNone/>
            </a:pPr>
            <a:r>
              <a:rPr lang="cs-CZ" sz="5600" dirty="0"/>
              <a:t>Reflexe – krátké prezentace, reflexe a obhajoby prací</a:t>
            </a:r>
          </a:p>
          <a:p>
            <a:pPr marL="0" indent="0">
              <a:buNone/>
            </a:pPr>
            <a:r>
              <a:rPr lang="cs-CZ" sz="4800" b="1" i="1" dirty="0"/>
              <a:t> </a:t>
            </a:r>
            <a:endParaRPr lang="cs-CZ" sz="4800" dirty="0"/>
          </a:p>
          <a:p>
            <a:pPr marL="0" indent="0">
              <a:buNone/>
            </a:pPr>
            <a:endParaRPr lang="cs-CZ" dirty="0"/>
          </a:p>
        </p:txBody>
      </p:sp>
      <p:sp>
        <p:nvSpPr>
          <p:cNvPr id="4" name="Obdélník 3"/>
          <p:cNvSpPr/>
          <p:nvPr/>
        </p:nvSpPr>
        <p:spPr>
          <a:xfrm>
            <a:off x="2855640" y="-11260632"/>
            <a:ext cx="4572000" cy="93256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Lekce proběhla v březnu a dubnu 2009 v návaznosti na projekt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Images</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and Identity. se studenty sekundy (12-13 let) Gymnázia Jana Keplera v Praze v rámci hodin výtvarné výchovy, její časová dotace byla 45+90+45 minut. K analýze byly využity fotografie vzniklých objektů, animace,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transkripty</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slovních výpovědí autorů a reflektivní bilance vyučující.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cs-CZ"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1000" b="1" i="0" u="none" strike="noStrike" kern="1200" cap="none" spc="0" normalizeH="0" baseline="0" noProof="0" dirty="0">
                <a:ln>
                  <a:noFill/>
                </a:ln>
                <a:solidFill>
                  <a:prstClr val="black"/>
                </a:solidFill>
                <a:effectLst/>
                <a:uLnTx/>
                <a:uFillTx/>
                <a:latin typeface="Calibri" panose="020F0502020204030204"/>
                <a:ea typeface="+mn-ea"/>
                <a:cs typeface="+mn-cs"/>
              </a:rPr>
              <a:t>Náplň a struktura vyučovacího celku</a:t>
            </a:r>
            <a:endPar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Na formální a technické úrovni bylo cílem lekce vytvořit autoportrét pomocí techniky asambláže, pak ho proměnit a tuto proměnu zachytit pomocí fotografií a převést na animaci.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1. hodina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(45min)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Motivace – hra co by to bylo kdyby to bylo, problematika hledání metafory, na konci toho bloku pak krátké nezveřejňované zamyšlení „Co bych byl, kdybych byl?“ Hledání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sebeprezentující</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metafory.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Autoportrét – krátký výklad a zadání úkolu na příště a vysvětlení techniky asambláže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Domácí příprava</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Najít a shromáždit předměty a do školy pak donést, věci, které by mohly být mnou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Rozmyslet podobu svého autoportrétu (teoretická konceptualizace)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2. hodina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(90min)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Tvorba autoportrétu – za pomoci doneseného materiálu vytvořit asambláž-autoportrét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Prezentace a obhajoba vlastní práce, možnost prohlédnout si a komentovat i práce kolegů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Motivace proměna – čtení a popř. dovyprávění příběhů proměn podle Ovidia, Kafky a Williama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Goldinga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Diskuse na téma proměny – Může se člověk změnit tak, aby se stal něčím jiným? Něčím živým, co už nebude člověkem? Kdy se člověk stává člověkem, kdy jím přestává být?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Zadání úkolu pro proměnu: Proměňte svůj autoportrét tak, aby přestal být vámi a stal se něčím jiným, něčím živým co už není člověkem (možné paralely s literaturou)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Proměna – fotografování jednotlivých fází proměny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Reflexe – krátké prezentace, reflexe a obhajoby prací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Domácí příprava</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Výroba animací (tentokrát, díky technickým problémům ve škole, práce pro učitele)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3. hodina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(45min)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Shlédnutí hotových animací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Hodnocení, komentování a reflexe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I&amp;I Projekt je interdisciplinárně založen v oblastech kulturního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vzdělávání,občanské</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výchovy, ICT a v oblasti vizuální a mediální gramotnosti.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Klade si za cíl výzkumně zmapovat oblast dosavadních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kurikulárních</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dokumentů daných oblastí a jejich implementace, ve výzkumné části založit informační, sdílený komunikační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website</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analyzovat zjištění z terénu v jednotlivých zemích, analyzovat je  a po této analýze navrhnout inovované kurikulum pro učitele a studenty učitelství, ověřit je v praxi a navrhnout nový produkt, využívající možností a nástrojů vizuální komunikace, spustit a dát k dispozici on-line verzi tohoto nového modelu učení a vyučování.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Jeden účastník hry jde za dveře a ostatní se domluví na jednom členu skupiny, ten, který byl za dveřmi má pak za úkol uhádnout na koho ostatní myslí. Zjišťuje to pomocí otázek: Co by to bylo, kdyby to byl strom,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barva,.předmět</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ve škole…? Ostatní členové skupiny odpovídají podle svých představ. Popsáno např. in ZAPLETAL, M. a kol. </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Zlatý fond her</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 Praha: Mladá Fronta, 1990, ISBN 80-204-0120-2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Ovidius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Naso</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Publius. </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Proměny [Ovidius </a:t>
            </a:r>
            <a:r>
              <a:rPr kumimoji="0" lang="cs-CZ" sz="1000" b="0" i="1" u="none" strike="noStrike" kern="1200" cap="none" spc="0" normalizeH="0" baseline="0" noProof="0" dirty="0" err="1">
                <a:ln>
                  <a:noFill/>
                </a:ln>
                <a:solidFill>
                  <a:prstClr val="black"/>
                </a:solidFill>
                <a:effectLst/>
                <a:uLnTx/>
                <a:uFillTx/>
                <a:latin typeface="Calibri" panose="020F0502020204030204"/>
                <a:ea typeface="+mn-ea"/>
                <a:cs typeface="+mn-cs"/>
              </a:rPr>
              <a:t>Naso</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1935]</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V Praze : Jan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Laichter</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1935 KAFKA,F:</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Proměna (Die </a:t>
            </a:r>
            <a:r>
              <a:rPr kumimoji="0" lang="cs-CZ" sz="1000" b="0" i="1" u="none" strike="noStrike" kern="1200" cap="none" spc="0" normalizeH="0" baseline="0" noProof="0" dirty="0" err="1">
                <a:ln>
                  <a:noFill/>
                </a:ln>
                <a:solidFill>
                  <a:prstClr val="black"/>
                </a:solidFill>
                <a:effectLst/>
                <a:uLnTx/>
                <a:uFillTx/>
                <a:latin typeface="Calibri" panose="020F0502020204030204"/>
                <a:ea typeface="+mn-ea"/>
                <a:cs typeface="+mn-cs"/>
              </a:rPr>
              <a:t>Verwandlung</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R,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Praha, SNKLU 1963; Praha, Primus 1990) - přel. Zbyněk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SekalGOLDING,W</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Pán much. Maťa.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ISBN: 80-7287-061-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GOLDING,W</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Pán much. Maťa.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ISBN: 80-7287-061. V době zadávání úkolu jedna z oblíbených knih studentů-této třídy</a:t>
            </a:r>
          </a:p>
        </p:txBody>
      </p:sp>
    </p:spTree>
    <p:extLst>
      <p:ext uri="{BB962C8B-B14F-4D97-AF65-F5344CB8AC3E}">
        <p14:creationId xmlns:p14="http://schemas.microsoft.com/office/powerpoint/2010/main" val="1480206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63552" y="0"/>
            <a:ext cx="8229600"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altLang="cs-CZ"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8" descr="IMG_03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11625" y="260648"/>
            <a:ext cx="3114675"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IMG_04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672065" y="260648"/>
            <a:ext cx="3024187"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10"/>
          <p:cNvSpPr txBox="1">
            <a:spLocks noChangeArrowheads="1"/>
          </p:cNvSpPr>
          <p:nvPr/>
        </p:nvSpPr>
        <p:spPr bwMode="auto">
          <a:xfrm>
            <a:off x="1959386" y="4581128"/>
            <a:ext cx="8732837"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„Já bych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začla</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vlasama</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to jsou střepy … proto že jsem strašně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něšikovná</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co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držim</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tak rozbiju... Taky se mi střepy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líběj</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 Pak tu mám ten drát … protože neustále něco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propoujuju</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Matek tady mám celkem dost, protože k matkám a ke šroubům mám vztah už od dětství … hezký vzpomínky .. když jsem s tátou v garáži opravovala motorky. Lepící páska souvisí s mojí nešikovností, když něco rozbiju tak se to snažím opravit ono to sice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poptom</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vypadá hůř … Dále žvýkačky protože mám ráda žvýkačky, fixu kterou píšu, černá nit protože ráda nosím černý oblečení.“</a:t>
            </a:r>
          </a:p>
        </p:txBody>
      </p:sp>
    </p:spTree>
    <p:extLst>
      <p:ext uri="{BB962C8B-B14F-4D97-AF65-F5344CB8AC3E}">
        <p14:creationId xmlns:p14="http://schemas.microsoft.com/office/powerpoint/2010/main" val="3850423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90" name="Picture 18" descr="IMG_037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351089" y="908051"/>
            <a:ext cx="3394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1091" name="Picture 19" descr="IMG_0379"/>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56364" y="908051"/>
            <a:ext cx="3394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092" name="Text Box 20"/>
          <p:cNvSpPr txBox="1">
            <a:spLocks noChangeArrowheads="1"/>
          </p:cNvSpPr>
          <p:nvPr/>
        </p:nvSpPr>
        <p:spPr bwMode="auto">
          <a:xfrm>
            <a:off x="1703388" y="5661026"/>
            <a:ext cx="8604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2000" b="0" i="1" u="none" strike="noStrike" kern="1200" cap="none" spc="0" normalizeH="0" baseline="0" noProof="0">
                <a:ln>
                  <a:noFill/>
                </a:ln>
                <a:solidFill>
                  <a:prstClr val="black"/>
                </a:solidFill>
                <a:effectLst/>
                <a:uLnTx/>
                <a:uFillTx/>
                <a:latin typeface="Calibri" panose="020F0502020204030204"/>
                <a:ea typeface="+mn-ea"/>
                <a:cs typeface="+mn-cs"/>
              </a:rPr>
              <a:t>„…je to nechtěná přeměna ten člověk se brání a křičí… já bych to nazvala autonehodou protože potom, když mizeli ty oči a tak ten člověk se znetvořil a zbyla z něj jen schránka bez identity bez kouzla...“</a:t>
            </a:r>
          </a:p>
        </p:txBody>
      </p:sp>
    </p:spTree>
    <p:extLst>
      <p:ext uri="{BB962C8B-B14F-4D97-AF65-F5344CB8AC3E}">
        <p14:creationId xmlns:p14="http://schemas.microsoft.com/office/powerpoint/2010/main" val="405832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3223491" y="0"/>
            <a:ext cx="4942725" cy="6587650"/>
          </a:xfrm>
          <a:prstGeom prst="rect">
            <a:avLst/>
          </a:prstGeom>
        </p:spPr>
      </p:pic>
    </p:spTree>
    <p:extLst>
      <p:ext uri="{BB962C8B-B14F-4D97-AF65-F5344CB8AC3E}">
        <p14:creationId xmlns:p14="http://schemas.microsoft.com/office/powerpoint/2010/main" val="3479130620"/>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673</Words>
  <Application>Microsoft Office PowerPoint</Application>
  <PresentationFormat>Širokoúhlá obrazovka</PresentationFormat>
  <Paragraphs>129</Paragraphs>
  <Slides>33</Slides>
  <Notes>5</Notes>
  <HiddenSlides>0</HiddenSlides>
  <MMClips>0</MMClips>
  <ScaleCrop>false</ScaleCrop>
  <HeadingPairs>
    <vt:vector size="6" baseType="variant">
      <vt:variant>
        <vt:lpstr>Použitá písma</vt:lpstr>
      </vt:variant>
      <vt:variant>
        <vt:i4>7</vt:i4>
      </vt:variant>
      <vt:variant>
        <vt:lpstr>Motiv</vt:lpstr>
      </vt:variant>
      <vt:variant>
        <vt:i4>3</vt:i4>
      </vt:variant>
      <vt:variant>
        <vt:lpstr>Nadpisy snímků</vt:lpstr>
      </vt:variant>
      <vt:variant>
        <vt:i4>33</vt:i4>
      </vt:variant>
    </vt:vector>
  </HeadingPairs>
  <TitlesOfParts>
    <vt:vector size="43" baseType="lpstr">
      <vt:lpstr>Arial</vt:lpstr>
      <vt:lpstr>Calibri</vt:lpstr>
      <vt:lpstr>Calibri Light</vt:lpstr>
      <vt:lpstr>DB Sans</vt:lpstr>
      <vt:lpstr>Frutiger</vt:lpstr>
      <vt:lpstr>Frutiger CE</vt:lpstr>
      <vt:lpstr>Teuton Mager</vt:lpstr>
      <vt:lpstr>Motiv systému Office</vt:lpstr>
      <vt:lpstr>Motiv Office</vt:lpstr>
      <vt:lpstr>1_Motiv systému Office</vt:lpstr>
      <vt:lpstr>Didaktika VV pro předškolní vzdělávání  Mgr. Zuzana Svatošová   </vt:lpstr>
      <vt:lpstr>Prezentace aplikace PowerPoint</vt:lpstr>
      <vt:lpstr>Pojetí výtvarné výchovy</vt:lpstr>
      <vt:lpstr>Prezentace aplikace PowerPoint</vt:lpstr>
      <vt:lpstr>Prezentace aplikace PowerPoint</vt:lpstr>
      <vt:lpstr>JÁ JAKO VIZUÁLNÍ METAFORA – PROMĚNA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Catherine Opie: SelfPortrait/Pervert, 1994.                                Catherine Opie: SelfPortrait/Nursing, 2002.  </vt:lpstr>
      <vt:lpstr>Interpretace</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Didaktika VV pro předškolní vzdělávání  Mgr. Zuzana Svatošová   </dc:title>
  <dc:creator>Zuzana Svatošová</dc:creator>
  <cp:lastModifiedBy>Zuzana Svatošová</cp:lastModifiedBy>
  <cp:revision>3</cp:revision>
  <dcterms:created xsi:type="dcterms:W3CDTF">2019-02-27T09:55:26Z</dcterms:created>
  <dcterms:modified xsi:type="dcterms:W3CDTF">2019-02-27T10:01:09Z</dcterms:modified>
</cp:coreProperties>
</file>