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9"/>
  </p:notesMasterIdLst>
  <p:sldIdLst>
    <p:sldId id="256" r:id="rId2"/>
    <p:sldId id="261" r:id="rId3"/>
    <p:sldId id="262" r:id="rId4"/>
    <p:sldId id="263" r:id="rId5"/>
    <p:sldId id="264" r:id="rId6"/>
    <p:sldId id="265" r:id="rId7"/>
    <p:sldId id="266" r:id="rId8"/>
    <p:sldId id="267" r:id="rId9"/>
    <p:sldId id="268" r:id="rId10"/>
    <p:sldId id="269" r:id="rId11"/>
    <p:sldId id="270" r:id="rId12"/>
    <p:sldId id="271" r:id="rId13"/>
    <p:sldId id="272" r:id="rId14"/>
    <p:sldId id="274" r:id="rId15"/>
    <p:sldId id="273" r:id="rId16"/>
    <p:sldId id="276" r:id="rId17"/>
    <p:sldId id="275" r:id="rId18"/>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BBC11A9-33D7-4FEA-8061-CE38420EE329}" type="datetimeFigureOut">
              <a:rPr lang="cs-CZ" smtClean="0"/>
              <a:t>14.5.2018</a:t>
            </a:fld>
            <a:endParaRPr lang="cs-CZ"/>
          </a:p>
        </p:txBody>
      </p:sp>
      <p:sp>
        <p:nvSpPr>
          <p:cNvPr id="4" name="Zástupný symbol pro obrázek snímk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93F59AC-4839-467D-BF7C-1A776417D723}" type="slidenum">
              <a:rPr lang="cs-CZ" smtClean="0"/>
              <a:t>‹#›</a:t>
            </a:fld>
            <a:endParaRPr lang="cs-CZ"/>
          </a:p>
        </p:txBody>
      </p:sp>
    </p:spTree>
    <p:extLst>
      <p:ext uri="{BB962C8B-B14F-4D97-AF65-F5344CB8AC3E}">
        <p14:creationId xmlns:p14="http://schemas.microsoft.com/office/powerpoint/2010/main" val="2484188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80C1EEF9-FADC-48EE-8790-FFB00E843C74}" type="datetimeFigureOut">
              <a:rPr lang="cs-CZ" smtClean="0"/>
              <a:t>14.5.2018</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4856E2C-BBAB-402B-AB07-F5366A318A1F}" type="slidenum">
              <a:rPr lang="cs-CZ" smtClean="0"/>
              <a:t>‹#›</a:t>
            </a:fld>
            <a:endParaRPr lang="cs-CZ"/>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573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80C1EEF9-FADC-48EE-8790-FFB00E843C74}" type="datetimeFigureOut">
              <a:rPr lang="cs-CZ" smtClean="0"/>
              <a:t>14.5.2018</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4856E2C-BBAB-402B-AB07-F5366A318A1F}" type="slidenum">
              <a:rPr lang="cs-CZ" smtClean="0"/>
              <a:t>‹#›</a:t>
            </a:fld>
            <a:endParaRPr lang="cs-CZ"/>
          </a:p>
        </p:txBody>
      </p:sp>
    </p:spTree>
    <p:extLst>
      <p:ext uri="{BB962C8B-B14F-4D97-AF65-F5344CB8AC3E}">
        <p14:creationId xmlns:p14="http://schemas.microsoft.com/office/powerpoint/2010/main" val="138362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cs-CZ" smtClean="0"/>
              <a:t>Kliknutím lze upravit styl.</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80C1EEF9-FADC-48EE-8790-FFB00E843C74}" type="datetimeFigureOut">
              <a:rPr lang="cs-CZ" smtClean="0"/>
              <a:t>14.5.2018</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4856E2C-BBAB-402B-AB07-F5366A318A1F}" type="slidenum">
              <a:rPr lang="cs-CZ" smtClean="0"/>
              <a:t>‹#›</a:t>
            </a:fld>
            <a:endParaRPr lang="cs-CZ"/>
          </a:p>
        </p:txBody>
      </p:sp>
    </p:spTree>
    <p:extLst>
      <p:ext uri="{BB962C8B-B14F-4D97-AF65-F5344CB8AC3E}">
        <p14:creationId xmlns:p14="http://schemas.microsoft.com/office/powerpoint/2010/main" val="1417431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80C1EEF9-FADC-48EE-8790-FFB00E843C74}" type="datetimeFigureOut">
              <a:rPr lang="cs-CZ" smtClean="0"/>
              <a:t>14.5.2018</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4856E2C-BBAB-402B-AB07-F5366A318A1F}" type="slidenum">
              <a:rPr lang="cs-CZ" smtClean="0"/>
              <a:t>‹#›</a:t>
            </a:fld>
            <a:endParaRPr lang="cs-CZ"/>
          </a:p>
        </p:txBody>
      </p:sp>
    </p:spTree>
    <p:extLst>
      <p:ext uri="{BB962C8B-B14F-4D97-AF65-F5344CB8AC3E}">
        <p14:creationId xmlns:p14="http://schemas.microsoft.com/office/powerpoint/2010/main" val="4238114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cs-CZ" smtClean="0"/>
              <a:t>Kliknutím lze upravit styl.</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80C1EEF9-FADC-48EE-8790-FFB00E843C74}" type="datetimeFigureOut">
              <a:rPr lang="cs-CZ" smtClean="0"/>
              <a:t>14.5.2018</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F4856E2C-BBAB-402B-AB07-F5366A318A1F}" type="slidenum">
              <a:rPr lang="cs-CZ" smtClean="0"/>
              <a:t>‹#›</a:t>
            </a:fld>
            <a:endParaRPr lang="cs-CZ"/>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4600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cs-CZ" smtClean="0"/>
              <a:t>Kliknutím lze upravit styl.</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80C1EEF9-FADC-48EE-8790-FFB00E843C74}" type="datetimeFigureOut">
              <a:rPr lang="cs-CZ" smtClean="0"/>
              <a:t>14.5.2018</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F4856E2C-BBAB-402B-AB07-F5366A318A1F}" type="slidenum">
              <a:rPr lang="cs-CZ" smtClean="0"/>
              <a:t>‹#›</a:t>
            </a:fld>
            <a:endParaRPr lang="cs-CZ"/>
          </a:p>
        </p:txBody>
      </p:sp>
    </p:spTree>
    <p:extLst>
      <p:ext uri="{BB962C8B-B14F-4D97-AF65-F5344CB8AC3E}">
        <p14:creationId xmlns:p14="http://schemas.microsoft.com/office/powerpoint/2010/main" val="327961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cs-CZ" smtClean="0"/>
              <a:t>Kliknutím lze upravit styl.</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1097280" y="2582334"/>
            <a:ext cx="4937760" cy="33782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6217920" y="2582334"/>
            <a:ext cx="4937760" cy="33782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80C1EEF9-FADC-48EE-8790-FFB00E843C74}" type="datetimeFigureOut">
              <a:rPr lang="cs-CZ" smtClean="0"/>
              <a:t>14.5.2018</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F4856E2C-BBAB-402B-AB07-F5366A318A1F}" type="slidenum">
              <a:rPr lang="cs-CZ" smtClean="0"/>
              <a:t>‹#›</a:t>
            </a:fld>
            <a:endParaRPr lang="cs-CZ"/>
          </a:p>
        </p:txBody>
      </p:sp>
    </p:spTree>
    <p:extLst>
      <p:ext uri="{BB962C8B-B14F-4D97-AF65-F5344CB8AC3E}">
        <p14:creationId xmlns:p14="http://schemas.microsoft.com/office/powerpoint/2010/main" val="1807802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80C1EEF9-FADC-48EE-8790-FFB00E843C74}" type="datetimeFigureOut">
              <a:rPr lang="cs-CZ" smtClean="0"/>
              <a:t>14.5.2018</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F4856E2C-BBAB-402B-AB07-F5366A318A1F}" type="slidenum">
              <a:rPr lang="cs-CZ" smtClean="0"/>
              <a:t>‹#›</a:t>
            </a:fld>
            <a:endParaRPr lang="cs-CZ"/>
          </a:p>
        </p:txBody>
      </p:sp>
    </p:spTree>
    <p:extLst>
      <p:ext uri="{BB962C8B-B14F-4D97-AF65-F5344CB8AC3E}">
        <p14:creationId xmlns:p14="http://schemas.microsoft.com/office/powerpoint/2010/main" val="729810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0C1EEF9-FADC-48EE-8790-FFB00E843C74}" type="datetimeFigureOut">
              <a:rPr lang="cs-CZ" smtClean="0"/>
              <a:t>14.5.2018</a:t>
            </a:fld>
            <a:endParaRPr lang="cs-CZ"/>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cs-CZ"/>
          </a:p>
        </p:txBody>
      </p:sp>
      <p:sp>
        <p:nvSpPr>
          <p:cNvPr id="9" name="Slide Number Placeholder 8"/>
          <p:cNvSpPr>
            <a:spLocks noGrp="1"/>
          </p:cNvSpPr>
          <p:nvPr>
            <p:ph type="sldNum" sz="quarter" idx="12"/>
          </p:nvPr>
        </p:nvSpPr>
        <p:spPr/>
        <p:txBody>
          <a:bodyPr/>
          <a:lstStyle/>
          <a:p>
            <a:fld id="{F4856E2C-BBAB-402B-AB07-F5366A318A1F}" type="slidenum">
              <a:rPr lang="cs-CZ" smtClean="0"/>
              <a:t>‹#›</a:t>
            </a:fld>
            <a:endParaRPr lang="cs-CZ"/>
          </a:p>
        </p:txBody>
      </p:sp>
    </p:spTree>
    <p:extLst>
      <p:ext uri="{BB962C8B-B14F-4D97-AF65-F5344CB8AC3E}">
        <p14:creationId xmlns:p14="http://schemas.microsoft.com/office/powerpoint/2010/main" val="3980092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cs-CZ" smtClean="0"/>
              <a:t>Kliknutím lze upravit styl.</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0C1EEF9-FADC-48EE-8790-FFB00E843C74}" type="datetimeFigureOut">
              <a:rPr lang="cs-CZ" smtClean="0"/>
              <a:t>14.5.2018</a:t>
            </a:fld>
            <a:endParaRPr lang="cs-CZ"/>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cs-CZ"/>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4856E2C-BBAB-402B-AB07-F5366A318A1F}" type="slidenum">
              <a:rPr lang="cs-CZ" smtClean="0"/>
              <a:t>‹#›</a:t>
            </a:fld>
            <a:endParaRPr lang="cs-CZ"/>
          </a:p>
        </p:txBody>
      </p:sp>
    </p:spTree>
    <p:extLst>
      <p:ext uri="{BB962C8B-B14F-4D97-AF65-F5344CB8AC3E}">
        <p14:creationId xmlns:p14="http://schemas.microsoft.com/office/powerpoint/2010/main" val="3904001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80C1EEF9-FADC-48EE-8790-FFB00E843C74}" type="datetimeFigureOut">
              <a:rPr lang="cs-CZ" smtClean="0"/>
              <a:t>14.5.2018</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F4856E2C-BBAB-402B-AB07-F5366A318A1F}" type="slidenum">
              <a:rPr lang="cs-CZ" smtClean="0"/>
              <a:t>‹#›</a:t>
            </a:fld>
            <a:endParaRPr lang="cs-CZ"/>
          </a:p>
        </p:txBody>
      </p:sp>
    </p:spTree>
    <p:extLst>
      <p:ext uri="{BB962C8B-B14F-4D97-AF65-F5344CB8AC3E}">
        <p14:creationId xmlns:p14="http://schemas.microsoft.com/office/powerpoint/2010/main" val="1241277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cs-CZ" smtClean="0"/>
              <a:t>Kliknutím lze upravit styl.</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0C1EEF9-FADC-48EE-8790-FFB00E843C74}" type="datetimeFigureOut">
              <a:rPr lang="cs-CZ" smtClean="0"/>
              <a:t>14.5.2018</a:t>
            </a:fld>
            <a:endParaRPr lang="cs-CZ"/>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cs-CZ"/>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4856E2C-BBAB-402B-AB07-F5366A318A1F}" type="slidenum">
              <a:rPr lang="cs-CZ" smtClean="0"/>
              <a:t>‹#›</a:t>
            </a:fld>
            <a:endParaRPr lang="cs-CZ"/>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704723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nationalgeographic.com/adventure/destinations/united-states/california/yosemite-national-park/climber-adam-ondra-dawn-wall-yosemite-success/" TargetMode="External"/><Relationship Id="rId2" Type="http://schemas.openxmlformats.org/officeDocument/2006/relationships/hyperlink" Target="https://www.youtube.com/watch?v=gB8HJe3mQNc&amp;t=1312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pPr algn="ctr"/>
            <a:r>
              <a:rPr lang="cs-CZ" dirty="0" smtClean="0"/>
              <a:t>Závěr:</a:t>
            </a:r>
            <a:br>
              <a:rPr lang="cs-CZ" dirty="0" smtClean="0"/>
            </a:br>
            <a:r>
              <a:rPr lang="cs-CZ" dirty="0" smtClean="0"/>
              <a:t>identita, kontinuita, událost</a:t>
            </a:r>
            <a:br>
              <a:rPr lang="cs-CZ" dirty="0" smtClean="0"/>
            </a:br>
            <a:r>
              <a:rPr lang="cs-CZ" dirty="0" smtClean="0"/>
              <a:t>(</a:t>
            </a:r>
            <a:r>
              <a:rPr lang="cs-CZ" dirty="0" err="1" smtClean="0"/>
              <a:t>Husserl</a:t>
            </a:r>
            <a:r>
              <a:rPr lang="cs-CZ" dirty="0" smtClean="0"/>
              <a:t>, Romano)</a:t>
            </a:r>
            <a:endParaRPr lang="cs-CZ" dirty="0"/>
          </a:p>
        </p:txBody>
      </p:sp>
      <p:sp>
        <p:nvSpPr>
          <p:cNvPr id="3" name="Podnadpis 2"/>
          <p:cNvSpPr>
            <a:spLocks noGrp="1"/>
          </p:cNvSpPr>
          <p:nvPr>
            <p:ph type="subTitle" idx="1"/>
          </p:nvPr>
        </p:nvSpPr>
        <p:spPr/>
        <p:txBody>
          <a:bodyPr/>
          <a:lstStyle/>
          <a:p>
            <a:r>
              <a:rPr lang="cs-CZ" dirty="0" smtClean="0"/>
              <a:t>Jakub Čapek, 14. 5.</a:t>
            </a:r>
          </a:p>
          <a:p>
            <a:r>
              <a:rPr lang="cs-CZ" dirty="0" smtClean="0"/>
              <a:t>2018</a:t>
            </a:r>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0622" y="4455620"/>
            <a:ext cx="7112792" cy="1587152"/>
          </a:xfrm>
          <a:prstGeom prst="rect">
            <a:avLst/>
          </a:prstGeom>
        </p:spPr>
      </p:pic>
    </p:spTree>
    <p:extLst>
      <p:ext uri="{BB962C8B-B14F-4D97-AF65-F5344CB8AC3E}">
        <p14:creationId xmlns:p14="http://schemas.microsoft.com/office/powerpoint/2010/main" val="24259888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Úvodní rozlišení</a:t>
            </a:r>
            <a:endParaRPr lang="cs-CZ" dirty="0"/>
          </a:p>
        </p:txBody>
      </p:sp>
      <p:sp>
        <p:nvSpPr>
          <p:cNvPr id="3" name="Zástupný symbol pro obsah 2"/>
          <p:cNvSpPr>
            <a:spLocks noGrp="1"/>
          </p:cNvSpPr>
          <p:nvPr>
            <p:ph idx="1"/>
          </p:nvPr>
        </p:nvSpPr>
        <p:spPr/>
        <p:txBody>
          <a:bodyPr>
            <a:normAutofit/>
          </a:bodyPr>
          <a:lstStyle/>
          <a:p>
            <a:pPr marL="0" indent="0">
              <a:buNone/>
            </a:pPr>
            <a:r>
              <a:rPr lang="cs-CZ" sz="2400" dirty="0" smtClean="0"/>
              <a:t>Událost: „</a:t>
            </a:r>
            <a:r>
              <a:rPr lang="cs-CZ" sz="2400" dirty="0"/>
              <a:t>to, co přesahuje každé předjímání smyslu“. </a:t>
            </a:r>
            <a:r>
              <a:rPr lang="fr-FR" sz="2400" dirty="0"/>
              <a:t>C. Romano, </a:t>
            </a:r>
            <a:r>
              <a:rPr lang="fr-FR" sz="2400" i="1" dirty="0"/>
              <a:t>L’événement en sa phénomenalité</a:t>
            </a:r>
            <a:r>
              <a:rPr lang="fr-FR" sz="2400" dirty="0"/>
              <a:t>, in : L’aventure temporelle, str. 20</a:t>
            </a:r>
            <a:r>
              <a:rPr lang="fr-FR" sz="2400" dirty="0" smtClean="0"/>
              <a:t>.</a:t>
            </a:r>
            <a:endParaRPr lang="cs-CZ" sz="2400" dirty="0" smtClean="0"/>
          </a:p>
          <a:p>
            <a:pPr marL="0" indent="0">
              <a:buNone/>
            </a:pPr>
            <a:endParaRPr lang="cs-CZ" sz="2400" dirty="0"/>
          </a:p>
          <a:p>
            <a:pPr marL="0" indent="0">
              <a:buNone/>
            </a:pPr>
            <a:r>
              <a:rPr lang="cs-CZ" sz="2400" dirty="0" smtClean="0"/>
              <a:t>Rozlišení: děj („fait“) – událost („</a:t>
            </a:r>
            <a:r>
              <a:rPr lang="cs-CZ" sz="2400" dirty="0" err="1" smtClean="0"/>
              <a:t>événement</a:t>
            </a:r>
            <a:r>
              <a:rPr lang="cs-CZ" sz="2400" dirty="0" smtClean="0"/>
              <a:t>“)</a:t>
            </a:r>
            <a:endParaRPr lang="cs-CZ" sz="2400" dirty="0"/>
          </a:p>
          <a:p>
            <a:pPr marL="0" indent="0">
              <a:buNone/>
            </a:pPr>
            <a:endParaRPr lang="cs-CZ" sz="2400" dirty="0"/>
          </a:p>
        </p:txBody>
      </p:sp>
    </p:spTree>
    <p:extLst>
      <p:ext uri="{BB962C8B-B14F-4D97-AF65-F5344CB8AC3E}">
        <p14:creationId xmlns:p14="http://schemas.microsoft.com/office/powerpoint/2010/main" val="3118815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Děj („fait“, např. „</a:t>
            </a:r>
            <a:r>
              <a:rPr lang="cs-CZ" dirty="0" err="1" smtClean="0"/>
              <a:t>faits</a:t>
            </a:r>
            <a:r>
              <a:rPr lang="cs-CZ" dirty="0" smtClean="0"/>
              <a:t> </a:t>
            </a:r>
            <a:r>
              <a:rPr lang="cs-CZ" dirty="0" err="1" smtClean="0"/>
              <a:t>divers</a:t>
            </a:r>
            <a:r>
              <a:rPr lang="cs-CZ" dirty="0" smtClean="0"/>
              <a:t>“)</a:t>
            </a:r>
            <a:endParaRPr lang="cs-CZ" dirty="0"/>
          </a:p>
        </p:txBody>
      </p:sp>
      <p:sp>
        <p:nvSpPr>
          <p:cNvPr id="3" name="Zástupný symbol pro obsah 2"/>
          <p:cNvSpPr>
            <a:spLocks noGrp="1"/>
          </p:cNvSpPr>
          <p:nvPr>
            <p:ph idx="1"/>
          </p:nvPr>
        </p:nvSpPr>
        <p:spPr/>
        <p:txBody>
          <a:bodyPr/>
          <a:lstStyle/>
          <a:p>
            <a:r>
              <a:rPr lang="cs-CZ" sz="2200" dirty="0"/>
              <a:t>„příchod noci spočívá, například, v postupném slábnutí světla, jež mění způsob, jak lze vidět vše v okolí, oslabuje barevnost věcí a znejasňuje jejich tvary. Pokud jsme ve městě, je příchod noci provázen tím, že se objeví nová světla, například pouliční osvětlení, a poté světla v oknech a na balkónech. Nástup noci je však provázen také difúzní a nehmatatelnou změnou atmosféry, kterou lze popsat obtížněji: kanceláře a obchody zavírají, lidé, kteří chodí po ulicích, se obměnili, bary a kavárny se rozsvítily, v některých čtvrtích zavládne zvláštní mírnost, a někdy i klid, v jiných, „živějších“ čtvrtích propukne ruch a veselí. Vstupujeme do jiného rytmu, existence získává nové skandování</a:t>
            </a:r>
            <a:r>
              <a:rPr lang="cs-CZ" sz="2200" dirty="0" smtClean="0"/>
              <a:t>.“ (</a:t>
            </a:r>
            <a:r>
              <a:rPr lang="fr-FR" sz="2200" dirty="0" smtClean="0"/>
              <a:t>Ibid</a:t>
            </a:r>
            <a:r>
              <a:rPr lang="fr-FR" sz="2200" dirty="0"/>
              <a:t>., str. 30</a:t>
            </a:r>
            <a:r>
              <a:rPr lang="fr-FR" sz="2200" dirty="0" smtClean="0"/>
              <a:t>.</a:t>
            </a:r>
            <a:r>
              <a:rPr lang="cs-CZ" sz="2200" dirty="0" smtClean="0"/>
              <a:t>)</a:t>
            </a:r>
            <a:endParaRPr lang="cs-CZ" sz="2200" dirty="0"/>
          </a:p>
        </p:txBody>
      </p:sp>
    </p:spTree>
    <p:extLst>
      <p:ext uri="{BB962C8B-B14F-4D97-AF65-F5344CB8AC3E}">
        <p14:creationId xmlns:p14="http://schemas.microsoft.com/office/powerpoint/2010/main" val="3539556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Děj („fait“)</a:t>
            </a:r>
            <a:endParaRPr lang="cs-CZ" dirty="0"/>
          </a:p>
        </p:txBody>
      </p:sp>
      <p:sp>
        <p:nvSpPr>
          <p:cNvPr id="3" name="Zástupný symbol pro obsah 2"/>
          <p:cNvSpPr>
            <a:spLocks noGrp="1"/>
          </p:cNvSpPr>
          <p:nvPr>
            <p:ph idx="1"/>
          </p:nvPr>
        </p:nvSpPr>
        <p:spPr/>
        <p:txBody>
          <a:bodyPr>
            <a:normAutofit/>
          </a:bodyPr>
          <a:lstStyle/>
          <a:p>
            <a:r>
              <a:rPr lang="cs-CZ" sz="2400" u="sng" dirty="0" smtClean="0"/>
              <a:t>1. Vztah k možnostem</a:t>
            </a:r>
          </a:p>
          <a:p>
            <a:pPr>
              <a:buFont typeface="Arial" panose="020B0604020202020204" pitchFamily="34" charset="0"/>
              <a:buChar char="•"/>
            </a:pPr>
            <a:r>
              <a:rPr lang="cs-CZ" sz="2400" dirty="0" smtClean="0"/>
              <a:t> děj </a:t>
            </a:r>
            <a:r>
              <a:rPr lang="cs-CZ" sz="2400" dirty="0"/>
              <a:t>„</a:t>
            </a:r>
            <a:r>
              <a:rPr lang="cs-CZ" sz="2400" i="1" dirty="0"/>
              <a:t>je nejprve očekáván, poté vnímán, a poté podržován</a:t>
            </a:r>
            <a:r>
              <a:rPr lang="cs-CZ" sz="2400" dirty="0"/>
              <a:t>“. </a:t>
            </a:r>
            <a:r>
              <a:rPr lang="fr-FR" sz="2400" dirty="0"/>
              <a:t>C. Romano, </a:t>
            </a:r>
            <a:r>
              <a:rPr lang="fr-FR" sz="2400" i="1" dirty="0"/>
              <a:t>Phénoménologie et métaphysique du temps</a:t>
            </a:r>
            <a:r>
              <a:rPr lang="fr-FR" sz="2400" dirty="0"/>
              <a:t>, str. 73.</a:t>
            </a:r>
            <a:endParaRPr lang="cs-CZ" sz="2400" dirty="0"/>
          </a:p>
          <a:p>
            <a:endParaRPr lang="cs-CZ" sz="2400" dirty="0" smtClean="0"/>
          </a:p>
          <a:p>
            <a:endParaRPr lang="cs-CZ" sz="2400" dirty="0"/>
          </a:p>
          <a:p>
            <a:r>
              <a:rPr lang="cs-CZ" sz="2400" u="sng" dirty="0" smtClean="0"/>
              <a:t>2. Vztah k tomu, kdo jej zakouší</a:t>
            </a:r>
          </a:p>
          <a:p>
            <a:pPr>
              <a:buFont typeface="Arial" panose="020B0604020202020204" pitchFamily="34" charset="0"/>
              <a:buChar char="•"/>
            </a:pPr>
            <a:r>
              <a:rPr lang="cs-CZ" sz="2400" dirty="0" smtClean="0"/>
              <a:t> perceptivní </a:t>
            </a:r>
            <a:r>
              <a:rPr lang="cs-CZ" sz="2400" dirty="0"/>
              <a:t>zkušenost, která se dostaví „nerozlišeně pro kohokoli, kdo je jejím svědkem, je faktem pro každého, a tedy, v jistém smyslu, pro nikoho.“ </a:t>
            </a:r>
            <a:r>
              <a:rPr lang="fr-FR" sz="2400" dirty="0"/>
              <a:t>C. Romano, </a:t>
            </a:r>
            <a:r>
              <a:rPr lang="fr-FR" sz="2400" i="1" dirty="0"/>
              <a:t>L’événement en sa phénomenalité</a:t>
            </a:r>
            <a:r>
              <a:rPr lang="fr-FR" sz="2400" dirty="0"/>
              <a:t>, str. 31.</a:t>
            </a:r>
            <a:endParaRPr lang="cs-CZ" sz="2400" dirty="0"/>
          </a:p>
          <a:p>
            <a:endParaRPr lang="cs-CZ" sz="2400" dirty="0"/>
          </a:p>
        </p:txBody>
      </p:sp>
    </p:spTree>
    <p:extLst>
      <p:ext uri="{BB962C8B-B14F-4D97-AF65-F5344CB8AC3E}">
        <p14:creationId xmlns:p14="http://schemas.microsoft.com/office/powerpoint/2010/main" val="3657541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Událost („</a:t>
            </a:r>
            <a:r>
              <a:rPr lang="cs-CZ" dirty="0" err="1" smtClean="0"/>
              <a:t>événement</a:t>
            </a:r>
            <a:r>
              <a:rPr lang="cs-CZ" dirty="0" smtClean="0"/>
              <a:t>“)</a:t>
            </a:r>
            <a:endParaRPr lang="cs-CZ" dirty="0"/>
          </a:p>
        </p:txBody>
      </p:sp>
      <p:sp>
        <p:nvSpPr>
          <p:cNvPr id="3" name="Zástupný symbol pro obsah 2"/>
          <p:cNvSpPr>
            <a:spLocks noGrp="1"/>
          </p:cNvSpPr>
          <p:nvPr>
            <p:ph idx="1"/>
          </p:nvPr>
        </p:nvSpPr>
        <p:spPr/>
        <p:txBody>
          <a:bodyPr>
            <a:normAutofit/>
          </a:bodyPr>
          <a:lstStyle/>
          <a:p>
            <a:r>
              <a:rPr lang="cs-CZ" sz="2400" u="sng" dirty="0"/>
              <a:t>1. Vztah k možnostem</a:t>
            </a:r>
          </a:p>
          <a:p>
            <a:pPr>
              <a:buFont typeface="Arial" panose="020B0604020202020204" pitchFamily="34" charset="0"/>
              <a:buChar char="•"/>
            </a:pPr>
            <a:r>
              <a:rPr lang="cs-CZ" sz="2400" dirty="0" smtClean="0"/>
              <a:t> často </a:t>
            </a:r>
            <a:r>
              <a:rPr lang="cs-CZ" sz="2400" dirty="0"/>
              <a:t>první reakcí „překvapení a neochota uvěřit“, vždyť „To přece není možné!“. </a:t>
            </a:r>
            <a:r>
              <a:rPr lang="fr-FR" sz="2400" dirty="0"/>
              <a:t>C. Romano, </a:t>
            </a:r>
            <a:r>
              <a:rPr lang="fr-FR" sz="2400" i="1" dirty="0"/>
              <a:t>L’événement en sa phénomenalité</a:t>
            </a:r>
            <a:r>
              <a:rPr lang="fr-FR" sz="2400" dirty="0"/>
              <a:t>, str. 31</a:t>
            </a:r>
            <a:r>
              <a:rPr lang="fr-FR" sz="2400" dirty="0" smtClean="0"/>
              <a:t>.</a:t>
            </a:r>
            <a:endParaRPr lang="cs-CZ" sz="2400" dirty="0" smtClean="0"/>
          </a:p>
          <a:p>
            <a:pPr>
              <a:buFont typeface="Arial" panose="020B0604020202020204" pitchFamily="34" charset="0"/>
              <a:buChar char="•"/>
            </a:pPr>
            <a:r>
              <a:rPr lang="cs-CZ" sz="2400" dirty="0" smtClean="0"/>
              <a:t> </a:t>
            </a:r>
            <a:r>
              <a:rPr lang="cs-CZ" sz="2400" dirty="0"/>
              <a:t>Ustálost se dostavuje „</a:t>
            </a:r>
            <a:r>
              <a:rPr lang="cs-CZ" sz="2400" i="1" dirty="0"/>
              <a:t>dříve, než byla možná</a:t>
            </a:r>
            <a:r>
              <a:rPr lang="cs-CZ" sz="2400" dirty="0"/>
              <a:t>“.</a:t>
            </a:r>
            <a:r>
              <a:rPr lang="fr-FR" sz="2400" dirty="0"/>
              <a:t> „il survient avant d’être possible“, tamt., str. 32, 35</a:t>
            </a:r>
            <a:r>
              <a:rPr lang="fr-FR" sz="2400" dirty="0" smtClean="0"/>
              <a:t>.</a:t>
            </a:r>
            <a:endParaRPr lang="cs-CZ" sz="2400" dirty="0" smtClean="0"/>
          </a:p>
          <a:p>
            <a:pPr>
              <a:buFont typeface="Arial" panose="020B0604020202020204" pitchFamily="34" charset="0"/>
              <a:buChar char="•"/>
            </a:pPr>
            <a:r>
              <a:rPr lang="cs-CZ" sz="2400" dirty="0" smtClean="0"/>
              <a:t>Simon [</a:t>
            </a:r>
            <a:r>
              <a:rPr lang="cs-CZ" sz="2400" dirty="0" err="1" smtClean="0"/>
              <a:t>Stranger</a:t>
            </a:r>
            <a:r>
              <a:rPr lang="cs-CZ" sz="2400" dirty="0" smtClean="0"/>
              <a:t> to </a:t>
            </a:r>
            <a:r>
              <a:rPr lang="cs-CZ" sz="2400" dirty="0" err="1" smtClean="0"/>
              <a:t>Stranger</a:t>
            </a:r>
            <a:r>
              <a:rPr lang="cs-CZ" sz="2400" dirty="0" smtClean="0"/>
              <a:t>]: </a:t>
            </a:r>
            <a:r>
              <a:rPr lang="cs-CZ" sz="2400" dirty="0"/>
              <a:t>"</a:t>
            </a:r>
            <a:r>
              <a:rPr lang="cs-CZ" sz="2400" dirty="0" err="1"/>
              <a:t>There</a:t>
            </a:r>
            <a:r>
              <a:rPr lang="cs-CZ" sz="2400" dirty="0"/>
              <a:t> are a lot </a:t>
            </a:r>
            <a:r>
              <a:rPr lang="cs-CZ" sz="2400" dirty="0" err="1"/>
              <a:t>of</a:t>
            </a:r>
            <a:r>
              <a:rPr lang="cs-CZ" sz="2400" dirty="0"/>
              <a:t> </a:t>
            </a:r>
            <a:r>
              <a:rPr lang="cs-CZ" sz="2400" dirty="0" err="1"/>
              <a:t>preconceptions</a:t>
            </a:r>
            <a:r>
              <a:rPr lang="cs-CZ" sz="2400" dirty="0"/>
              <a:t> [</a:t>
            </a:r>
            <a:r>
              <a:rPr lang="cs-CZ" sz="2400" dirty="0" err="1"/>
              <a:t>about</a:t>
            </a:r>
            <a:r>
              <a:rPr lang="cs-CZ" sz="2400" dirty="0"/>
              <a:t> my </a:t>
            </a:r>
            <a:r>
              <a:rPr lang="cs-CZ" sz="2400" dirty="0" err="1"/>
              <a:t>new</a:t>
            </a:r>
            <a:r>
              <a:rPr lang="cs-CZ" sz="2400" dirty="0"/>
              <a:t> </a:t>
            </a:r>
            <a:r>
              <a:rPr lang="cs-CZ" sz="2400" dirty="0" err="1"/>
              <a:t>work</a:t>
            </a:r>
            <a:r>
              <a:rPr lang="cs-CZ" sz="2400" dirty="0"/>
              <a:t>] </a:t>
            </a:r>
            <a:r>
              <a:rPr lang="cs-CZ" sz="2400" dirty="0" err="1"/>
              <a:t>because</a:t>
            </a:r>
            <a:r>
              <a:rPr lang="cs-CZ" sz="2400" dirty="0"/>
              <a:t> I </a:t>
            </a:r>
            <a:r>
              <a:rPr lang="cs-CZ" sz="2400" dirty="0" err="1"/>
              <a:t>have</a:t>
            </a:r>
            <a:r>
              <a:rPr lang="cs-CZ" sz="2400" dirty="0"/>
              <a:t> </a:t>
            </a:r>
            <a:r>
              <a:rPr lang="cs-CZ" sz="2400" dirty="0" err="1"/>
              <a:t>been</a:t>
            </a:r>
            <a:r>
              <a:rPr lang="cs-CZ" sz="2400" dirty="0"/>
              <a:t> </a:t>
            </a:r>
            <a:r>
              <a:rPr lang="cs-CZ" sz="2400" dirty="0" err="1"/>
              <a:t>familiar</a:t>
            </a:r>
            <a:r>
              <a:rPr lang="cs-CZ" sz="2400" dirty="0"/>
              <a:t> to </a:t>
            </a:r>
            <a:r>
              <a:rPr lang="cs-CZ" sz="2400" dirty="0" err="1"/>
              <a:t>the</a:t>
            </a:r>
            <a:r>
              <a:rPr lang="cs-CZ" sz="2400" dirty="0"/>
              <a:t> public </a:t>
            </a:r>
            <a:r>
              <a:rPr lang="cs-CZ" sz="2400" dirty="0" err="1"/>
              <a:t>for</a:t>
            </a:r>
            <a:r>
              <a:rPr lang="cs-CZ" sz="2400" dirty="0"/>
              <a:t> 50 </a:t>
            </a:r>
            <a:r>
              <a:rPr lang="cs-CZ" sz="2400" dirty="0" err="1"/>
              <a:t>years</a:t>
            </a:r>
            <a:r>
              <a:rPr lang="cs-CZ" sz="2400" dirty="0"/>
              <a:t>," he </a:t>
            </a:r>
            <a:r>
              <a:rPr lang="cs-CZ" sz="2400" dirty="0" err="1"/>
              <a:t>says</a:t>
            </a:r>
            <a:r>
              <a:rPr lang="cs-CZ" sz="2400" dirty="0"/>
              <a:t>. "</a:t>
            </a:r>
            <a:r>
              <a:rPr lang="cs-CZ" sz="2400" dirty="0" err="1"/>
              <a:t>They</a:t>
            </a:r>
            <a:r>
              <a:rPr lang="cs-CZ" sz="2400" dirty="0"/>
              <a:t> go, '</a:t>
            </a:r>
            <a:r>
              <a:rPr lang="cs-CZ" sz="2400" dirty="0" err="1"/>
              <a:t>Is</a:t>
            </a:r>
            <a:r>
              <a:rPr lang="cs-CZ" sz="2400" dirty="0"/>
              <a:t> </a:t>
            </a:r>
            <a:r>
              <a:rPr lang="cs-CZ" sz="2400" dirty="0" err="1"/>
              <a:t>it</a:t>
            </a:r>
            <a:r>
              <a:rPr lang="cs-CZ" sz="2400" dirty="0"/>
              <a:t> </a:t>
            </a:r>
            <a:r>
              <a:rPr lang="cs-CZ" sz="2400" dirty="0" err="1"/>
              <a:t>going</a:t>
            </a:r>
            <a:r>
              <a:rPr lang="cs-CZ" sz="2400" dirty="0"/>
              <a:t> to </a:t>
            </a:r>
            <a:r>
              <a:rPr lang="cs-CZ" sz="2400" dirty="0" err="1"/>
              <a:t>be</a:t>
            </a:r>
            <a:r>
              <a:rPr lang="cs-CZ" sz="2400" dirty="0"/>
              <a:t> </a:t>
            </a:r>
            <a:r>
              <a:rPr lang="cs-CZ" sz="2400" dirty="0" err="1"/>
              <a:t>Graceland</a:t>
            </a:r>
            <a:r>
              <a:rPr lang="cs-CZ" sz="2400" dirty="0"/>
              <a:t>? </a:t>
            </a:r>
            <a:r>
              <a:rPr lang="cs-CZ" sz="2400" dirty="0" err="1"/>
              <a:t>Is</a:t>
            </a:r>
            <a:r>
              <a:rPr lang="cs-CZ" sz="2400" dirty="0"/>
              <a:t> </a:t>
            </a:r>
            <a:r>
              <a:rPr lang="cs-CZ" sz="2400" dirty="0" err="1"/>
              <a:t>it</a:t>
            </a:r>
            <a:r>
              <a:rPr lang="cs-CZ" sz="2400" dirty="0"/>
              <a:t> </a:t>
            </a:r>
            <a:r>
              <a:rPr lang="cs-CZ" sz="2400" dirty="0" err="1"/>
              <a:t>going</a:t>
            </a:r>
            <a:r>
              <a:rPr lang="cs-CZ" sz="2400" dirty="0"/>
              <a:t> to </a:t>
            </a:r>
            <a:r>
              <a:rPr lang="cs-CZ" sz="2400" dirty="0" err="1"/>
              <a:t>be</a:t>
            </a:r>
            <a:r>
              <a:rPr lang="cs-CZ" sz="2400" dirty="0"/>
              <a:t> '</a:t>
            </a:r>
            <a:r>
              <a:rPr lang="cs-CZ" sz="2400" dirty="0" err="1"/>
              <a:t>Me</a:t>
            </a:r>
            <a:r>
              <a:rPr lang="cs-CZ" sz="2400" dirty="0"/>
              <a:t> and Julio Down By </a:t>
            </a:r>
            <a:r>
              <a:rPr lang="cs-CZ" sz="2400" dirty="0" err="1"/>
              <a:t>The</a:t>
            </a:r>
            <a:r>
              <a:rPr lang="cs-CZ" sz="2400" dirty="0"/>
              <a:t> </a:t>
            </a:r>
            <a:r>
              <a:rPr lang="cs-CZ" sz="2400" dirty="0" err="1"/>
              <a:t>Schoolyard</a:t>
            </a:r>
            <a:r>
              <a:rPr lang="cs-CZ" sz="2400" dirty="0"/>
              <a:t>?' Simon and </a:t>
            </a:r>
            <a:r>
              <a:rPr lang="cs-CZ" sz="2400" dirty="0" err="1"/>
              <a:t>Garfunkel</a:t>
            </a:r>
            <a:r>
              <a:rPr lang="cs-CZ" sz="2400" dirty="0"/>
              <a:t>? </a:t>
            </a:r>
            <a:r>
              <a:rPr lang="cs-CZ" sz="2400" dirty="0" err="1"/>
              <a:t>The</a:t>
            </a:r>
            <a:r>
              <a:rPr lang="cs-CZ" sz="2400" dirty="0"/>
              <a:t> </a:t>
            </a:r>
            <a:r>
              <a:rPr lang="cs-CZ" sz="2400" dirty="0" err="1"/>
              <a:t>Capeman</a:t>
            </a:r>
            <a:r>
              <a:rPr lang="cs-CZ" sz="2400" dirty="0"/>
              <a:t>?' To </a:t>
            </a:r>
            <a:r>
              <a:rPr lang="cs-CZ" sz="2400" dirty="0" err="1"/>
              <a:t>get</a:t>
            </a:r>
            <a:r>
              <a:rPr lang="cs-CZ" sz="2400" dirty="0"/>
              <a:t> </a:t>
            </a:r>
            <a:r>
              <a:rPr lang="cs-CZ" sz="2400" dirty="0" err="1"/>
              <a:t>people</a:t>
            </a:r>
            <a:r>
              <a:rPr lang="cs-CZ" sz="2400" dirty="0"/>
              <a:t> to listen </a:t>
            </a:r>
            <a:r>
              <a:rPr lang="cs-CZ" sz="2400" dirty="0" err="1"/>
              <a:t>with</a:t>
            </a:r>
            <a:r>
              <a:rPr lang="cs-CZ" sz="2400" dirty="0"/>
              <a:t> open </a:t>
            </a:r>
            <a:r>
              <a:rPr lang="cs-CZ" sz="2400" dirty="0" err="1"/>
              <a:t>ears</a:t>
            </a:r>
            <a:r>
              <a:rPr lang="cs-CZ" sz="2400" dirty="0"/>
              <a:t>, </a:t>
            </a:r>
            <a:r>
              <a:rPr lang="cs-CZ" sz="2400" dirty="0" err="1"/>
              <a:t>you</a:t>
            </a:r>
            <a:r>
              <a:rPr lang="cs-CZ" sz="2400" dirty="0"/>
              <a:t> </a:t>
            </a:r>
            <a:r>
              <a:rPr lang="cs-CZ" sz="2400" dirty="0" err="1"/>
              <a:t>have</a:t>
            </a:r>
            <a:r>
              <a:rPr lang="cs-CZ" sz="2400" dirty="0"/>
              <a:t> to </a:t>
            </a:r>
            <a:r>
              <a:rPr lang="cs-CZ" sz="2400" dirty="0" err="1"/>
              <a:t>really</a:t>
            </a:r>
            <a:r>
              <a:rPr lang="cs-CZ" sz="2400" dirty="0"/>
              <a:t> make </a:t>
            </a:r>
            <a:r>
              <a:rPr lang="cs-CZ" sz="2400" dirty="0" err="1"/>
              <a:t>something</a:t>
            </a:r>
            <a:r>
              <a:rPr lang="cs-CZ" sz="2400" dirty="0"/>
              <a:t> </a:t>
            </a:r>
            <a:r>
              <a:rPr lang="cs-CZ" sz="2400" dirty="0" err="1"/>
              <a:t>that</a:t>
            </a:r>
            <a:r>
              <a:rPr lang="cs-CZ" sz="2400" dirty="0"/>
              <a:t> </a:t>
            </a:r>
            <a:r>
              <a:rPr lang="cs-CZ" sz="2400" dirty="0" err="1"/>
              <a:t>is</a:t>
            </a:r>
            <a:r>
              <a:rPr lang="cs-CZ" sz="2400" dirty="0"/>
              <a:t> </a:t>
            </a:r>
            <a:r>
              <a:rPr lang="cs-CZ" sz="2400" dirty="0" err="1"/>
              <a:t>interesting</a:t>
            </a:r>
            <a:r>
              <a:rPr lang="cs-CZ" sz="2400" dirty="0"/>
              <a:t> </a:t>
            </a:r>
            <a:r>
              <a:rPr lang="cs-CZ" sz="2400" dirty="0" err="1"/>
              <a:t>because</a:t>
            </a:r>
            <a:r>
              <a:rPr lang="cs-CZ" sz="2400" dirty="0"/>
              <a:t> </a:t>
            </a:r>
            <a:r>
              <a:rPr lang="cs-CZ" sz="2400" dirty="0" err="1"/>
              <a:t>people</a:t>
            </a:r>
            <a:r>
              <a:rPr lang="cs-CZ" sz="2400" dirty="0"/>
              <a:t> are </a:t>
            </a:r>
            <a:r>
              <a:rPr lang="cs-CZ" sz="2400" dirty="0" err="1"/>
              <a:t>prepared</a:t>
            </a:r>
            <a:r>
              <a:rPr lang="cs-CZ" sz="2400" dirty="0"/>
              <a:t> </a:t>
            </a:r>
            <a:r>
              <a:rPr lang="cs-CZ" sz="2400" dirty="0" err="1"/>
              <a:t>for</a:t>
            </a:r>
            <a:r>
              <a:rPr lang="cs-CZ" sz="2400" dirty="0"/>
              <a:t> </a:t>
            </a:r>
            <a:r>
              <a:rPr lang="cs-CZ" sz="2400" dirty="0" err="1"/>
              <a:t>it</a:t>
            </a:r>
            <a:r>
              <a:rPr lang="cs-CZ" sz="2400" dirty="0"/>
              <a:t> not to </a:t>
            </a:r>
            <a:r>
              <a:rPr lang="cs-CZ" sz="2400" dirty="0" err="1"/>
              <a:t>be</a:t>
            </a:r>
            <a:r>
              <a:rPr lang="cs-CZ" sz="2400" dirty="0"/>
              <a:t> </a:t>
            </a:r>
            <a:r>
              <a:rPr lang="cs-CZ" sz="2400" dirty="0" err="1"/>
              <a:t>interesting</a:t>
            </a:r>
            <a:r>
              <a:rPr lang="cs-CZ" sz="2400" dirty="0"/>
              <a:t>." (</a:t>
            </a:r>
            <a:r>
              <a:rPr lang="cs-CZ" sz="2400" dirty="0" err="1"/>
              <a:t>Rolling</a:t>
            </a:r>
            <a:r>
              <a:rPr lang="cs-CZ" sz="2400" dirty="0"/>
              <a:t> Stone, 7. duben 2016</a:t>
            </a:r>
            <a:r>
              <a:rPr lang="cs-CZ" sz="2400" dirty="0" smtClean="0"/>
              <a:t>)</a:t>
            </a:r>
            <a:endParaRPr lang="cs-CZ" sz="2400" dirty="0"/>
          </a:p>
        </p:txBody>
      </p:sp>
    </p:spTree>
    <p:extLst>
      <p:ext uri="{BB962C8B-B14F-4D97-AF65-F5344CB8AC3E}">
        <p14:creationId xmlns:p14="http://schemas.microsoft.com/office/powerpoint/2010/main" val="2338318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Událost („</a:t>
            </a:r>
            <a:r>
              <a:rPr lang="cs-CZ" dirty="0" err="1" smtClean="0"/>
              <a:t>événement</a:t>
            </a:r>
            <a:r>
              <a:rPr lang="cs-CZ" dirty="0" smtClean="0"/>
              <a:t>“)</a:t>
            </a:r>
            <a:endParaRPr lang="cs-CZ" dirty="0"/>
          </a:p>
        </p:txBody>
      </p:sp>
      <p:sp>
        <p:nvSpPr>
          <p:cNvPr id="3" name="Zástupný symbol pro obsah 2"/>
          <p:cNvSpPr>
            <a:spLocks noGrp="1"/>
          </p:cNvSpPr>
          <p:nvPr>
            <p:ph idx="1"/>
          </p:nvPr>
        </p:nvSpPr>
        <p:spPr/>
        <p:txBody>
          <a:bodyPr>
            <a:normAutofit/>
          </a:bodyPr>
          <a:lstStyle/>
          <a:p>
            <a:r>
              <a:rPr lang="cs-CZ" sz="2400" dirty="0"/>
              <a:t>„Existuje překvapení, které nepomine poté, co se dostavilo, retrospektivní překvapení, které doprovází rozhodující události a které je v jistém smyslu překvapením provždy. Třebaže minuly, stále nám unikají… Na rozdíl od faktického děje, jakkoli nečekaného, událost porušuje nejen zřetelně vymezené očekávání, ale uvádí do stavu krize obecný horizont našich očekávání, horizont, který činí náš svět obvyklý a obyvatelný</a:t>
            </a:r>
            <a:r>
              <a:rPr lang="cs-CZ" sz="2400" dirty="0" smtClean="0"/>
              <a:t>…“. (</a:t>
            </a:r>
            <a:r>
              <a:rPr lang="fr-FR" sz="2400" dirty="0" smtClean="0"/>
              <a:t>78</a:t>
            </a:r>
            <a:r>
              <a:rPr lang="cs-CZ" sz="2400" dirty="0" smtClean="0"/>
              <a:t>)</a:t>
            </a:r>
            <a:endParaRPr lang="cs-CZ" sz="2400" dirty="0"/>
          </a:p>
          <a:p>
            <a:endParaRPr lang="cs-CZ" sz="2400" dirty="0"/>
          </a:p>
        </p:txBody>
      </p:sp>
    </p:spTree>
    <p:extLst>
      <p:ext uri="{BB962C8B-B14F-4D97-AF65-F5344CB8AC3E}">
        <p14:creationId xmlns:p14="http://schemas.microsoft.com/office/powerpoint/2010/main" val="4263699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Událost („</a:t>
            </a:r>
            <a:r>
              <a:rPr lang="cs-CZ" dirty="0" err="1" smtClean="0"/>
              <a:t>événement</a:t>
            </a:r>
            <a:r>
              <a:rPr lang="cs-CZ" dirty="0" smtClean="0"/>
              <a:t>“) a osoba</a:t>
            </a:r>
            <a:endParaRPr lang="cs-CZ" dirty="0"/>
          </a:p>
        </p:txBody>
      </p:sp>
      <p:sp>
        <p:nvSpPr>
          <p:cNvPr id="3" name="Zástupný symbol pro obsah 2"/>
          <p:cNvSpPr>
            <a:spLocks noGrp="1"/>
          </p:cNvSpPr>
          <p:nvPr>
            <p:ph idx="1"/>
          </p:nvPr>
        </p:nvSpPr>
        <p:spPr/>
        <p:txBody>
          <a:bodyPr>
            <a:normAutofit/>
          </a:bodyPr>
          <a:lstStyle/>
          <a:p>
            <a:r>
              <a:rPr lang="cs-CZ" sz="2400" u="sng" dirty="0" smtClean="0"/>
              <a:t>2</a:t>
            </a:r>
            <a:r>
              <a:rPr lang="cs-CZ" sz="2400" u="sng" dirty="0"/>
              <a:t>. Vztah k tomu, kdo jej </a:t>
            </a:r>
            <a:r>
              <a:rPr lang="cs-CZ" sz="2400" u="sng" dirty="0" smtClean="0"/>
              <a:t>zakouší</a:t>
            </a:r>
          </a:p>
          <a:p>
            <a:r>
              <a:rPr lang="cs-CZ" sz="2400" dirty="0"/>
              <a:t>„Událost se děje mně samotnému, jedinečným způsobem, je určena [</a:t>
            </a:r>
            <a:r>
              <a:rPr lang="cs-CZ" sz="2400" dirty="0" err="1"/>
              <a:t>adressé</a:t>
            </a:r>
            <a:r>
              <a:rPr lang="cs-CZ" sz="2400" dirty="0"/>
              <a:t>] mně tak, jako nikomu jinému, což v opačném smyslu znamená, že já sám jsem ve hře. Adresná povaha události tedy jde ruku v ruce s tím, že ten, kdo událost zakouší, je zahrnut v tom, co se mu děje: událost se mi přihází jen v té míře, v níž se já sám přiházím sobě skrze ni [je </a:t>
            </a:r>
            <a:r>
              <a:rPr lang="cs-CZ" sz="2400" dirty="0" err="1"/>
              <a:t>m’adviens</a:t>
            </a:r>
            <a:r>
              <a:rPr lang="cs-CZ" sz="2400" dirty="0"/>
              <a:t> à moi-</a:t>
            </a:r>
            <a:r>
              <a:rPr lang="cs-CZ" sz="2400" dirty="0" err="1"/>
              <a:t>même</a:t>
            </a:r>
            <a:r>
              <a:rPr lang="cs-CZ" sz="2400" dirty="0"/>
              <a:t> à travers </a:t>
            </a:r>
            <a:r>
              <a:rPr lang="cs-CZ" sz="2400" dirty="0" err="1"/>
              <a:t>lui</a:t>
            </a:r>
            <a:r>
              <a:rPr lang="cs-CZ" sz="2400" dirty="0"/>
              <a:t>], jen v té míře, v níž tu jsem ve hře já sám jakožto já sám, tedy ve svém bytí sebou [en </a:t>
            </a:r>
            <a:r>
              <a:rPr lang="cs-CZ" sz="2400" dirty="0" err="1"/>
              <a:t>mon</a:t>
            </a:r>
            <a:r>
              <a:rPr lang="cs-CZ" sz="2400" dirty="0"/>
              <a:t> </a:t>
            </a:r>
            <a:r>
              <a:rPr lang="cs-CZ" sz="2400" dirty="0" err="1"/>
              <a:t>ipséité</a:t>
            </a:r>
            <a:r>
              <a:rPr lang="cs-CZ" sz="2400" dirty="0"/>
              <a:t>].“ (34</a:t>
            </a:r>
            <a:r>
              <a:rPr lang="cs-CZ" sz="2400" dirty="0" smtClean="0"/>
              <a:t>)</a:t>
            </a:r>
          </a:p>
          <a:p>
            <a:r>
              <a:rPr lang="cs-CZ" sz="2400" dirty="0"/>
              <a:t>„událost je právě tím, co když nastane, </a:t>
            </a:r>
            <a:r>
              <a:rPr lang="cs-CZ" sz="2400" i="1" dirty="0"/>
              <a:t>působí, že již nikdy nebudu stejný</a:t>
            </a:r>
            <a:r>
              <a:rPr lang="cs-CZ" sz="2400" dirty="0"/>
              <a:t>“. </a:t>
            </a:r>
            <a:r>
              <a:rPr lang="fr-FR" sz="2400" dirty="0"/>
              <a:t>36.</a:t>
            </a:r>
            <a:endParaRPr lang="cs-CZ" sz="2400" dirty="0"/>
          </a:p>
          <a:p>
            <a:r>
              <a:rPr lang="cs-CZ" sz="2400" dirty="0"/>
              <a:t>při události „se my sami přiházíme sobě“. </a:t>
            </a:r>
            <a:r>
              <a:rPr lang="fr-FR" sz="2400" dirty="0"/>
              <a:t>38</a:t>
            </a:r>
            <a:r>
              <a:rPr lang="fr-FR" sz="2400" dirty="0" smtClean="0"/>
              <a:t>.</a:t>
            </a:r>
            <a:endParaRPr lang="cs-CZ" sz="2400" u="sng" dirty="0"/>
          </a:p>
        </p:txBody>
      </p:sp>
    </p:spTree>
    <p:extLst>
      <p:ext uri="{BB962C8B-B14F-4D97-AF65-F5344CB8AC3E}">
        <p14:creationId xmlns:p14="http://schemas.microsoft.com/office/powerpoint/2010/main" val="3363152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Událost a osoba</a:t>
            </a:r>
            <a:endParaRPr lang="cs-CZ" dirty="0"/>
          </a:p>
        </p:txBody>
      </p:sp>
      <p:sp>
        <p:nvSpPr>
          <p:cNvPr id="3" name="Zástupný symbol pro obsah 2"/>
          <p:cNvSpPr>
            <a:spLocks noGrp="1"/>
          </p:cNvSpPr>
          <p:nvPr>
            <p:ph idx="1"/>
          </p:nvPr>
        </p:nvSpPr>
        <p:spPr/>
        <p:txBody>
          <a:bodyPr/>
          <a:lstStyle/>
          <a:p>
            <a:r>
              <a:rPr lang="cs-CZ" sz="2400" dirty="0" smtClean="0"/>
              <a:t>„Úhrnem </a:t>
            </a:r>
            <a:r>
              <a:rPr lang="cs-CZ" sz="2400" dirty="0"/>
              <a:t>řečeno, bytí sebou [</a:t>
            </a:r>
            <a:r>
              <a:rPr lang="cs-CZ" sz="2400" dirty="0" err="1"/>
              <a:t>ipséité</a:t>
            </a:r>
            <a:r>
              <a:rPr lang="cs-CZ" sz="2400" dirty="0"/>
              <a:t>] označuje schopnost, jíž si osvojujeme události tím, že se k nim vztahujeme ve vlastním smyslu, a skrze toto osvojení se my sami přiházíme sobě ve vlastním smyslu [à </a:t>
            </a:r>
            <a:r>
              <a:rPr lang="cs-CZ" sz="2400" dirty="0" err="1"/>
              <a:t>notre</a:t>
            </a:r>
            <a:r>
              <a:rPr lang="cs-CZ" sz="2400" dirty="0"/>
              <a:t> </a:t>
            </a:r>
            <a:r>
              <a:rPr lang="cs-CZ" sz="2400" dirty="0" err="1"/>
              <a:t>propre</a:t>
            </a:r>
            <a:r>
              <a:rPr lang="cs-CZ" sz="2400" dirty="0"/>
              <a:t>], tj. získáváme jedinečnost [</a:t>
            </a:r>
            <a:r>
              <a:rPr lang="cs-CZ" sz="2400" dirty="0" err="1"/>
              <a:t>singularité</a:t>
            </a:r>
            <a:r>
              <a:rPr lang="cs-CZ" sz="2400" dirty="0"/>
              <a:t>]. Jedinečnost chápaná událostně se tedy zas definuje jako náš pokaždé jedinečný způsob, jak rozumíme sobě samým na základě zakládajících událostí: z toho plyne, že jedinečnost </a:t>
            </a:r>
            <a:r>
              <a:rPr lang="cs-CZ" sz="2400" dirty="0" err="1"/>
              <a:t>příhozího</a:t>
            </a:r>
            <a:r>
              <a:rPr lang="cs-CZ" sz="2400" dirty="0"/>
              <a:t> [la </a:t>
            </a:r>
            <a:r>
              <a:rPr lang="cs-CZ" sz="2400" dirty="0" err="1"/>
              <a:t>singularité</a:t>
            </a:r>
            <a:r>
              <a:rPr lang="cs-CZ" sz="2400" dirty="0"/>
              <a:t> </a:t>
            </a:r>
            <a:r>
              <a:rPr lang="cs-CZ" sz="2400" dirty="0" err="1"/>
              <a:t>d’un</a:t>
            </a:r>
            <a:r>
              <a:rPr lang="cs-CZ" sz="2400" dirty="0"/>
              <a:t> </a:t>
            </a:r>
            <a:r>
              <a:rPr lang="cs-CZ" sz="2400" dirty="0" err="1"/>
              <a:t>advenant</a:t>
            </a:r>
            <a:r>
              <a:rPr lang="cs-CZ" sz="2400" dirty="0"/>
              <a:t>] se proměňuje po celou dobu jeho příběhu.“ (38)</a:t>
            </a:r>
          </a:p>
          <a:p>
            <a:endParaRPr lang="cs-CZ" dirty="0"/>
          </a:p>
        </p:txBody>
      </p:sp>
    </p:spTree>
    <p:extLst>
      <p:ext uri="{BB962C8B-B14F-4D97-AF65-F5344CB8AC3E}">
        <p14:creationId xmlns:p14="http://schemas.microsoft.com/office/powerpoint/2010/main" val="2793018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Závěr: diskontinuita zkušenosti</a:t>
            </a:r>
            <a:endParaRPr lang="cs-CZ" dirty="0"/>
          </a:p>
        </p:txBody>
      </p:sp>
      <p:sp>
        <p:nvSpPr>
          <p:cNvPr id="3" name="Zástupný symbol pro obsah 2"/>
          <p:cNvSpPr>
            <a:spLocks noGrp="1"/>
          </p:cNvSpPr>
          <p:nvPr>
            <p:ph idx="1"/>
          </p:nvPr>
        </p:nvSpPr>
        <p:spPr/>
        <p:txBody>
          <a:bodyPr>
            <a:noAutofit/>
          </a:bodyPr>
          <a:lstStyle/>
          <a:p>
            <a:r>
              <a:rPr lang="cs-CZ" sz="2400" u="sng" dirty="0" smtClean="0"/>
              <a:t>1. Vpád nesrozumitelného</a:t>
            </a:r>
          </a:p>
          <a:p>
            <a:r>
              <a:rPr lang="cs-CZ" sz="2400" dirty="0"/>
              <a:t>zakoušejícímu </a:t>
            </a:r>
            <a:r>
              <a:rPr lang="cs-CZ" sz="2400" dirty="0" smtClean="0"/>
              <a:t>až postupně</a:t>
            </a:r>
            <a:r>
              <a:rPr lang="cs-CZ" sz="2400" dirty="0"/>
              <a:t>, </a:t>
            </a:r>
            <a:r>
              <a:rPr lang="cs-CZ" sz="2400" dirty="0" smtClean="0"/>
              <a:t>dochází</a:t>
            </a:r>
            <a:r>
              <a:rPr lang="cs-CZ" sz="2400" dirty="0"/>
              <a:t>, co se stalo. </a:t>
            </a:r>
            <a:r>
              <a:rPr lang="cs-CZ" sz="2400" dirty="0" smtClean="0"/>
              <a:t>„</a:t>
            </a:r>
            <a:r>
              <a:rPr lang="cs-CZ" sz="2400" dirty="0"/>
              <a:t>Nikdy nejsme naplno současníky události.“</a:t>
            </a:r>
            <a:r>
              <a:rPr lang="cs-CZ" sz="2400" dirty="0"/>
              <a:t> </a:t>
            </a:r>
            <a:r>
              <a:rPr lang="fr-FR" sz="2400" dirty="0"/>
              <a:t>79.</a:t>
            </a:r>
            <a:endParaRPr lang="cs-CZ" sz="2400" dirty="0"/>
          </a:p>
          <a:p>
            <a:r>
              <a:rPr lang="cs-CZ" sz="2400" u="sng" dirty="0" smtClean="0"/>
              <a:t>2. narušení lineárního plynutí času</a:t>
            </a:r>
          </a:p>
          <a:p>
            <a:r>
              <a:rPr lang="cs-CZ" sz="2400" dirty="0"/>
              <a:t>„Událost… není nejprve budoucí, aby se pak stala přítomnou a minulou. Je přítomná jen jako minulá ve světle své budoucnosti</a:t>
            </a:r>
            <a:r>
              <a:rPr lang="cs-CZ" sz="2400" dirty="0" smtClean="0"/>
              <a:t>.“</a:t>
            </a:r>
          </a:p>
          <a:p>
            <a:r>
              <a:rPr lang="cs-CZ" sz="2400" dirty="0" smtClean="0"/>
              <a:t>Rozdíl </a:t>
            </a:r>
            <a:r>
              <a:rPr lang="cs-CZ" sz="2400" dirty="0"/>
              <a:t>budoucí – přítomné je </a:t>
            </a:r>
            <a:r>
              <a:rPr lang="cs-CZ" sz="2400" dirty="0" smtClean="0"/>
              <a:t>ne-lineární</a:t>
            </a:r>
            <a:r>
              <a:rPr lang="cs-CZ" sz="2400" dirty="0"/>
              <a:t>: událost není budoucností, která se stala </a:t>
            </a:r>
            <a:r>
              <a:rPr lang="cs-CZ" sz="2400" dirty="0" smtClean="0"/>
              <a:t>přítomnou.</a:t>
            </a:r>
          </a:p>
          <a:p>
            <a:r>
              <a:rPr lang="cs-CZ" sz="2400" dirty="0" smtClean="0"/>
              <a:t>Přítomnou </a:t>
            </a:r>
            <a:r>
              <a:rPr lang="cs-CZ" sz="2400" dirty="0"/>
              <a:t>se stane, „až když je již minulá, a to v té míře, v níž otevřela nějakou budoucnost.“ </a:t>
            </a:r>
            <a:r>
              <a:rPr lang="fr-FR" sz="2400" dirty="0"/>
              <a:t>82</a:t>
            </a:r>
            <a:r>
              <a:rPr lang="fr-FR" sz="2400" dirty="0" smtClean="0"/>
              <a:t>.</a:t>
            </a:r>
            <a:endParaRPr lang="cs-CZ" sz="2400" dirty="0"/>
          </a:p>
        </p:txBody>
      </p:sp>
    </p:spTree>
    <p:extLst>
      <p:ext uri="{BB962C8B-B14F-4D97-AF65-F5344CB8AC3E}">
        <p14:creationId xmlns:p14="http://schemas.microsoft.com/office/powerpoint/2010/main" val="3070217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Téma</a:t>
            </a:r>
            <a:endParaRPr lang="en-US" dirty="0"/>
          </a:p>
        </p:txBody>
      </p:sp>
      <p:sp>
        <p:nvSpPr>
          <p:cNvPr id="3" name="Zástupný symbol pro obsah 2"/>
          <p:cNvSpPr>
            <a:spLocks noGrp="1"/>
          </p:cNvSpPr>
          <p:nvPr>
            <p:ph idx="1"/>
          </p:nvPr>
        </p:nvSpPr>
        <p:spPr/>
        <p:txBody>
          <a:bodyPr>
            <a:noAutofit/>
          </a:bodyPr>
          <a:lstStyle/>
          <a:p>
            <a:pPr marL="0" indent="0">
              <a:buNone/>
            </a:pPr>
            <a:r>
              <a:rPr lang="cs-CZ" sz="2400" dirty="0" smtClean="0"/>
              <a:t>Identita osoby</a:t>
            </a:r>
          </a:p>
          <a:p>
            <a:pPr>
              <a:buFont typeface="Arial" panose="020B0604020202020204" pitchFamily="34" charset="0"/>
              <a:buChar char="•"/>
            </a:pPr>
            <a:r>
              <a:rPr lang="cs-CZ" sz="2400" dirty="0"/>
              <a:t> </a:t>
            </a:r>
            <a:r>
              <a:rPr lang="cs-CZ" sz="2400" dirty="0" smtClean="0"/>
              <a:t>kontinuita existence (</a:t>
            </a:r>
            <a:r>
              <a:rPr lang="cs-CZ" sz="2400" dirty="0" err="1" smtClean="0"/>
              <a:t>konstatovatelná</a:t>
            </a:r>
            <a:r>
              <a:rPr lang="cs-CZ" sz="2400" dirty="0" smtClean="0"/>
              <a:t> zvnějšku, kontinuální existence téhož těla)</a:t>
            </a:r>
          </a:p>
          <a:p>
            <a:pPr>
              <a:buFont typeface="Arial" panose="020B0604020202020204" pitchFamily="34" charset="0"/>
              <a:buChar char="•"/>
            </a:pPr>
            <a:r>
              <a:rPr lang="cs-CZ" sz="2400" dirty="0"/>
              <a:t> </a:t>
            </a:r>
            <a:r>
              <a:rPr lang="cs-CZ" sz="2400" dirty="0" smtClean="0"/>
              <a:t>kontinuita zakoušení (vědomí, paměti</a:t>
            </a:r>
          </a:p>
          <a:p>
            <a:pPr marL="0" indent="0">
              <a:buNone/>
            </a:pPr>
            <a:endParaRPr lang="cs-CZ" sz="2400" dirty="0"/>
          </a:p>
          <a:p>
            <a:pPr marL="0" indent="0">
              <a:buNone/>
            </a:pPr>
            <a:r>
              <a:rPr lang="cs-CZ" sz="2400" dirty="0" smtClean="0"/>
              <a:t>Otázky</a:t>
            </a:r>
          </a:p>
          <a:p>
            <a:pPr>
              <a:buFont typeface="Arial" panose="020B0604020202020204" pitchFamily="34" charset="0"/>
              <a:buChar char="•"/>
            </a:pPr>
            <a:r>
              <a:rPr lang="cs-CZ" sz="2400" dirty="0"/>
              <a:t> </a:t>
            </a:r>
            <a:r>
              <a:rPr lang="cs-CZ" sz="2400" dirty="0" smtClean="0"/>
              <a:t>nepochopitelné jevy, nečekané přeryvy</a:t>
            </a:r>
          </a:p>
          <a:p>
            <a:pPr lvl="1">
              <a:buFont typeface="Arial" panose="020B0604020202020204" pitchFamily="34" charset="0"/>
              <a:buChar char="•"/>
            </a:pPr>
            <a:r>
              <a:rPr lang="cs-CZ" sz="2200" dirty="0" smtClean="0"/>
              <a:t>dají se začlenit do souvislé zkušenosti, anebo ji narušují (diskontinuita)?</a:t>
            </a:r>
          </a:p>
          <a:p>
            <a:pPr lvl="1">
              <a:buFont typeface="Arial" panose="020B0604020202020204" pitchFamily="34" charset="0"/>
              <a:buChar char="•"/>
            </a:pPr>
            <a:r>
              <a:rPr lang="cs-CZ" sz="2200" dirty="0" smtClean="0"/>
              <a:t>mají nějaký vztah k identitě osoby?</a:t>
            </a:r>
          </a:p>
          <a:p>
            <a:pPr>
              <a:buFont typeface="Arial" panose="020B0604020202020204" pitchFamily="34" charset="0"/>
              <a:buChar char="•"/>
            </a:pPr>
            <a:endParaRPr lang="en-US" sz="2400" dirty="0"/>
          </a:p>
        </p:txBody>
      </p:sp>
    </p:spTree>
    <p:extLst>
      <p:ext uri="{BB962C8B-B14F-4D97-AF65-F5344CB8AC3E}">
        <p14:creationId xmlns:p14="http://schemas.microsoft.com/office/powerpoint/2010/main" val="2859442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„Události“</a:t>
            </a:r>
            <a:endParaRPr lang="en-US" dirty="0"/>
          </a:p>
        </p:txBody>
      </p:sp>
      <p:sp>
        <p:nvSpPr>
          <p:cNvPr id="3" name="Zástupný symbol pro obsah 2"/>
          <p:cNvSpPr>
            <a:spLocks noGrp="1"/>
          </p:cNvSpPr>
          <p:nvPr>
            <p:ph idx="1"/>
          </p:nvPr>
        </p:nvSpPr>
        <p:spPr/>
        <p:txBody>
          <a:bodyPr>
            <a:normAutofit/>
          </a:bodyPr>
          <a:lstStyle/>
          <a:p>
            <a:pPr>
              <a:lnSpc>
                <a:spcPct val="100000"/>
              </a:lnSpc>
              <a:buFont typeface="Arial" panose="020B0604020202020204" pitchFamily="34" charset="0"/>
              <a:buChar char="•"/>
            </a:pPr>
            <a:r>
              <a:rPr lang="cs-CZ" sz="2400" dirty="0" smtClean="0"/>
              <a:t> Pád Berlínské zdi</a:t>
            </a:r>
          </a:p>
          <a:p>
            <a:pPr>
              <a:lnSpc>
                <a:spcPct val="100000"/>
              </a:lnSpc>
              <a:buFont typeface="Arial" panose="020B0604020202020204" pitchFamily="34" charset="0"/>
              <a:buChar char="•"/>
            </a:pPr>
            <a:r>
              <a:rPr lang="cs-CZ" sz="2400" dirty="0"/>
              <a:t> </a:t>
            </a:r>
            <a:r>
              <a:rPr lang="cs-CZ" sz="2400" dirty="0">
                <a:hlinkClick r:id="rId2"/>
              </a:rPr>
              <a:t>https://</a:t>
            </a:r>
            <a:r>
              <a:rPr lang="cs-CZ" sz="2400" dirty="0" smtClean="0">
                <a:hlinkClick r:id="rId2"/>
              </a:rPr>
              <a:t>www.youtube.com/watch?v=gB8HJe3mQNc&amp;t=1312s</a:t>
            </a:r>
            <a:endParaRPr lang="cs-CZ" sz="2400" dirty="0" smtClean="0"/>
          </a:p>
          <a:p>
            <a:pPr>
              <a:lnSpc>
                <a:spcPct val="100000"/>
              </a:lnSpc>
              <a:buFont typeface="Arial" panose="020B0604020202020204" pitchFamily="34" charset="0"/>
              <a:buChar char="•"/>
            </a:pPr>
            <a:r>
              <a:rPr lang="cs-CZ" sz="2400" dirty="0"/>
              <a:t> </a:t>
            </a:r>
            <a:r>
              <a:rPr lang="cs-CZ" sz="2400" dirty="0" smtClean="0"/>
              <a:t>volný přelez stěny </a:t>
            </a:r>
            <a:r>
              <a:rPr lang="cs-CZ" sz="2400" dirty="0" err="1" smtClean="0"/>
              <a:t>Dawn</a:t>
            </a:r>
            <a:r>
              <a:rPr lang="cs-CZ" sz="2400" dirty="0" smtClean="0"/>
              <a:t> Wall v rekordním čase (Adam Ondra, 2016)</a:t>
            </a:r>
          </a:p>
          <a:p>
            <a:pPr lvl="1">
              <a:lnSpc>
                <a:spcPct val="100000"/>
              </a:lnSpc>
              <a:buFont typeface="Arial" panose="020B0604020202020204" pitchFamily="34" charset="0"/>
              <a:buChar char="•"/>
            </a:pPr>
            <a:r>
              <a:rPr lang="en-US" sz="2200" dirty="0">
                <a:hlinkClick r:id="rId3"/>
              </a:rPr>
              <a:t>https://www.nationalgeographic.com/adventure/destinations/united-states/california/yosemite-national-park/climber-adam-ondra-dawn-wall-yosemite-success</a:t>
            </a:r>
            <a:r>
              <a:rPr lang="en-US" sz="2200" dirty="0" smtClean="0">
                <a:hlinkClick r:id="rId3"/>
              </a:rPr>
              <a:t>/</a:t>
            </a:r>
            <a:endParaRPr lang="cs-CZ" sz="2200" dirty="0"/>
          </a:p>
          <a:p>
            <a:pPr>
              <a:lnSpc>
                <a:spcPct val="100000"/>
              </a:lnSpc>
              <a:buFont typeface="Arial" panose="020B0604020202020204" pitchFamily="34" charset="0"/>
              <a:buChar char="•"/>
            </a:pPr>
            <a:r>
              <a:rPr lang="cs-CZ" sz="2400" dirty="0" smtClean="0"/>
              <a:t> Česká pošta zavádí platby kartou</a:t>
            </a:r>
          </a:p>
          <a:p>
            <a:pPr lvl="1">
              <a:lnSpc>
                <a:spcPct val="100000"/>
              </a:lnSpc>
              <a:buFont typeface="Arial" panose="020B0604020202020204" pitchFamily="34" charset="0"/>
              <a:buChar char="•"/>
            </a:pPr>
            <a:endParaRPr lang="en-US" sz="2200" dirty="0"/>
          </a:p>
        </p:txBody>
      </p:sp>
    </p:spTree>
    <p:extLst>
      <p:ext uri="{BB962C8B-B14F-4D97-AF65-F5344CB8AC3E}">
        <p14:creationId xmlns:p14="http://schemas.microsoft.com/office/powerpoint/2010/main" val="34931661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Musil, </a:t>
            </a:r>
            <a:r>
              <a:rPr lang="cs-CZ" i="1" dirty="0" smtClean="0"/>
              <a:t>Muž bez vlastností</a:t>
            </a:r>
            <a:r>
              <a:rPr lang="cs-CZ" dirty="0" smtClean="0"/>
              <a:t>, 1/I (Nehoda)</a:t>
            </a:r>
            <a:endParaRPr lang="en-US" dirty="0"/>
          </a:p>
        </p:txBody>
      </p:sp>
      <p:sp>
        <p:nvSpPr>
          <p:cNvPr id="3" name="Zástupný symbol pro obsah 2"/>
          <p:cNvSpPr>
            <a:spLocks noGrp="1"/>
          </p:cNvSpPr>
          <p:nvPr>
            <p:ph idx="1"/>
          </p:nvPr>
        </p:nvSpPr>
        <p:spPr/>
        <p:txBody>
          <a:bodyPr>
            <a:normAutofit/>
          </a:bodyPr>
          <a:lstStyle/>
          <a:p>
            <a:pPr marL="201168" lvl="1" indent="0">
              <a:lnSpc>
                <a:spcPct val="100000"/>
              </a:lnSpc>
              <a:buNone/>
            </a:pPr>
            <a:r>
              <a:rPr lang="cs-CZ" sz="2200" dirty="0" smtClean="0"/>
              <a:t>„dáma a její průvodce přistoupili ke skupině a prohlíželi si přes hlavy a skloněná záda lidí ležícího muže [sraženého nákladním vozem]. Potom ustoupili nazad a váhali. Dáma pocítila jakousi nevolnost u srdce a v žaludeční krajině, což byla oprávněna pokládat za soucit; bylo to nerozhodnutý, ochromující pocit. Po chvíli mlčení řekl jí pán: „Tyhle těžké nákladní vozy, které tu užívají, mají příliš dlouhou brzdnou dráhu.“ Dámě se při jeho slovech ulevilo a poděkovala mu pozorným pohledem. Jistě už toto slovo leckdy slyšela, ale nevěděla, co to brzdná dráha je, a ani to nechtěla vědět; stačilo jí, že se jím tato příšerná příhoda dala uvést do nějakého pořádku a že se stala technickým problémem, jenž e jí už bezprostředně netýká.“ (český překlad 2008, str. 12).</a:t>
            </a:r>
            <a:endParaRPr lang="en-US" sz="2200" dirty="0"/>
          </a:p>
        </p:txBody>
      </p:sp>
    </p:spTree>
    <p:extLst>
      <p:ext uri="{BB962C8B-B14F-4D97-AF65-F5344CB8AC3E}">
        <p14:creationId xmlns:p14="http://schemas.microsoft.com/office/powerpoint/2010/main" val="17312729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1. </a:t>
            </a:r>
            <a:r>
              <a:rPr lang="cs-CZ" dirty="0" err="1" smtClean="0"/>
              <a:t>Husserl</a:t>
            </a:r>
            <a:r>
              <a:rPr lang="cs-CZ" dirty="0" smtClean="0"/>
              <a:t>: zkušenost jako kontinuita</a:t>
            </a:r>
            <a:endParaRPr lang="en-US" dirty="0"/>
          </a:p>
        </p:txBody>
      </p:sp>
      <p:sp>
        <p:nvSpPr>
          <p:cNvPr id="3" name="Zástupný symbol pro obsah 2"/>
          <p:cNvSpPr>
            <a:spLocks noGrp="1"/>
          </p:cNvSpPr>
          <p:nvPr>
            <p:ph idx="1"/>
          </p:nvPr>
        </p:nvSpPr>
        <p:spPr/>
        <p:txBody>
          <a:bodyPr>
            <a:normAutofit/>
          </a:bodyPr>
          <a:lstStyle/>
          <a:p>
            <a:r>
              <a:rPr lang="cs-CZ" sz="2400" dirty="0" smtClean="0"/>
              <a:t>Kognitivní pojem zkušenosti</a:t>
            </a:r>
          </a:p>
          <a:p>
            <a:r>
              <a:rPr lang="cs-CZ" sz="2400" dirty="0"/>
              <a:t>„</a:t>
            </a:r>
            <a:r>
              <a:rPr lang="cs-CZ" sz="2400" dirty="0" err="1"/>
              <a:t>samodanost</a:t>
            </a:r>
            <a:r>
              <a:rPr lang="cs-CZ" sz="2400" dirty="0"/>
              <a:t> individuálních předmětů“, či danost něčeho v jeho „“</a:t>
            </a:r>
            <a:r>
              <a:rPr lang="cs-CZ" sz="2400" i="1" dirty="0"/>
              <a:t>tělesné</a:t>
            </a:r>
            <a:r>
              <a:rPr lang="cs-CZ" sz="2400" dirty="0"/>
              <a:t>“ samotnosti“. </a:t>
            </a:r>
            <a:r>
              <a:rPr lang="de-DE" sz="2400" dirty="0"/>
              <a:t>Erfahrung und Urteil, § 6, p. 21; Erfahrung und Urteil, § 7, p. 23; </a:t>
            </a:r>
            <a:r>
              <a:rPr lang="de-DE" sz="2400" dirty="0" err="1"/>
              <a:t>viz</a:t>
            </a:r>
            <a:r>
              <a:rPr lang="de-DE" sz="2400" dirty="0"/>
              <a:t> </a:t>
            </a:r>
            <a:r>
              <a:rPr lang="de-DE" sz="2400" dirty="0" err="1"/>
              <a:t>též</a:t>
            </a:r>
            <a:r>
              <a:rPr lang="de-DE" sz="2400" dirty="0"/>
              <a:t> Formale und transzendentale Logik, § 84.</a:t>
            </a:r>
            <a:endParaRPr lang="cs-CZ" sz="2400" dirty="0"/>
          </a:p>
          <a:p>
            <a:r>
              <a:rPr lang="de-DE" sz="2400" i="1" dirty="0" err="1"/>
              <a:t>Ideje</a:t>
            </a:r>
            <a:r>
              <a:rPr lang="de-DE" sz="2400" i="1" dirty="0"/>
              <a:t> I, </a:t>
            </a:r>
            <a:r>
              <a:rPr lang="de-DE" sz="2400" dirty="0"/>
              <a:t>§1, 22; §3, </a:t>
            </a:r>
            <a:r>
              <a:rPr lang="de-DE" sz="2400" dirty="0" err="1"/>
              <a:t>str.</a:t>
            </a:r>
            <a:r>
              <a:rPr lang="de-DE" sz="2400" dirty="0"/>
              <a:t> 25. </a:t>
            </a:r>
            <a:r>
              <a:rPr lang="de-DE" sz="2400" i="1" dirty="0"/>
              <a:t>Ideen I</a:t>
            </a:r>
            <a:r>
              <a:rPr lang="de-DE" sz="2400" dirty="0"/>
              <a:t>, §1: “ein Reales originär gegeben haben”; “in seiner “leibhaftigen” </a:t>
            </a:r>
            <a:r>
              <a:rPr lang="de-DE" sz="2400" dirty="0" err="1"/>
              <a:t>Selbtsheit</a:t>
            </a:r>
            <a:r>
              <a:rPr lang="de-DE" sz="2400" dirty="0"/>
              <a:t>”, </a:t>
            </a:r>
            <a:r>
              <a:rPr lang="de-DE" sz="2400" i="1" dirty="0"/>
              <a:t>Ideen I, </a:t>
            </a:r>
            <a:r>
              <a:rPr lang="de-DE" sz="2400" dirty="0"/>
              <a:t>§3</a:t>
            </a:r>
            <a:r>
              <a:rPr lang="de-DE" sz="2400" dirty="0" smtClean="0"/>
              <a:t>.</a:t>
            </a:r>
            <a:endParaRPr lang="en-US" sz="2400" dirty="0"/>
          </a:p>
        </p:txBody>
      </p:sp>
    </p:spTree>
    <p:extLst>
      <p:ext uri="{BB962C8B-B14F-4D97-AF65-F5344CB8AC3E}">
        <p14:creationId xmlns:p14="http://schemas.microsoft.com/office/powerpoint/2010/main" val="2667295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1. </a:t>
            </a:r>
            <a:r>
              <a:rPr lang="cs-CZ" dirty="0" err="1" smtClean="0"/>
              <a:t>Husserl</a:t>
            </a:r>
            <a:r>
              <a:rPr lang="cs-CZ" dirty="0" smtClean="0"/>
              <a:t>: zkušenost jako kontinuita</a:t>
            </a:r>
            <a:endParaRPr lang="en-US" dirty="0"/>
          </a:p>
        </p:txBody>
      </p:sp>
      <p:sp>
        <p:nvSpPr>
          <p:cNvPr id="3" name="Zástupný symbol pro obsah 2"/>
          <p:cNvSpPr>
            <a:spLocks noGrp="1"/>
          </p:cNvSpPr>
          <p:nvPr>
            <p:ph idx="1"/>
          </p:nvPr>
        </p:nvSpPr>
        <p:spPr/>
        <p:txBody>
          <a:bodyPr>
            <a:normAutofit/>
          </a:bodyPr>
          <a:lstStyle/>
          <a:p>
            <a:r>
              <a:rPr lang="cs-CZ" sz="2400" dirty="0" err="1" smtClean="0"/>
              <a:t>Dipoziční</a:t>
            </a:r>
            <a:r>
              <a:rPr lang="cs-CZ" sz="2400" dirty="0" smtClean="0"/>
              <a:t> pojem zkušenosti</a:t>
            </a:r>
          </a:p>
          <a:p>
            <a:r>
              <a:rPr lang="cs-CZ" sz="2400" dirty="0"/>
              <a:t>„Každá zkušenost má svůj </a:t>
            </a:r>
            <a:r>
              <a:rPr lang="cs-CZ" sz="2400" i="1" dirty="0"/>
              <a:t>horizont zkušenosti</a:t>
            </a:r>
            <a:r>
              <a:rPr lang="cs-CZ" sz="2400" dirty="0"/>
              <a:t>.“ </a:t>
            </a:r>
            <a:r>
              <a:rPr lang="de-DE" sz="2400" i="1" dirty="0"/>
              <a:t>Erfahrung und Urteil</a:t>
            </a:r>
            <a:r>
              <a:rPr lang="de-DE" sz="2400" dirty="0"/>
              <a:t>, § 8, </a:t>
            </a:r>
            <a:r>
              <a:rPr lang="de-DE" sz="2400" dirty="0" err="1"/>
              <a:t>str.</a:t>
            </a:r>
            <a:r>
              <a:rPr lang="de-DE" sz="2400" dirty="0"/>
              <a:t> 27</a:t>
            </a:r>
            <a:r>
              <a:rPr lang="de-DE" sz="2400" dirty="0" smtClean="0"/>
              <a:t>.</a:t>
            </a:r>
            <a:endParaRPr lang="cs-CZ" sz="2400" dirty="0" smtClean="0"/>
          </a:p>
          <a:p>
            <a:r>
              <a:rPr lang="cs-CZ" sz="2400" dirty="0" smtClean="0"/>
              <a:t>- „zkušenost“ = získaný soubor schopností činit zkušenost v kognitivním smyslu</a:t>
            </a:r>
          </a:p>
          <a:p>
            <a:r>
              <a:rPr lang="cs-CZ" sz="2400" dirty="0"/>
              <a:t>„Tento každodenní smysl [výrazu zkušenost] … se v nejobecnějším stupni vztahuje k </a:t>
            </a:r>
            <a:r>
              <a:rPr lang="cs-CZ" sz="2400" dirty="0" err="1"/>
              <a:t>habitualitě</a:t>
            </a:r>
            <a:r>
              <a:rPr lang="cs-CZ" sz="2400" dirty="0"/>
              <a:t>, která v životních situacích… propůjčuje tomu, kdo je jí vybaven, totiž „zkušenému“, jistotu při rozhodování a jednání. V jiném smyslu pod pojmem „zkušenost“ chápeme i jednotlivé kroky „zakoušení“, jimiž tato </a:t>
            </a:r>
            <a:r>
              <a:rPr lang="cs-CZ" sz="2400" dirty="0" err="1"/>
              <a:t>habitualita</a:t>
            </a:r>
            <a:r>
              <a:rPr lang="cs-CZ" sz="2400" dirty="0"/>
              <a:t> byla získána.“</a:t>
            </a:r>
          </a:p>
          <a:p>
            <a:r>
              <a:rPr lang="de-DE" sz="2400" i="1" dirty="0"/>
              <a:t>Erfahrung und Urteil</a:t>
            </a:r>
            <a:r>
              <a:rPr lang="de-DE" sz="2400" dirty="0"/>
              <a:t>, § 12, </a:t>
            </a:r>
            <a:r>
              <a:rPr lang="de-DE" sz="2400" dirty="0" err="1"/>
              <a:t>str.</a:t>
            </a:r>
            <a:r>
              <a:rPr lang="de-DE" sz="2400" dirty="0"/>
              <a:t> 52</a:t>
            </a:r>
            <a:r>
              <a:rPr lang="de-DE" sz="2400" dirty="0" smtClean="0"/>
              <a:t>.</a:t>
            </a:r>
            <a:endParaRPr lang="cs-CZ" sz="2400" dirty="0"/>
          </a:p>
        </p:txBody>
      </p:sp>
    </p:spTree>
    <p:extLst>
      <p:ext uri="{BB962C8B-B14F-4D97-AF65-F5344CB8AC3E}">
        <p14:creationId xmlns:p14="http://schemas.microsoft.com/office/powerpoint/2010/main" val="2965164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1. </a:t>
            </a:r>
            <a:r>
              <a:rPr lang="cs-CZ" dirty="0" err="1" smtClean="0"/>
              <a:t>Husserl</a:t>
            </a:r>
            <a:r>
              <a:rPr lang="cs-CZ" dirty="0" smtClean="0"/>
              <a:t>: zkušenost jako kontinuita</a:t>
            </a:r>
            <a:endParaRPr lang="en-US" dirty="0"/>
          </a:p>
        </p:txBody>
      </p:sp>
      <p:sp>
        <p:nvSpPr>
          <p:cNvPr id="3" name="Zástupný symbol pro obsah 2"/>
          <p:cNvSpPr>
            <a:spLocks noGrp="1"/>
          </p:cNvSpPr>
          <p:nvPr>
            <p:ph idx="1"/>
          </p:nvPr>
        </p:nvSpPr>
        <p:spPr/>
        <p:txBody>
          <a:bodyPr>
            <a:normAutofit/>
          </a:bodyPr>
          <a:lstStyle/>
          <a:p>
            <a:r>
              <a:rPr lang="cs-CZ" sz="2400" u="sng" dirty="0" smtClean="0"/>
              <a:t>Teze o kontinuitě</a:t>
            </a:r>
            <a:endParaRPr lang="cs-CZ" sz="2400" dirty="0" smtClean="0"/>
          </a:p>
          <a:p>
            <a:pPr>
              <a:buFont typeface="Arial" panose="020B0604020202020204" pitchFamily="34" charset="0"/>
              <a:buChar char="•"/>
            </a:pPr>
            <a:r>
              <a:rPr lang="cs-CZ" sz="2400" dirty="0"/>
              <a:t> </a:t>
            </a:r>
            <a:r>
              <a:rPr lang="cs-CZ" sz="2400" dirty="0" smtClean="0"/>
              <a:t>zkušenost jako dispozice (</a:t>
            </a:r>
            <a:r>
              <a:rPr lang="cs-CZ" sz="2400" dirty="0" err="1" smtClean="0"/>
              <a:t>habitualita</a:t>
            </a:r>
            <a:r>
              <a:rPr lang="cs-CZ" sz="2400" dirty="0" smtClean="0"/>
              <a:t>): soubor anticipací, vytváří rámec, v němž něco považujeme za obvyklé (</a:t>
            </a:r>
            <a:r>
              <a:rPr lang="cs-CZ" sz="2400" dirty="0" err="1" smtClean="0"/>
              <a:t>obyčené</a:t>
            </a:r>
            <a:r>
              <a:rPr lang="cs-CZ" sz="2400" dirty="0" smtClean="0"/>
              <a:t>, běžné), a něco za mimořádné, neobvyklé</a:t>
            </a:r>
          </a:p>
          <a:p>
            <a:pPr>
              <a:buFont typeface="Arial" panose="020B0604020202020204" pitchFamily="34" charset="0"/>
              <a:buChar char="•"/>
            </a:pPr>
            <a:r>
              <a:rPr lang="cs-CZ" sz="2400" dirty="0"/>
              <a:t> </a:t>
            </a:r>
            <a:r>
              <a:rPr lang="cs-CZ" sz="2400" dirty="0" smtClean="0"/>
              <a:t>zkušenost je tedy kontinuálním stvrzováním či vyvracením našich anticipací</a:t>
            </a:r>
          </a:p>
          <a:p>
            <a:pPr>
              <a:buFont typeface="Arial" panose="020B0604020202020204" pitchFamily="34" charset="0"/>
              <a:buChar char="•"/>
            </a:pPr>
            <a:r>
              <a:rPr lang="cs-CZ" sz="2400" dirty="0"/>
              <a:t>„Každou zkušenost lze rozvinout do kontinuity a explikativního sřetězení jednotlivých zkušeností“. </a:t>
            </a:r>
            <a:r>
              <a:rPr lang="de-DE" sz="2400" i="1" dirty="0"/>
              <a:t>Erfahrung und Urteil</a:t>
            </a:r>
            <a:r>
              <a:rPr lang="de-DE" sz="2400" dirty="0"/>
              <a:t>, </a:t>
            </a:r>
            <a:r>
              <a:rPr lang="de-DE" sz="2400" dirty="0" err="1"/>
              <a:t>str.</a:t>
            </a:r>
            <a:r>
              <a:rPr lang="de-DE" sz="2400" dirty="0"/>
              <a:t> 27</a:t>
            </a:r>
            <a:r>
              <a:rPr lang="de-DE" sz="2400" dirty="0" smtClean="0"/>
              <a:t>.</a:t>
            </a:r>
            <a:endParaRPr lang="cs-CZ" sz="2400" dirty="0" smtClean="0"/>
          </a:p>
          <a:p>
            <a:pPr lvl="1">
              <a:buFont typeface="Arial" panose="020B0604020202020204" pitchFamily="34" charset="0"/>
              <a:buChar char="•"/>
            </a:pPr>
            <a:r>
              <a:rPr lang="cs-CZ" sz="2200" dirty="0" smtClean="0"/>
              <a:t>i „neznámé“ je předem určeno („</a:t>
            </a:r>
            <a:r>
              <a:rPr lang="cs-CZ" sz="2200" dirty="0" err="1" smtClean="0"/>
              <a:t>bekannte</a:t>
            </a:r>
            <a:r>
              <a:rPr lang="cs-CZ" sz="2200" dirty="0" smtClean="0"/>
              <a:t> </a:t>
            </a:r>
            <a:r>
              <a:rPr lang="cs-CZ" sz="2200" dirty="0" err="1" smtClean="0"/>
              <a:t>Unbekanntheit</a:t>
            </a:r>
            <a:r>
              <a:rPr lang="cs-CZ" sz="2200" dirty="0" smtClean="0"/>
              <a:t>“)</a:t>
            </a:r>
            <a:endParaRPr lang="cs-CZ" sz="2200" dirty="0"/>
          </a:p>
        </p:txBody>
      </p:sp>
    </p:spTree>
    <p:extLst>
      <p:ext uri="{BB962C8B-B14F-4D97-AF65-F5344CB8AC3E}">
        <p14:creationId xmlns:p14="http://schemas.microsoft.com/office/powerpoint/2010/main" val="3214987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1. Kritika </a:t>
            </a:r>
            <a:r>
              <a:rPr lang="cs-CZ" dirty="0" err="1" smtClean="0"/>
              <a:t>Husserlovy</a:t>
            </a:r>
            <a:r>
              <a:rPr lang="cs-CZ" dirty="0" smtClean="0"/>
              <a:t> teze o kontinuitě</a:t>
            </a:r>
            <a:endParaRPr lang="en-US" dirty="0"/>
          </a:p>
        </p:txBody>
      </p:sp>
      <p:sp>
        <p:nvSpPr>
          <p:cNvPr id="3" name="Zástupný symbol pro obsah 2"/>
          <p:cNvSpPr>
            <a:spLocks noGrp="1"/>
          </p:cNvSpPr>
          <p:nvPr>
            <p:ph idx="1"/>
          </p:nvPr>
        </p:nvSpPr>
        <p:spPr/>
        <p:txBody>
          <a:bodyPr>
            <a:normAutofit lnSpcReduction="10000"/>
          </a:bodyPr>
          <a:lstStyle/>
          <a:p>
            <a:r>
              <a:rPr lang="cs-CZ" sz="2200" dirty="0" smtClean="0"/>
              <a:t>zkušenost je nastáváním nepředvídatelné novosti: Bergson, </a:t>
            </a:r>
            <a:r>
              <a:rPr lang="cs-CZ" sz="2200" dirty="0" err="1" smtClean="0"/>
              <a:t>Lévinas</a:t>
            </a:r>
            <a:r>
              <a:rPr lang="cs-CZ" sz="2200" dirty="0" smtClean="0"/>
              <a:t>, Romano</a:t>
            </a:r>
          </a:p>
          <a:p>
            <a:pPr>
              <a:buFont typeface="Arial" panose="020B0604020202020204" pitchFamily="34" charset="0"/>
              <a:buChar char="•"/>
            </a:pPr>
            <a:r>
              <a:rPr lang="cs-CZ" sz="2200" dirty="0" smtClean="0"/>
              <a:t> E. </a:t>
            </a:r>
            <a:r>
              <a:rPr lang="cs-CZ" sz="2200" dirty="0" err="1" smtClean="0"/>
              <a:t>Lévinas</a:t>
            </a:r>
            <a:r>
              <a:rPr lang="cs-CZ" sz="2200" dirty="0" smtClean="0"/>
              <a:t>: </a:t>
            </a:r>
            <a:r>
              <a:rPr lang="fr-FR" sz="2200" dirty="0"/>
              <a:t>“La nouveauté imprévisible de contenus... </a:t>
            </a:r>
            <a:r>
              <a:rPr lang="cs-CZ" sz="2200" dirty="0" smtClean="0"/>
              <a:t> </a:t>
            </a:r>
            <a:r>
              <a:rPr lang="fr-FR" sz="2200" dirty="0" smtClean="0"/>
              <a:t>à </a:t>
            </a:r>
            <a:r>
              <a:rPr lang="fr-FR" sz="2200" dirty="0"/>
              <a:t>la fois comblée au delà de toute prévision, de toute attente, de tout germe et de toute </a:t>
            </a:r>
            <a:r>
              <a:rPr lang="fr-FR" sz="2200" dirty="0" smtClean="0"/>
              <a:t>continuité.“ </a:t>
            </a:r>
            <a:r>
              <a:rPr lang="fr-FR" sz="2200" dirty="0"/>
              <a:t>E. Lévinas, </a:t>
            </a:r>
            <a:r>
              <a:rPr lang="fr-FR" sz="2200" i="1" dirty="0"/>
              <a:t>Intentionnalité et sensation</a:t>
            </a:r>
            <a:r>
              <a:rPr lang="fr-FR" sz="2200" dirty="0"/>
              <a:t>, p. 156, in : </a:t>
            </a:r>
            <a:r>
              <a:rPr lang="fr-FR" sz="2200" i="1" dirty="0"/>
              <a:t>En découvrant l’existence avec Husserl et Heidegger</a:t>
            </a:r>
            <a:r>
              <a:rPr lang="fr-FR" sz="2200" dirty="0"/>
              <a:t>, Vrin, Paris 1994, pp. 145-162</a:t>
            </a:r>
            <a:r>
              <a:rPr lang="fr-FR" sz="2200" dirty="0" smtClean="0"/>
              <a:t>.</a:t>
            </a:r>
            <a:endParaRPr lang="cs-CZ" sz="2200" dirty="0" smtClean="0"/>
          </a:p>
          <a:p>
            <a:pPr>
              <a:buFont typeface="Arial" panose="020B0604020202020204" pitchFamily="34" charset="0"/>
              <a:buChar char="•"/>
            </a:pPr>
            <a:r>
              <a:rPr lang="cs-CZ" sz="2200" dirty="0" smtClean="0"/>
              <a:t>H. Bergson, </a:t>
            </a:r>
            <a:r>
              <a:rPr lang="cs-CZ" sz="2200" i="1" dirty="0" smtClean="0"/>
              <a:t>Možné a skutečné</a:t>
            </a:r>
            <a:endParaRPr lang="cs-CZ" sz="2200" dirty="0" smtClean="0"/>
          </a:p>
          <a:p>
            <a:pPr>
              <a:buFont typeface="Arial" panose="020B0604020202020204" pitchFamily="34" charset="0"/>
              <a:buChar char="•"/>
            </a:pPr>
            <a:r>
              <a:rPr lang="cs-CZ" sz="2200" dirty="0" smtClean="0"/>
              <a:t>C. Romano</a:t>
            </a:r>
          </a:p>
          <a:p>
            <a:pPr>
              <a:buFont typeface="Arial" panose="020B0604020202020204" pitchFamily="34" charset="0"/>
              <a:buChar char="•"/>
            </a:pPr>
            <a:r>
              <a:rPr lang="cs-CZ" sz="2200" dirty="0" smtClean="0"/>
              <a:t>příklad s Berlínskou zdí: zkušenost se může podstatně vymykat našemu předjímání, není tedy stvrzením/vyvrácením našeho očekávání, ale jeho rozkladem, zážitkem dezorientace (událostí, která nás zaskočí, aniž bychom měli výkladový rámec, jímž bychom ji uměli uchopit).</a:t>
            </a:r>
            <a:endParaRPr lang="cs-CZ" sz="2200" dirty="0"/>
          </a:p>
          <a:p>
            <a:pPr>
              <a:buFont typeface="Arial" panose="020B0604020202020204" pitchFamily="34" charset="0"/>
              <a:buChar char="•"/>
            </a:pPr>
            <a:endParaRPr lang="cs-CZ" sz="2400" dirty="0"/>
          </a:p>
        </p:txBody>
      </p:sp>
    </p:spTree>
    <p:extLst>
      <p:ext uri="{BB962C8B-B14F-4D97-AF65-F5344CB8AC3E}">
        <p14:creationId xmlns:p14="http://schemas.microsoft.com/office/powerpoint/2010/main" val="3006493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2</a:t>
            </a:r>
            <a:r>
              <a:rPr lang="cs-CZ" dirty="0" smtClean="0"/>
              <a:t>. </a:t>
            </a:r>
            <a:r>
              <a:rPr lang="cs-CZ" dirty="0" smtClean="0"/>
              <a:t>Claude Romano: myslet událost</a:t>
            </a:r>
            <a:endParaRPr lang="en-US" dirty="0"/>
          </a:p>
        </p:txBody>
      </p:sp>
      <p:sp>
        <p:nvSpPr>
          <p:cNvPr id="3" name="Zástupný symbol pro obsah 2"/>
          <p:cNvSpPr>
            <a:spLocks noGrp="1"/>
          </p:cNvSpPr>
          <p:nvPr>
            <p:ph idx="1"/>
          </p:nvPr>
        </p:nvSpPr>
        <p:spPr/>
        <p:txBody>
          <a:bodyPr>
            <a:normAutofit/>
          </a:bodyPr>
          <a:lstStyle/>
          <a:p>
            <a:r>
              <a:rPr lang="cs-CZ" sz="2200" u="sng" dirty="0" smtClean="0"/>
              <a:t>Knihy</a:t>
            </a:r>
            <a:endParaRPr lang="cs-CZ" sz="2200" dirty="0" smtClean="0"/>
          </a:p>
          <a:p>
            <a:pPr>
              <a:buFont typeface="Arial" panose="020B0604020202020204" pitchFamily="34" charset="0"/>
              <a:buChar char="•"/>
            </a:pPr>
            <a:r>
              <a:rPr lang="cs-CZ" sz="2200" dirty="0"/>
              <a:t> </a:t>
            </a:r>
            <a:r>
              <a:rPr lang="fr-FR" sz="2200" i="1" dirty="0" smtClean="0"/>
              <a:t>L’événement et le temps, </a:t>
            </a:r>
            <a:r>
              <a:rPr lang="fr-FR" sz="2200" dirty="0" smtClean="0"/>
              <a:t>PUF</a:t>
            </a:r>
            <a:r>
              <a:rPr lang="cs-CZ" sz="2200" dirty="0" smtClean="0"/>
              <a:t>, 1999</a:t>
            </a:r>
            <a:endParaRPr lang="fr-FR" sz="2200" dirty="0" smtClean="0"/>
          </a:p>
          <a:p>
            <a:pPr>
              <a:buFont typeface="Arial" panose="020B0604020202020204" pitchFamily="34" charset="0"/>
              <a:buChar char="•"/>
            </a:pPr>
            <a:r>
              <a:rPr lang="fr-FR" sz="2200" dirty="0"/>
              <a:t> </a:t>
            </a:r>
            <a:r>
              <a:rPr lang="fr-FR" sz="2200" i="1" dirty="0" smtClean="0"/>
              <a:t>L’événement et le monde</a:t>
            </a:r>
            <a:r>
              <a:rPr lang="fr-FR" sz="2200" dirty="0" smtClean="0"/>
              <a:t>, PUF</a:t>
            </a:r>
            <a:r>
              <a:rPr lang="cs-CZ" sz="2200" dirty="0" smtClean="0"/>
              <a:t>, 1999</a:t>
            </a:r>
            <a:endParaRPr lang="fr-FR" sz="2200" dirty="0" smtClean="0"/>
          </a:p>
          <a:p>
            <a:pPr>
              <a:buFont typeface="Arial" panose="020B0604020202020204" pitchFamily="34" charset="0"/>
              <a:buChar char="•"/>
            </a:pPr>
            <a:r>
              <a:rPr lang="fr-FR" sz="2200" i="1" dirty="0"/>
              <a:t> </a:t>
            </a:r>
            <a:r>
              <a:rPr lang="fr-FR" sz="2200" i="1" dirty="0" smtClean="0"/>
              <a:t>L’aventure temporelle</a:t>
            </a:r>
            <a:r>
              <a:rPr lang="fr-FR" sz="2200" dirty="0" smtClean="0"/>
              <a:t>, PUF</a:t>
            </a:r>
            <a:r>
              <a:rPr lang="cs-CZ" sz="2200" dirty="0" smtClean="0"/>
              <a:t>, 2010</a:t>
            </a:r>
            <a:endParaRPr lang="cs-CZ" sz="2400" i="1" dirty="0"/>
          </a:p>
        </p:txBody>
      </p:sp>
    </p:spTree>
    <p:extLst>
      <p:ext uri="{BB962C8B-B14F-4D97-AF65-F5344CB8AC3E}">
        <p14:creationId xmlns:p14="http://schemas.microsoft.com/office/powerpoint/2010/main" val="3274578946"/>
      </p:ext>
    </p:extLst>
  </p:cSld>
  <p:clrMapOvr>
    <a:masterClrMapping/>
  </p:clrMapOvr>
</p:sld>
</file>

<file path=ppt/theme/theme1.xml><?xml version="1.0" encoding="utf-8"?>
<a:theme xmlns:a="http://schemas.openxmlformats.org/drawingml/2006/main" name="Retrospektiva">
  <a:themeElements>
    <a:clrScheme name="Retrospektiva">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ktiv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333</TotalTime>
  <Words>1035</Words>
  <Application>Microsoft Office PowerPoint</Application>
  <PresentationFormat>Širokoúhlá obrazovka</PresentationFormat>
  <Paragraphs>81</Paragraphs>
  <Slides>17</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17</vt:i4>
      </vt:variant>
    </vt:vector>
  </HeadingPairs>
  <TitlesOfParts>
    <vt:vector size="21" baseType="lpstr">
      <vt:lpstr>Arial</vt:lpstr>
      <vt:lpstr>Calibri</vt:lpstr>
      <vt:lpstr>Calibri Light</vt:lpstr>
      <vt:lpstr>Retrospektiva</vt:lpstr>
      <vt:lpstr>Závěr: identita, kontinuita, událost (Husserl, Romano)</vt:lpstr>
      <vt:lpstr>Téma</vt:lpstr>
      <vt:lpstr>„Události“</vt:lpstr>
      <vt:lpstr>Musil, Muž bez vlastností, 1/I (Nehoda)</vt:lpstr>
      <vt:lpstr>1. Husserl: zkušenost jako kontinuita</vt:lpstr>
      <vt:lpstr>1. Husserl: zkušenost jako kontinuita</vt:lpstr>
      <vt:lpstr>1. Husserl: zkušenost jako kontinuita</vt:lpstr>
      <vt:lpstr>1. Kritika Husserlovy teze o kontinuitě</vt:lpstr>
      <vt:lpstr>2. Claude Romano: myslet událost</vt:lpstr>
      <vt:lpstr>Úvodní rozlišení</vt:lpstr>
      <vt:lpstr>Děj („fait“, např. „faits divers“)</vt:lpstr>
      <vt:lpstr>Děj („fait“)</vt:lpstr>
      <vt:lpstr>Událost („événement“)</vt:lpstr>
      <vt:lpstr>Událost („événement“)</vt:lpstr>
      <vt:lpstr>Událost („événement“) a osoba</vt:lpstr>
      <vt:lpstr>Událost a osoba</vt:lpstr>
      <vt:lpstr>Závěr: diskontinuita zkušenosti</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Čapek, Jakub</dc:creator>
  <cp:lastModifiedBy>FFUK</cp:lastModifiedBy>
  <cp:revision>21</cp:revision>
  <cp:lastPrinted>2018-05-14T07:35:16Z</cp:lastPrinted>
  <dcterms:created xsi:type="dcterms:W3CDTF">2017-05-14T17:58:05Z</dcterms:created>
  <dcterms:modified xsi:type="dcterms:W3CDTF">2018-05-14T07:37:48Z</dcterms:modified>
</cp:coreProperties>
</file>