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8CBFD-9ED3-9C74-F6AC-417858989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ACAD7E-73D3-E478-8BF2-2F76DD5E4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A41CAA-A0FC-2D44-7754-F10783CF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69498F-36EB-65E4-531B-7E66F09C3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23752C-43F5-CACD-9BDA-599790A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25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95A30-54A9-8F17-AB1F-3D0D5BE1C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251E3F-26A9-6697-D7EE-8BE595D21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2F1865-5970-FEFA-4C1A-7147968A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25C1EA-F434-F155-53E9-D7DA4C9C7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237B44-2F48-3347-D517-77862630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25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0AF94A7-D509-B0AB-B75D-929C57D3AE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71F09E-78A7-D6CC-EE0C-BB35F1D25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2DBB48-854A-157D-0D35-4614A42A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12B98F-16EC-6C40-4C16-C3D65E8CA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819F2C-74FE-F157-76D3-3035DF65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03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6D1CA-F239-3F03-1E08-CA2F632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5FD14-6161-A972-2085-64AB06BA8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B58990-C2BC-EACD-4CA5-6CBBD65DC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9D711F-152A-7718-9B82-4A37ABE1C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2EE65F-37BE-1D6C-F85F-44898AEBE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00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0D22C-15A2-3887-5474-C76AF1BAE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CA3B54-C5B7-B90C-BCB7-7D221FC79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020CA4-72AF-D2DD-4045-57ABB3FD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5C33DE-F1AA-F93B-3343-34EF441BF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07714C-11DA-B867-5F85-0D1C5AC9A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12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3AE8F-BDED-398A-4F9C-68ECEC0A9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E6005F-30A3-8DCA-8795-39A7017B7B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573C1ED-57F9-D001-8F67-2B80F68E8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7D4B44-A912-0878-E0FC-2DD0EE85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CBE73F-DFFD-960B-679E-2AA04D886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0A8C29-7B28-532E-FA57-426234C6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39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CCCBC-9DA7-5C2D-19CC-23A3901DA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0F7399-8191-4884-F4C0-ED345FF07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91F34D-09C8-18F2-19D3-06BE06D45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C1FBA3-BFEB-702C-794F-75E9C4AFE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1CDB21D-685F-7C81-F9FA-443512695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E06ABD1-E15C-BE27-570E-991EE3873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E0F6C2-C1DD-3406-19C7-827BE149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897AF0-FA17-0407-DB03-150CF7FC2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51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9DB9D-032C-24E5-C496-815D2BF03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29C7CC-BA75-6061-4729-033192E87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1446F3C-1207-F69C-3075-D40AA20F9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98B01A-3B96-A973-8EF5-0A1AAF40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99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178CDB7-5CDB-DFEC-F976-C31B7C71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0FC2B2-7F12-85E2-CC92-62D5B01EA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C808A0-F429-B03B-8207-39EC9142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27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EFDF2-2658-4B36-80AF-9E8306F2D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90EFE8-EE5A-CDE0-B9FF-412A6A5B2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5D8B86-E5C5-14A9-A26A-A0C105C29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566379-9659-D579-4B51-5DEEEA8BD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2183EC-5B39-7725-AD35-290270CD4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1EB4FD-86D7-8BFE-ADE6-08C5BDB75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2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CBECD-954D-0ADD-DB5D-A4716E0C6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739FF47-416E-F8FD-CFE3-D1CDED0DB2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654C29-E3A6-22D0-0FFD-8D378EAF1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FEA0E8-64F2-E94B-6FE5-87D401F82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7C43B7-BF60-A62E-44F4-84CB0186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DEA1AB-8DC1-5ABC-329D-A42CE047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15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E3B4134-7D5A-A58D-7636-7C320C030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40506D-7926-CB36-F1FF-EE0BB322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8CCD0-B8BE-A1B0-0906-24C8EB13C5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4738-3F94-4D48-85A9-96901D8F9D5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4A2D4D-DC87-70D7-ADCF-0E1A5DFA9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56F95D-1C17-6A4F-911E-5355463EB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E1145-0982-4DF3-90A2-A14131E63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sl.cz/index.php?id=1110&amp;menu=&amp;sub=&amp;str=aktualita.php" TargetMode="External"/><Relationship Id="rId2" Type="http://schemas.openxmlformats.org/officeDocument/2006/relationships/hyperlink" Target="http://www.ipsl.cz/index.php?id=1040&amp;menu=echos&amp;sub=echos&amp;str=aktualita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BF01A-54F1-2836-5DCD-6273AE1937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Vernakularizace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středověké literatury 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023838-62E8-CD70-770C-366DD0BCCE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545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funkce impulsu pro tvorbu českou (srov.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sč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Alexandreidu,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sč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epos Tristram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Izalda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...)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hypotéza nedochovaných staročeských zpracování německých aj. západních epických látek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Parzival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845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druhá polovina 14. století: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učenecká literatura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dvoře Karla IV. a Václava IV. (panovníkova kancelář)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 ze Středy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Johannes von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Neumarkt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působení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německých reformních kazatelů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dialog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Oráč z Čech / Der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Ackermann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Böhmen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Oráč a Smrt / Der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Ackermann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Tod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1401) –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 z Teplé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(Jan ze Žatce)    		 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překlady do němčiny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Dalimilova kronika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vlastní životopis Karla IV., …)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454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Bok, Václav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Německá a česká literatura 13. a 14. století. In: L. Jiroušková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Speculum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medii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aevi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Zrcadlo středověku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Koniasch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Latin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Praha 1998, s. 163–179.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Bok, Václav – Eisner, Pavel – Pokorný, Jindřich –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Stanovská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Sylvie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Moravo, Čechy, radujte se! Němečtí a rakouští básníci v českých zemích za posledních Přemyslovců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Aula, Praha 1998.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Baumann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Winfried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 Literatur des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Mittelalters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Böhmen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deutsch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lateinisch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tschechische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 bis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Jahrhundert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Oldenbourg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Wissenschaftsverlag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München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1978.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214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Vznik literatury v češtině – hypotézy a fakta  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nejstarší doklady češtiny jako literárního jazyka z doby kolem r.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1300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042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české biblické překlady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žaltář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evangeliář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lyrické básnictví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Ostrovská píseň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Kunhutina modlitba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„veršované kázání“ o Kristově vjezdu do Jeruzaléma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Nota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pana Viléma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Zajiece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832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rozsáhlé epické básně:	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Dalimilova kronika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Alexandreida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veršované legendy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P. Marii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 umučení a nanebevstoupení Páně, o seslání Ducha sv., o apoštolech, o Veronice,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apokryf o Jidášovi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apokryf o Pilátovi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legenda o papeži Silvestrovi)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484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srovnání se západní Evropou “časové zpoždění” cca 200 let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českojazyčné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literatuře kolem r. 1300 (záměrná?) absence, resp. latentní přítomnost konceptu kurtoazního rytířství (zejména konceptu kurtoazní lásky)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rozrůzněnost literárního dění kolem r. 1300 – dochované texty nejsou dílem jednoho uzavřeného kulturního centra, jednoho literárního směru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vyústění starší tradice, nebo svědectví náhlého vzepětí tvořivých sil?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905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Hypotézy o okolnostech a podmínkách nástupu češtiny jako literárního jazyka: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"/>
              <a:tabLst>
                <a:tab pos="490855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předpoklad ztracených památek, přípravného období nedoloženého prameny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"/>
              <a:tabLst>
                <a:tab pos="490855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9405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dochován materiál lingvistického významu (marginální a interlineární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glosy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od přelomu 11. a 12. století)</a:t>
            </a:r>
          </a:p>
          <a:p>
            <a:pPr marL="319405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doklady literární tvorby v češtině před poslední třetinou 13. století velmi skrovné: </a:t>
            </a:r>
          </a:p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Hospodine, pomiluj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svatováclavský chorál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zbytky rozsáhlejší básnické produkce, nebo jediná díla svého druhu?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680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souvislost s předchozími literárními tradicemi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(staroslověnskou, německou, latinskou)?</a:t>
            </a:r>
          </a:p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otázka souvislosti se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staroslověnskou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tradicí: česká literatura přelomu 13. a 14. století jako navázání na cyrilometodějskou ideu kulturního poslání národního jazyka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Jakobson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)? </a:t>
            </a:r>
          </a:p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Jakobsonova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představa 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básnických začátků doby lucemburské jako projevu mnohověké kontinuity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nemá oporu v literárněhistorických faktech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Lehár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rozmach literatury v češtině připravován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latinským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písemnictvím?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viz rozmach studia latinské poetiky a rétoriky doložený od 70. let 13. století v Praze, tj. význam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latinské vzdělanosti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Lehár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295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"/>
              <a:tabLst>
                <a:tab pos="49085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výsledek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vývojového skoku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(kolem r. 1300 řada převratných politických, sociálních, kulturních změn) – literární tvorba kolem r. 1300 souvisí s 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probuzeným národním vědomím české duchovní i světské šlechty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Lehár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SzPts val="2400"/>
              <a:buNone/>
              <a:tabLst>
                <a:tab pos="49085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viz též výrazné české kolektivně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sebeidentifikační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tendence 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protiněmecké výpady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význam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ústní tradice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existence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společného kulturního českého jazyka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13. století </a:t>
            </a:r>
          </a:p>
          <a:p>
            <a:pPr marL="3365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viz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vliv homiletiky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rozvoj česky psané prózy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Vilikovský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68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vernakulární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jazyk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nejprve pouze mluvený, posléze i jazykem literárním (literatura se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vernakularizuje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neostrost hranice mezi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latinitas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a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vernacularitas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určení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vernakulárních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textů pro hlasitou četbu / přednes / zpěv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zvyšování schopnosti číst mezi laiky (ženy)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vernakulární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literatura jako prostředek pastorace laiků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vernakularizace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≠ profanace)</a:t>
            </a:r>
          </a:p>
        </p:txBody>
      </p:sp>
    </p:spTree>
    <p:extLst>
      <p:ext uri="{BB962C8B-B14F-4D97-AF65-F5344CB8AC3E}">
        <p14:creationId xmlns:p14="http://schemas.microsoft.com/office/powerpoint/2010/main" val="3353297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problém fragmentárního dochování a dobového sekundárního použití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sč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rukopisů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vznik literární češtiny jako periodizační kritérium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nikdy nebyla čeština v českém písemnictví literárním jazykem jediným!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Lehár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Vznik české literatury: pokus o rekapitulaci problematiky.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Listy filologické 141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1993, č. 1 s. 18–39.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843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Baumann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Winfried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 Literatur des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Mittelalters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Böhmen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deutsch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lateinisch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tschechische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 bis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Jahrhundert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Oldenbourg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Wissenschaftsverlag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München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1978.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Behr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Jans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-Joachim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Literatur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Machtlegitimation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zur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Funktion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deutschsprachigen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Dichtung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böhmischen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Königshof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Jahrhundert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Wilhelm Fink,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München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1989.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Bok,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Německá a česká literatura 13. a 14. století. In: Jiroušková, L.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Speculum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medii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aevi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Zrcadlo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Koniasch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Latin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Praha 1998, s. 163–179.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Bok,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Významná německá literární díla v kontextu trojjazyčné literatury předhusitských Čech. In: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 mezi literaturami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Tomáš, Halama České Budějovice 2007.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Bok, Václav – Pokorný, Jindřich –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Stanovská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Sylvie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Moravo, Čechy, radujte se! Němečtí a rakouští básníci v českých zemích za posledních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Přemyslovců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Aula, Praha 1998.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Čapská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Veronika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Processes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Exchange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1200–1800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Opava 2014.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Čapská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Veronika – 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Transkulturalita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místo národní mytologie? Historický výzkum procesů kulturní výměny.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Dějiny – teorie – kritika 12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2015, č. 2, s. 187–201.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Flieger, Dominique – Bok, Václav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Deutsche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 des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Mittelalters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Böhmen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über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Böhmen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Dr.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Kovac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Wien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2001.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Lehár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Vznik české literatury: pokus o rekapitulaci problematiky.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Listy filologické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141, 1993, č. 1, s. 18–39.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743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Météier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Paul-Antoine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résistance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tchèque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à la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courtoise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chevaleresque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nobiliaire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tchèques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début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XIVe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siècle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Prague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International Relations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2018, č. 1, s. 7–41.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Petrbok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Václav – Smyčka, Václav – Turek, Matouš –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Futtera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Ladislav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psát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transkulturní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literární dějiny?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Akropolis, Praha 2019.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Sichálek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Jakub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Polemika o germanika. Kapitola z literárního dějepisu.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Slovo a smysl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2014, č. 22, s. 86–92.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Sichálek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Jakub: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Dvojdomov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Echo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19. 9. 2016.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cs-CZ" sz="110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http://www.ipsl.cz/index.php?id=1040&amp;menu=echos&amp;sub=echos&amp;str=</a:t>
            </a:r>
            <a:r>
              <a:rPr lang="cs-CZ" sz="1100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aktualita.php</a:t>
            </a:r>
            <a:r>
              <a:rPr lang="cs-C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cs-CZ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přístup 7. 11. 2017]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Sichálek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Jakub: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Dvojdomov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Echo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4. 1. 2017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cs-CZ" sz="110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http://www.ipsl.cz/</a:t>
            </a:r>
            <a:r>
              <a:rPr lang="cs-CZ" sz="1100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index.php?id</a:t>
            </a:r>
            <a:r>
              <a:rPr lang="cs-CZ" sz="110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=1110&amp;menu=&amp;sub=&amp;str=</a:t>
            </a:r>
            <a:r>
              <a:rPr lang="cs-CZ" sz="1100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aktualita.php</a:t>
            </a:r>
            <a:r>
              <a:rPr lang="cs-CZ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přístup 7. 11. 2017]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Stanovská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Sylvie – Kern, Manfred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Staročeské a německé milostné básnictví vrcholného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Masarykova univerzita, Brno 2013.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Vilikovský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Kazatelství a počátky české prózy.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Písemnictví českého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Universum, Praha 1948, s. 109–119.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Němčina a čeština jako </a:t>
            </a:r>
            <a:r>
              <a:rPr lang="cs-CZ" sz="30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bohemikální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literární jazyky  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němčina – od 30. let 13. století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čeština – od cca r. 1300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51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důvody opomíjení, resp. zamlčování česko-německých literárních kontaktů a německy psané literatury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bohemikálního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původu ve výkladu české literární historie („akademické dějiny“; „akademický Výbor“)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nacionálně romantické paradigma národní literatury: ideál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monoetnické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monolingvální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autochtonnosti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hodnocení německy psané literatury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bohemikálního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původu jako nečeské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ahistorické přenášení novodobého česko-německého antagonismu do starší doby, účelová ideologizace  </a:t>
            </a:r>
          </a:p>
        </p:txBody>
      </p:sp>
    </p:spTree>
    <p:extLst>
      <p:ext uri="{BB962C8B-B14F-4D97-AF65-F5344CB8AC3E}">
        <p14:creationId xmlns:p14="http://schemas.microsoft.com/office/powerpoint/2010/main" val="338190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Koncepty vztahu německé a české literatury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zprostředkovatel západoevropských uměleckých tendencí, stylů, látek (nejčastější „bod kontaktů“ se západoevropskou a jihoevropskou kulturou)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koncept nadnárodního transferu Z → V a německé literatury jako bezděčného a nutného zprostředkovatele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koncept jiných literárních center a směrů migrace (látkoslovné studium)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88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redukce česko-německých literárních vztahů na otázky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tematických a motivických shod 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priority a původnosti, příp. „závislosti“ (koncept pokrokového vysílajícího centra a přijímající opožděné periferie)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nacionalistický </a:t>
            </a:r>
            <a:r>
              <a:rPr lang="cs-CZ" sz="19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paralelních monokultur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vs. model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transkulturality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(„bytí pospolu, vedle sebe, v sobě a proti sobě“)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cs-CZ" sz="19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národní interpretační rámec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utváření hierarchií národních společenství (představa jednostranného a asymetrického fungování kulturního transferu) vs. posilování relační perspektivy (proces dynamický a otevřený, spojený s proměnami a modifikacemi přenášeného)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70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(relační dějiny;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histoire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croisée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kulturní překlad, ...)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souhrnný pohled na tuto, tj. německojazyčnou složku literárního života v českých zemích je zatím teprve požadavek a úkol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(A.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416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3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Dějiny středověké německé </a:t>
            </a:r>
            <a:r>
              <a:rPr lang="cs-CZ" sz="33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bohemikální</a:t>
            </a:r>
            <a:r>
              <a:rPr lang="cs-CZ" sz="33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literatury</a:t>
            </a:r>
            <a:r>
              <a:rPr lang="cs-CZ" sz="3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(V. Bok)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„rytířská“ literatura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(od 30. let 13. století)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 první polovině 13. století změny životního stylu pražského královského dvora i české vysoké šlechty podle vzoru západní rytířské kultury (včetně slovesnosti)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němečtí básníci na přemyslovském dvoře (polovina 30. let 13. století – smrt Václava II. r. 1305)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minnesang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reflexivní lyrika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 náboženskými a didaktickými náměty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politická lyrika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(oslava Václava I., Přemysla Otakara II.)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5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B16F-97F7-BAB8-4B1B-75546205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D37DF-C050-98CE-EB07-3F60BDE59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Reinmar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von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Zweter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Heinrich von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Meißen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Frauenlob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(?)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Ulrich von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Etzenbach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Alexandreida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epos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Wilhelm von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Wenden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Václav II.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německá literatura na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dvorech vysoké české šlechty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Heinrich von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Freiberg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934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1691</Words>
  <Application>Microsoft Office PowerPoint</Application>
  <PresentationFormat>Širokoúhlá obrazovka</PresentationFormat>
  <Paragraphs>136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Vernakularizace středověké literatury </vt:lpstr>
      <vt:lpstr>Prezentace aplikace PowerPoint</vt:lpstr>
      <vt:lpstr>Němčina a čeština jako bohemikální literární jazyky  </vt:lpstr>
      <vt:lpstr>Prezentace aplikace PowerPoint</vt:lpstr>
      <vt:lpstr>Koncepty vztahu německé a české literatury</vt:lpstr>
      <vt:lpstr>Prezentace aplikace PowerPoint</vt:lpstr>
      <vt:lpstr>Prezentace aplikace PowerPoint</vt:lpstr>
      <vt:lpstr>Dějiny středověké německé bohemikální literatury (V. Bok)</vt:lpstr>
      <vt:lpstr>Prezentace aplikace PowerPoint</vt:lpstr>
      <vt:lpstr>Prezentace aplikace PowerPoint</vt:lpstr>
      <vt:lpstr>Prezentace aplikace PowerPoint</vt:lpstr>
      <vt:lpstr>Prezentace aplikace PowerPoint</vt:lpstr>
      <vt:lpstr>Vznik literatury v češtině – hypotézy a fakta  </vt:lpstr>
      <vt:lpstr>Prezentace aplikace PowerPoint</vt:lpstr>
      <vt:lpstr>Prezentace aplikace PowerPoint</vt:lpstr>
      <vt:lpstr>Prezentace aplikace PowerPoint</vt:lpstr>
      <vt:lpstr>Hypotézy o okolnostech a podmínkách nástupu češtiny jako literárního jazyka:</vt:lpstr>
      <vt:lpstr>Prezentace aplikace PowerPoint</vt:lpstr>
      <vt:lpstr>Prezentace aplikace PowerPoint</vt:lpstr>
      <vt:lpstr>Prezentace aplikace PowerPoint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Vernakularizace středověké literatury </dc:title>
  <dc:creator>Činčurová, Bára</dc:creator>
  <cp:lastModifiedBy>Činčurová, Bára</cp:lastModifiedBy>
  <cp:revision>2</cp:revision>
  <dcterms:created xsi:type="dcterms:W3CDTF">2023-08-01T14:52:28Z</dcterms:created>
  <dcterms:modified xsi:type="dcterms:W3CDTF">2023-08-02T18:43:29Z</dcterms:modified>
</cp:coreProperties>
</file>