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74" r:id="rId3"/>
    <p:sldId id="275" r:id="rId4"/>
    <p:sldId id="257" r:id="rId5"/>
    <p:sldId id="258" r:id="rId6"/>
    <p:sldId id="259" r:id="rId7"/>
    <p:sldId id="260" r:id="rId8"/>
    <p:sldId id="278" r:id="rId9"/>
    <p:sldId id="282" r:id="rId10"/>
    <p:sldId id="284" r:id="rId11"/>
    <p:sldId id="283" r:id="rId12"/>
    <p:sldId id="277" r:id="rId13"/>
    <p:sldId id="279" r:id="rId14"/>
    <p:sldId id="261" r:id="rId15"/>
    <p:sldId id="262" r:id="rId16"/>
    <p:sldId id="263" r:id="rId17"/>
    <p:sldId id="264" r:id="rId18"/>
    <p:sldId id="280" r:id="rId19"/>
    <p:sldId id="285" r:id="rId20"/>
    <p:sldId id="28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346" autoAdjust="0"/>
  </p:normalViewPr>
  <p:slideViewPr>
    <p:cSldViewPr snapToGrid="0">
      <p:cViewPr varScale="1">
        <p:scale>
          <a:sx n="51" d="100"/>
          <a:sy n="51" d="100"/>
        </p:scale>
        <p:origin x="1256" y="40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CF078-DCD0-4CC5-8EF0-9762B89FC1AC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312EC-1FBE-499A-ABB7-37624DCF6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67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DRUHY ZÁJMEN, </a:t>
            </a:r>
            <a:r>
              <a:rPr lang="en-GB" dirty="0" err="1" smtClean="0"/>
              <a:t>překlad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• persoonlijk voornaamwoord </a:t>
            </a:r>
            <a:r>
              <a:rPr lang="cs-CZ" dirty="0" smtClean="0"/>
              <a:t>  		</a:t>
            </a:r>
            <a:r>
              <a:rPr lang="en-GB" dirty="0" err="1" smtClean="0"/>
              <a:t>osobní</a:t>
            </a:r>
            <a:endParaRPr lang="en-GB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nl-NL" dirty="0" smtClean="0"/>
              <a:t>• bezittelijk voornaamwoord </a:t>
            </a:r>
            <a:r>
              <a:rPr lang="cs-CZ" dirty="0" smtClean="0"/>
              <a:t>		</a:t>
            </a:r>
            <a:r>
              <a:rPr lang="en-GB" dirty="0" smtClean="0"/>
              <a:t>	</a:t>
            </a:r>
            <a:r>
              <a:rPr lang="en-GB" dirty="0" err="1" smtClean="0"/>
              <a:t>přivlastňovací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• betrekkelijk voornaamwoord </a:t>
            </a:r>
            <a:r>
              <a:rPr lang="cs-CZ" dirty="0" smtClean="0"/>
              <a:t>		</a:t>
            </a:r>
            <a:r>
              <a:rPr lang="en-GB" dirty="0" err="1" smtClean="0"/>
              <a:t>vztažná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• onbepaald voornaamwoord </a:t>
            </a:r>
            <a:r>
              <a:rPr lang="cs-CZ" dirty="0" smtClean="0"/>
              <a:t>		</a:t>
            </a:r>
            <a:r>
              <a:rPr lang="en-GB" dirty="0" err="1" smtClean="0"/>
              <a:t>neurčitá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•</a:t>
            </a:r>
            <a:r>
              <a:rPr lang="cs-CZ" dirty="0" smtClean="0"/>
              <a:t> </a:t>
            </a:r>
            <a:r>
              <a:rPr lang="nl-NL" dirty="0" smtClean="0"/>
              <a:t>aanwijzend voornaamwoord </a:t>
            </a:r>
            <a:r>
              <a:rPr lang="cs-CZ" dirty="0" smtClean="0"/>
              <a:t>		</a:t>
            </a:r>
            <a:r>
              <a:rPr lang="en-GB" dirty="0" err="1" smtClean="0"/>
              <a:t>ukazovací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• wederkerend</a:t>
            </a:r>
            <a:r>
              <a:rPr lang="cs-CZ" dirty="0" smtClean="0"/>
              <a:t> </a:t>
            </a:r>
            <a:r>
              <a:rPr lang="nl-NL" dirty="0" smtClean="0"/>
              <a:t>voornaamwoord</a:t>
            </a:r>
            <a:r>
              <a:rPr lang="cs-CZ" dirty="0" smtClean="0"/>
              <a:t> 	</a:t>
            </a:r>
            <a:r>
              <a:rPr lang="en-GB" dirty="0" smtClean="0"/>
              <a:t>	</a:t>
            </a:r>
            <a:r>
              <a:rPr lang="en-GB" dirty="0" err="1" smtClean="0"/>
              <a:t>zvratná</a:t>
            </a:r>
            <a:endParaRPr lang="en-GB" dirty="0" smtClean="0"/>
          </a:p>
          <a:p>
            <a:pPr marL="0" indent="0">
              <a:buNone/>
            </a:pPr>
            <a:r>
              <a:rPr lang="nl-NL" dirty="0" smtClean="0"/>
              <a:t>• wederkerig voornaamwoord</a:t>
            </a:r>
            <a:r>
              <a:rPr lang="cs-CZ" dirty="0" smtClean="0"/>
              <a:t> 	 	</a:t>
            </a:r>
            <a:r>
              <a:rPr lang="cs-CZ" dirty="0" err="1" smtClean="0"/>
              <a:t>recip</a:t>
            </a:r>
            <a:r>
              <a:rPr lang="en-GB" dirty="0" err="1" smtClean="0"/>
              <a:t>roční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• vragend voornaamwoord</a:t>
            </a:r>
            <a:r>
              <a:rPr lang="cs-CZ" dirty="0" smtClean="0"/>
              <a:t>		</a:t>
            </a:r>
            <a:r>
              <a:rPr lang="en-GB" dirty="0" smtClean="0"/>
              <a:t>	</a:t>
            </a:r>
            <a:r>
              <a:rPr lang="en-GB" dirty="0" err="1" smtClean="0"/>
              <a:t>tázací</a:t>
            </a:r>
            <a:endParaRPr lang="en-GB" dirty="0" smtClean="0"/>
          </a:p>
          <a:p>
            <a:pPr marL="0" indent="0">
              <a:buNone/>
            </a:pPr>
            <a:r>
              <a:rPr lang="nl-NL" dirty="0" smtClean="0"/>
              <a:t>• </a:t>
            </a:r>
            <a:r>
              <a:rPr lang="cs-CZ" dirty="0" err="1" smtClean="0"/>
              <a:t>uitroepend</a:t>
            </a:r>
            <a:r>
              <a:rPr lang="cs-CZ" dirty="0" smtClean="0"/>
              <a:t> </a:t>
            </a:r>
            <a:r>
              <a:rPr lang="cs-CZ" dirty="0" err="1" smtClean="0"/>
              <a:t>voornaamwoord</a:t>
            </a:r>
            <a:r>
              <a:rPr lang="cs-CZ" dirty="0" smtClean="0"/>
              <a:t> 		</a:t>
            </a:r>
            <a:r>
              <a:rPr lang="en-GB" dirty="0" err="1" smtClean="0"/>
              <a:t>zvolací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08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71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484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Pozor / let op:</a:t>
            </a:r>
          </a:p>
          <a:p>
            <a:endParaRPr lang="cs-CZ" dirty="0" smtClean="0"/>
          </a:p>
          <a:p>
            <a:r>
              <a:rPr lang="cs-CZ" dirty="0" smtClean="0"/>
              <a:t>Tvar „</a:t>
            </a:r>
            <a:r>
              <a:rPr lang="cs-CZ" dirty="0" err="1" smtClean="0"/>
              <a:t>dezen</a:t>
            </a:r>
            <a:r>
              <a:rPr lang="cs-CZ" dirty="0" smtClean="0"/>
              <a:t>“ se používá jen pro osoby, pokud demonstrativum</a:t>
            </a:r>
            <a:r>
              <a:rPr lang="cs-CZ" baseline="0" dirty="0" smtClean="0"/>
              <a:t> použijeme samostatně. Pro neživotné jen tvar „</a:t>
            </a:r>
            <a:r>
              <a:rPr lang="cs-CZ" baseline="0" dirty="0" err="1" smtClean="0"/>
              <a:t>deze</a:t>
            </a:r>
            <a:r>
              <a:rPr lang="cs-CZ" baseline="0" dirty="0" smtClean="0"/>
              <a:t>“. Srovnejte:</a:t>
            </a:r>
          </a:p>
          <a:p>
            <a:endParaRPr lang="cs-CZ" baseline="0" dirty="0" smtClean="0"/>
          </a:p>
          <a:p>
            <a:r>
              <a:rPr lang="nl-NL" dirty="0" smtClean="0"/>
              <a:t>‘Er zijn veel goede </a:t>
            </a:r>
            <a:r>
              <a:rPr lang="cs-CZ" dirty="0" err="1" smtClean="0"/>
              <a:t>programma‘s</a:t>
            </a:r>
            <a:r>
              <a:rPr lang="nl-NL" dirty="0" smtClean="0"/>
              <a:t>, maar </a:t>
            </a:r>
            <a:r>
              <a:rPr lang="nl-NL" b="1" dirty="0" smtClean="0"/>
              <a:t>deze</a:t>
            </a:r>
            <a:r>
              <a:rPr lang="nl-NL" dirty="0" smtClean="0"/>
              <a:t> is de beste.’</a:t>
            </a:r>
            <a:endParaRPr lang="cs-CZ" dirty="0" smtClean="0"/>
          </a:p>
          <a:p>
            <a:endParaRPr lang="cs-CZ" baseline="0" dirty="0" smtClean="0"/>
          </a:p>
          <a:p>
            <a:r>
              <a:rPr lang="nl-NL" dirty="0" smtClean="0"/>
              <a:t>‘Er zijn veel goede </a:t>
            </a:r>
            <a:r>
              <a:rPr lang="cs-CZ" dirty="0" err="1" smtClean="0"/>
              <a:t>medewerkers</a:t>
            </a:r>
            <a:r>
              <a:rPr lang="nl-NL" dirty="0" smtClean="0"/>
              <a:t>, maar </a:t>
            </a:r>
            <a:r>
              <a:rPr lang="nl-NL" b="1" dirty="0" smtClean="0"/>
              <a:t>deze</a:t>
            </a:r>
            <a:r>
              <a:rPr lang="cs-CZ" b="1" dirty="0" smtClean="0"/>
              <a:t>n</a:t>
            </a:r>
            <a:r>
              <a:rPr lang="nl-NL" dirty="0" smtClean="0"/>
              <a:t> is de beste.’</a:t>
            </a:r>
            <a:endParaRPr lang="cs-CZ" dirty="0" smtClean="0"/>
          </a:p>
          <a:p>
            <a:endParaRPr lang="cs-CZ" baseline="0" dirty="0" smtClean="0"/>
          </a:p>
          <a:p>
            <a:r>
              <a:rPr lang="cs-CZ" baseline="0" dirty="0" err="1" smtClean="0"/>
              <a:t>Voorbeeld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uit</a:t>
            </a:r>
            <a:r>
              <a:rPr lang="cs-CZ" baseline="0" dirty="0" smtClean="0"/>
              <a:t> ANS:</a:t>
            </a:r>
          </a:p>
          <a:p>
            <a:endParaRPr lang="cs-CZ" baseline="0" dirty="0" smtClean="0"/>
          </a:p>
          <a:p>
            <a:r>
              <a:rPr lang="nl-NL" dirty="0" smtClean="0"/>
              <a:t>“Na afloop van het congres bestormden journalisten de deelnemers. Dezen weigerden echter commentaar te leveren.”</a:t>
            </a:r>
            <a:endParaRPr lang="cs-CZ" baseline="0" dirty="0" smtClean="0"/>
          </a:p>
          <a:p>
            <a:endParaRPr lang="cs-CZ" baseline="0" dirty="0" smtClean="0"/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25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627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Předcházejí vztažné větě (přívlastková</a:t>
            </a:r>
            <a:r>
              <a:rPr lang="cs-CZ" baseline="0" dirty="0"/>
              <a:t> těsná, určující)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577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69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46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02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45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4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Voor</a:t>
            </a:r>
            <a:r>
              <a:rPr lang="cs-CZ" dirty="0"/>
              <a:t> </a:t>
            </a:r>
            <a:r>
              <a:rPr lang="cs-CZ" dirty="0" err="1"/>
              <a:t>elkaar</a:t>
            </a:r>
            <a:r>
              <a:rPr lang="cs-CZ" dirty="0"/>
              <a:t> </a:t>
            </a:r>
            <a:r>
              <a:rPr lang="cs-CZ" dirty="0" err="1"/>
              <a:t>krijgen</a:t>
            </a:r>
            <a:r>
              <a:rPr lang="cs-CZ" dirty="0"/>
              <a:t> = získat, dostat</a:t>
            </a:r>
          </a:p>
          <a:p>
            <a:r>
              <a:rPr lang="cs-CZ" dirty="0" err="1"/>
              <a:t>Uit</a:t>
            </a:r>
            <a:r>
              <a:rPr lang="cs-CZ" dirty="0"/>
              <a:t> </a:t>
            </a:r>
            <a:r>
              <a:rPr lang="cs-CZ" dirty="0" err="1"/>
              <a:t>elkaar</a:t>
            </a:r>
            <a:r>
              <a:rPr lang="cs-CZ" dirty="0"/>
              <a:t> halen = rozebrat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1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724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cs-CZ" dirty="0" err="1" smtClean="0"/>
              <a:t>protect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ourselves</a:t>
            </a:r>
            <a:r>
              <a:rPr lang="cs-CZ" baseline="0" dirty="0" smtClean="0"/>
              <a:t>.</a:t>
            </a:r>
          </a:p>
          <a:p>
            <a:pPr marL="228600" indent="-228600">
              <a:buAutoNum type="alphaLcPeriod"/>
            </a:pPr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have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look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out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each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other</a:t>
            </a:r>
            <a:r>
              <a:rPr lang="cs-CZ" baseline="0" dirty="0" smtClean="0"/>
              <a:t>.</a:t>
            </a:r>
          </a:p>
          <a:p>
            <a:pPr marL="228600" indent="-228600">
              <a:buAutoNum type="alphaLcPeriod"/>
            </a:pPr>
            <a:endParaRPr lang="cs-CZ" baseline="0" dirty="0" smtClean="0"/>
          </a:p>
          <a:p>
            <a:pPr marL="228600" indent="-228600">
              <a:buAutoNum type="alphaLcPeriod"/>
            </a:pPr>
            <a:r>
              <a:rPr lang="cs-CZ" baseline="0" dirty="0" err="1" smtClean="0"/>
              <a:t>They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wash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themselves</a:t>
            </a:r>
            <a:r>
              <a:rPr lang="cs-CZ" baseline="0" dirty="0" smtClean="0"/>
              <a:t>. </a:t>
            </a:r>
          </a:p>
          <a:p>
            <a:pPr marL="228600" indent="-228600">
              <a:buAutoNum type="alphaLcPeriod"/>
            </a:pP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kids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wash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each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other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fun</a:t>
            </a:r>
            <a:r>
              <a:rPr lang="cs-CZ" baseline="0" dirty="0" smtClean="0"/>
              <a:t> ;)</a:t>
            </a:r>
          </a:p>
          <a:p>
            <a:pPr marL="228600" indent="-228600">
              <a:buAutoNum type="alphaLcPeriod"/>
            </a:pPr>
            <a:r>
              <a:rPr lang="cs-CZ" baseline="0" dirty="0" err="1" smtClean="0"/>
              <a:t>Wash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each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other‘s</a:t>
            </a:r>
            <a:r>
              <a:rPr lang="cs-CZ" baseline="0" dirty="0" smtClean="0"/>
              <a:t>  </a:t>
            </a:r>
            <a:r>
              <a:rPr lang="cs-CZ" baseline="0" dirty="0" err="1" smtClean="0"/>
              <a:t>feet</a:t>
            </a:r>
            <a:r>
              <a:rPr lang="cs-CZ" baseline="0" dirty="0" smtClean="0"/>
              <a:t>.</a:t>
            </a:r>
          </a:p>
          <a:p>
            <a:pPr marL="228600" indent="-228600">
              <a:buAutoNum type="alphaLcPeriod"/>
            </a:pPr>
            <a:endParaRPr lang="cs-CZ" baseline="0" dirty="0" smtClean="0"/>
          </a:p>
          <a:p>
            <a:pPr marL="228600" indent="-228600">
              <a:buAutoNum type="alphaLcPeriod"/>
            </a:pPr>
            <a:r>
              <a:rPr lang="cs-CZ" baseline="0" dirty="0" err="1" smtClean="0"/>
              <a:t>Look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after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yourselved</a:t>
            </a:r>
            <a:endParaRPr lang="cs-CZ" baseline="0" dirty="0" smtClean="0"/>
          </a:p>
          <a:p>
            <a:pPr marL="228600" indent="-228600">
              <a:buAutoNum type="alphaLcPeriod"/>
            </a:pPr>
            <a:r>
              <a:rPr lang="cs-CZ" baseline="0" dirty="0" err="1" smtClean="0"/>
              <a:t>Look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achter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each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other</a:t>
            </a:r>
            <a:r>
              <a:rPr lang="cs-CZ" baseline="0" dirty="0" smtClean="0"/>
              <a:t>.</a:t>
            </a:r>
          </a:p>
          <a:p>
            <a:pPr marL="228600" indent="-228600">
              <a:buAutoNum type="alphaLcPeriod"/>
            </a:pPr>
            <a:endParaRPr lang="cs-CZ" baseline="0" dirty="0" smtClean="0"/>
          </a:p>
          <a:p>
            <a:pPr marL="228600" indent="-228600">
              <a:buAutoNum type="alphaLcPeriod"/>
            </a:pPr>
            <a:endParaRPr lang="cs-CZ" baseline="0" dirty="0" smtClean="0"/>
          </a:p>
          <a:p>
            <a:pPr marL="228600" indent="-228600">
              <a:buAutoNum type="alphaLcPeriod"/>
            </a:pPr>
            <a:endParaRPr lang="cs-CZ" baseline="0" dirty="0" smtClean="0"/>
          </a:p>
          <a:p>
            <a:pPr marL="228600" indent="-228600">
              <a:buAutoNum type="alphaL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33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F5B4-505B-4B52-BA05-B162312DAEB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2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6494-F27E-434A-8E13-FED1775F0A1E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D02D-0EE7-4F9E-8C03-C296B0D0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81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6494-F27E-434A-8E13-FED1775F0A1E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D02D-0EE7-4F9E-8C03-C296B0D0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36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6494-F27E-434A-8E13-FED1775F0A1E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D02D-0EE7-4F9E-8C03-C296B0D0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2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6494-F27E-434A-8E13-FED1775F0A1E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D02D-0EE7-4F9E-8C03-C296B0D0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74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6494-F27E-434A-8E13-FED1775F0A1E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D02D-0EE7-4F9E-8C03-C296B0D0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11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6494-F27E-434A-8E13-FED1775F0A1E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D02D-0EE7-4F9E-8C03-C296B0D0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02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6494-F27E-434A-8E13-FED1775F0A1E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D02D-0EE7-4F9E-8C03-C296B0D0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65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6494-F27E-434A-8E13-FED1775F0A1E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D02D-0EE7-4F9E-8C03-C296B0D0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40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6494-F27E-434A-8E13-FED1775F0A1E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D02D-0EE7-4F9E-8C03-C296B0D0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19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6494-F27E-434A-8E13-FED1775F0A1E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D02D-0EE7-4F9E-8C03-C296B0D0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60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6494-F27E-434A-8E13-FED1775F0A1E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D02D-0EE7-4F9E-8C03-C296B0D0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57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6494-F27E-434A-8E13-FED1775F0A1E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4D02D-0EE7-4F9E-8C03-C296B0D0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13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64655" y="-130705"/>
            <a:ext cx="12376728" cy="2687637"/>
          </a:xfrm>
        </p:spPr>
        <p:txBody>
          <a:bodyPr>
            <a:normAutofit/>
          </a:bodyPr>
          <a:lstStyle/>
          <a:p>
            <a:r>
              <a:rPr lang="cs-CZ" sz="5800" b="1" dirty="0" smtClean="0">
                <a:solidFill>
                  <a:srgbClr val="C00000"/>
                </a:solidFill>
                <a:latin typeface="+mn-lt"/>
              </a:rPr>
              <a:t>VOORNAAMWOORDEN/ PRONOMINA </a:t>
            </a:r>
            <a:r>
              <a:rPr lang="cs-CZ" sz="5800" b="1" dirty="0" smtClean="0">
                <a:solidFill>
                  <a:srgbClr val="0070C0"/>
                </a:solidFill>
                <a:latin typeface="+mn-lt"/>
              </a:rPr>
              <a:t>DEEL II.</a:t>
            </a:r>
            <a:endParaRPr lang="cs-CZ" sz="5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07198" y="5616046"/>
            <a:ext cx="6197601" cy="310991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Morfologie </a:t>
            </a:r>
            <a:r>
              <a:rPr lang="cs-CZ" dirty="0" smtClean="0">
                <a:solidFill>
                  <a:srgbClr val="0070C0"/>
                </a:solidFill>
              </a:rPr>
              <a:t>II</a:t>
            </a:r>
          </a:p>
          <a:p>
            <a:r>
              <a:rPr lang="cs-CZ" dirty="0" err="1" smtClean="0">
                <a:solidFill>
                  <a:srgbClr val="0070C0"/>
                </a:solidFill>
              </a:rPr>
              <a:t>iva.rezkova</a:t>
            </a:r>
            <a:r>
              <a:rPr lang="en-US" dirty="0">
                <a:solidFill>
                  <a:srgbClr val="0070C0"/>
                </a:solidFill>
              </a:rPr>
              <a:t>@ff.cuni.cz</a:t>
            </a:r>
            <a:endParaRPr lang="cs-CZ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50926" t="25475" r="13690" b="32981"/>
          <a:stretch/>
        </p:blipFill>
        <p:spPr bwMode="auto">
          <a:xfrm>
            <a:off x="745067" y="2706255"/>
            <a:ext cx="6477769" cy="3846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27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9408" r="3648" b="16752"/>
          <a:stretch/>
        </p:blipFill>
        <p:spPr>
          <a:xfrm>
            <a:off x="6237960" y="225468"/>
            <a:ext cx="5562610" cy="644581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4" y="638827"/>
            <a:ext cx="5336088" cy="53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94" y="125259"/>
            <a:ext cx="7841292" cy="6431019"/>
          </a:xfrm>
        </p:spPr>
      </p:pic>
    </p:spTree>
    <p:extLst>
      <p:ext uri="{BB962C8B-B14F-4D97-AF65-F5344CB8AC3E}">
        <p14:creationId xmlns:p14="http://schemas.microsoft.com/office/powerpoint/2010/main" val="38228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491" y="138545"/>
            <a:ext cx="10670309" cy="877455"/>
          </a:xfrm>
        </p:spPr>
        <p:txBody>
          <a:bodyPr>
            <a:normAutofit/>
          </a:bodyPr>
          <a:lstStyle/>
          <a:p>
            <a:r>
              <a:rPr lang="cs-CZ" sz="4800" b="1" dirty="0" err="1" smtClean="0">
                <a:latin typeface="+mn-lt"/>
              </a:rPr>
              <a:t>wederkerende</a:t>
            </a:r>
            <a:r>
              <a:rPr lang="cs-CZ" sz="4800" b="1" dirty="0" smtClean="0">
                <a:latin typeface="+mn-lt"/>
              </a:rPr>
              <a:t> en </a:t>
            </a:r>
            <a:r>
              <a:rPr lang="cs-CZ" sz="4800" b="1" dirty="0" err="1" smtClean="0">
                <a:latin typeface="+mn-lt"/>
              </a:rPr>
              <a:t>wedekerige</a:t>
            </a:r>
            <a:r>
              <a:rPr lang="cs-CZ" sz="4800" b="1" dirty="0" smtClean="0">
                <a:latin typeface="+mn-lt"/>
              </a:rPr>
              <a:t> </a:t>
            </a:r>
            <a:r>
              <a:rPr lang="cs-CZ" sz="4800" b="1" dirty="0" err="1" smtClean="0">
                <a:latin typeface="+mn-lt"/>
              </a:rPr>
              <a:t>pronimina</a:t>
            </a:r>
            <a:r>
              <a:rPr lang="cs-CZ" sz="4800" b="1" dirty="0" smtClean="0">
                <a:latin typeface="+mn-lt"/>
              </a:rPr>
              <a:t> </a:t>
            </a:r>
            <a:endParaRPr lang="cs-CZ" sz="4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564" y="1016000"/>
            <a:ext cx="11799453" cy="5440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err="1" smtClean="0">
                <a:solidFill>
                  <a:srgbClr val="0070C0"/>
                </a:solidFill>
              </a:rPr>
              <a:t>Oefening</a:t>
            </a:r>
            <a:r>
              <a:rPr lang="cs-CZ" sz="3000" dirty="0" smtClean="0">
                <a:solidFill>
                  <a:srgbClr val="0070C0"/>
                </a:solidFill>
              </a:rPr>
              <a:t> 	- </a:t>
            </a:r>
            <a:r>
              <a:rPr lang="cs-CZ" sz="3000" dirty="0" err="1" smtClean="0">
                <a:solidFill>
                  <a:srgbClr val="0070C0"/>
                </a:solidFill>
              </a:rPr>
              <a:t>Vorm</a:t>
            </a:r>
            <a:r>
              <a:rPr lang="cs-CZ" sz="3000" dirty="0" smtClean="0">
                <a:solidFill>
                  <a:srgbClr val="0070C0"/>
                </a:solidFill>
              </a:rPr>
              <a:t> </a:t>
            </a:r>
            <a:r>
              <a:rPr lang="cs-CZ" sz="3000" b="1" dirty="0" err="1" smtClean="0">
                <a:solidFill>
                  <a:srgbClr val="0070C0"/>
                </a:solidFill>
              </a:rPr>
              <a:t>zinnen</a:t>
            </a:r>
            <a:r>
              <a:rPr lang="cs-CZ" sz="3000" dirty="0" smtClean="0">
                <a:solidFill>
                  <a:srgbClr val="0070C0"/>
                </a:solidFill>
              </a:rPr>
              <a:t> met de </a:t>
            </a:r>
            <a:r>
              <a:rPr lang="cs-CZ" sz="3000" dirty="0" err="1" smtClean="0">
                <a:solidFill>
                  <a:srgbClr val="0070C0"/>
                </a:solidFill>
              </a:rPr>
              <a:t>onderstaande</a:t>
            </a:r>
            <a:r>
              <a:rPr lang="cs-CZ" sz="3000" dirty="0" smtClean="0">
                <a:solidFill>
                  <a:srgbClr val="0070C0"/>
                </a:solidFill>
              </a:rPr>
              <a:t> </a:t>
            </a:r>
            <a:r>
              <a:rPr lang="cs-CZ" sz="3000" dirty="0" err="1" smtClean="0">
                <a:solidFill>
                  <a:srgbClr val="0070C0"/>
                </a:solidFill>
              </a:rPr>
              <a:t>werkwoorden</a:t>
            </a:r>
            <a:r>
              <a:rPr lang="cs-CZ" sz="3000" dirty="0" smtClean="0">
                <a:solidFill>
                  <a:srgbClr val="0070C0"/>
                </a:solidFill>
              </a:rPr>
              <a:t> (</a:t>
            </a:r>
            <a:r>
              <a:rPr lang="cs-CZ" sz="3000" b="1" dirty="0" err="1" smtClean="0">
                <a:solidFill>
                  <a:srgbClr val="0070C0"/>
                </a:solidFill>
              </a:rPr>
              <a:t>verhaal</a:t>
            </a:r>
            <a:r>
              <a:rPr lang="cs-CZ" sz="3000" dirty="0" smtClean="0">
                <a:solidFill>
                  <a:srgbClr val="0070C0"/>
                </a:solidFill>
              </a:rPr>
              <a:t>?); 		- </a:t>
            </a:r>
            <a:r>
              <a:rPr lang="cs-CZ" sz="3000" dirty="0" err="1">
                <a:solidFill>
                  <a:srgbClr val="0070C0"/>
                </a:solidFill>
              </a:rPr>
              <a:t>M</a:t>
            </a:r>
            <a:r>
              <a:rPr lang="cs-CZ" sz="3000" dirty="0" err="1" smtClean="0">
                <a:solidFill>
                  <a:srgbClr val="0070C0"/>
                </a:solidFill>
              </a:rPr>
              <a:t>aak</a:t>
            </a:r>
            <a:r>
              <a:rPr lang="cs-CZ" sz="3000" dirty="0" smtClean="0">
                <a:solidFill>
                  <a:srgbClr val="0070C0"/>
                </a:solidFill>
              </a:rPr>
              <a:t> </a:t>
            </a:r>
            <a:r>
              <a:rPr lang="cs-CZ" sz="3000" dirty="0" err="1" smtClean="0">
                <a:solidFill>
                  <a:srgbClr val="0070C0"/>
                </a:solidFill>
              </a:rPr>
              <a:t>gebruik</a:t>
            </a:r>
            <a:r>
              <a:rPr lang="cs-CZ" sz="3000" dirty="0" smtClean="0">
                <a:solidFill>
                  <a:srgbClr val="0070C0"/>
                </a:solidFill>
              </a:rPr>
              <a:t> van </a:t>
            </a:r>
            <a:r>
              <a:rPr lang="cs-CZ" sz="3000" b="1" dirty="0" err="1" smtClean="0">
                <a:solidFill>
                  <a:srgbClr val="0070C0"/>
                </a:solidFill>
              </a:rPr>
              <a:t>zoveel</a:t>
            </a:r>
            <a:r>
              <a:rPr lang="cs-CZ" sz="3000" b="1" dirty="0" smtClean="0">
                <a:solidFill>
                  <a:srgbClr val="0070C0"/>
                </a:solidFill>
              </a:rPr>
              <a:t> </a:t>
            </a:r>
            <a:r>
              <a:rPr lang="cs-CZ" sz="3000" b="1" dirty="0" err="1" smtClean="0">
                <a:solidFill>
                  <a:srgbClr val="0070C0"/>
                </a:solidFill>
              </a:rPr>
              <a:t>veschillende</a:t>
            </a:r>
            <a:r>
              <a:rPr lang="cs-CZ" sz="3000" b="1" dirty="0" smtClean="0">
                <a:solidFill>
                  <a:srgbClr val="0070C0"/>
                </a:solidFill>
              </a:rPr>
              <a:t> </a:t>
            </a:r>
            <a:r>
              <a:rPr lang="cs-CZ" sz="3000" b="1" dirty="0" err="1" smtClean="0">
                <a:solidFill>
                  <a:srgbClr val="0070C0"/>
                </a:solidFill>
              </a:rPr>
              <a:t>vormen</a:t>
            </a:r>
            <a:r>
              <a:rPr lang="cs-CZ" sz="3000" b="1" dirty="0" smtClean="0">
                <a:solidFill>
                  <a:srgbClr val="0070C0"/>
                </a:solidFill>
              </a:rPr>
              <a:t> van </a:t>
            </a:r>
            <a:r>
              <a:rPr lang="cs-CZ" sz="3000" b="1" dirty="0" err="1" smtClean="0">
                <a:solidFill>
                  <a:srgbClr val="0070C0"/>
                </a:solidFill>
              </a:rPr>
              <a:t>vnw</a:t>
            </a:r>
            <a:r>
              <a:rPr lang="cs-CZ" sz="3000" b="1" dirty="0" smtClean="0">
                <a:solidFill>
                  <a:srgbClr val="0070C0"/>
                </a:solidFill>
              </a:rPr>
              <a:t>  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000" b="1" i="1" dirty="0">
                <a:solidFill>
                  <a:srgbClr val="0070C0"/>
                </a:solidFill>
              </a:rPr>
              <a:t>	</a:t>
            </a:r>
            <a:r>
              <a:rPr lang="en-US" sz="3000" b="1" i="1" dirty="0" smtClean="0">
                <a:solidFill>
                  <a:srgbClr val="0070C0"/>
                </a:solidFill>
              </a:rPr>
              <a:t>	</a:t>
            </a:r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sz="3000" i="1" dirty="0" err="1" smtClean="0">
                <a:solidFill>
                  <a:srgbClr val="FF0000"/>
                </a:solidFill>
              </a:rPr>
              <a:t>me</a:t>
            </a:r>
            <a:r>
              <a:rPr lang="cs-CZ" sz="3000" i="1" dirty="0" smtClean="0">
                <a:solidFill>
                  <a:srgbClr val="FF0000"/>
                </a:solidFill>
              </a:rPr>
              <a:t> / </a:t>
            </a:r>
            <a:r>
              <a:rPr lang="cs-CZ" sz="3000" i="1" dirty="0" err="1" smtClean="0">
                <a:solidFill>
                  <a:srgbClr val="FF0000"/>
                </a:solidFill>
              </a:rPr>
              <a:t>ons</a:t>
            </a:r>
            <a:r>
              <a:rPr lang="cs-CZ" sz="3000" i="1" dirty="0" smtClean="0">
                <a:solidFill>
                  <a:srgbClr val="FF0000"/>
                </a:solidFill>
              </a:rPr>
              <a:t>/ </a:t>
            </a:r>
            <a:r>
              <a:rPr lang="cs-CZ" sz="3000" i="1" dirty="0" err="1" smtClean="0">
                <a:solidFill>
                  <a:srgbClr val="FF0000"/>
                </a:solidFill>
              </a:rPr>
              <a:t>zichzelf</a:t>
            </a:r>
            <a:r>
              <a:rPr lang="cs-CZ" sz="3000" i="1" dirty="0" smtClean="0">
                <a:solidFill>
                  <a:srgbClr val="FF0000"/>
                </a:solidFill>
              </a:rPr>
              <a:t>/ </a:t>
            </a:r>
            <a:r>
              <a:rPr lang="cs-CZ" sz="3000" i="1" dirty="0" err="1" smtClean="0">
                <a:solidFill>
                  <a:srgbClr val="FF0000"/>
                </a:solidFill>
              </a:rPr>
              <a:t>jezelf</a:t>
            </a:r>
            <a:r>
              <a:rPr lang="cs-CZ" sz="3000" i="1" dirty="0" smtClean="0">
                <a:solidFill>
                  <a:srgbClr val="FF0000"/>
                </a:solidFill>
              </a:rPr>
              <a:t>…// </a:t>
            </a:r>
            <a:r>
              <a:rPr lang="cs-CZ" sz="3000" i="1" dirty="0" err="1" smtClean="0">
                <a:solidFill>
                  <a:srgbClr val="FF0000"/>
                </a:solidFill>
              </a:rPr>
              <a:t>elkaar</a:t>
            </a:r>
            <a:r>
              <a:rPr lang="cs-CZ" sz="3000" i="1" dirty="0" smtClean="0">
                <a:solidFill>
                  <a:srgbClr val="FF0000"/>
                </a:solidFill>
              </a:rPr>
              <a:t> / </a:t>
            </a:r>
            <a:r>
              <a:rPr lang="cs-CZ" sz="3000" i="1" dirty="0" err="1" smtClean="0">
                <a:solidFill>
                  <a:srgbClr val="FF0000"/>
                </a:solidFill>
              </a:rPr>
              <a:t>elkaars</a:t>
            </a:r>
            <a:r>
              <a:rPr lang="cs-CZ" dirty="0">
                <a:solidFill>
                  <a:srgbClr val="FF0000"/>
                </a:solidFill>
              </a:rPr>
              <a:t>	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600" i="1" dirty="0" err="1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gedragen</a:t>
            </a:r>
            <a:r>
              <a:rPr lang="cs-CZ" sz="3200" i="1" dirty="0" smtClean="0">
                <a:solidFill>
                  <a:srgbClr val="FF0000"/>
                </a:solidFill>
              </a:rPr>
              <a:t>		</a:t>
            </a:r>
            <a:r>
              <a:rPr lang="cs-CZ" sz="3200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scheren</a:t>
            </a:r>
            <a:r>
              <a:rPr lang="cs-CZ" sz="32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</a:t>
            </a:r>
            <a:r>
              <a:rPr lang="cs-CZ" sz="3200" i="1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vergissen</a:t>
            </a:r>
            <a:r>
              <a:rPr lang="cs-CZ" sz="3200" i="1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  </a:t>
            </a:r>
            <a:r>
              <a:rPr lang="cs-CZ" sz="3200" i="1" dirty="0" smtClean="0">
                <a:solidFill>
                  <a:srgbClr val="FF0000"/>
                </a:solidFill>
              </a:rPr>
              <a:t>	</a:t>
            </a:r>
            <a:r>
              <a:rPr lang="cs-CZ" sz="3600" b="1" i="1" dirty="0" err="1" smtClean="0">
                <a:solidFill>
                  <a:srgbClr val="00B050"/>
                </a:solidFill>
                <a:latin typeface="Book Antiqua" panose="02040602050305030304" pitchFamily="18" charset="0"/>
              </a:rPr>
              <a:t>vervelen</a:t>
            </a:r>
            <a:r>
              <a:rPr lang="cs-CZ" sz="3200" i="1" dirty="0" smtClean="0">
                <a:solidFill>
                  <a:srgbClr val="FF0000"/>
                </a:solidFill>
              </a:rPr>
              <a:t>	    </a:t>
            </a:r>
            <a:r>
              <a:rPr lang="cs-CZ" sz="3200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ergeren</a:t>
            </a:r>
            <a:r>
              <a:rPr lang="cs-CZ" sz="3200" i="1" dirty="0" smtClean="0">
                <a:solidFill>
                  <a:srgbClr val="FF0000"/>
                </a:solidFill>
              </a:rPr>
              <a:t>	       </a:t>
            </a:r>
          </a:p>
          <a:p>
            <a:pPr marL="0" indent="0">
              <a:buNone/>
            </a:pPr>
            <a:r>
              <a:rPr lang="cs-CZ" sz="3200" b="1" i="1" dirty="0" err="1" smtClean="0">
                <a:solidFill>
                  <a:schemeClr val="bg1">
                    <a:lumMod val="50000"/>
                  </a:schemeClr>
                </a:solidFill>
                <a:latin typeface="Algerian" panose="04020705040A02060702" pitchFamily="82" charset="0"/>
              </a:rPr>
              <a:t>Helpen</a:t>
            </a:r>
            <a:r>
              <a:rPr lang="cs-CZ" sz="3200" b="1" i="1" dirty="0">
                <a:solidFill>
                  <a:schemeClr val="bg1">
                    <a:lumMod val="50000"/>
                  </a:schemeClr>
                </a:solidFill>
                <a:latin typeface="Algerian" panose="04020705040A02060702" pitchFamily="82" charset="0"/>
              </a:rPr>
              <a:t>	</a:t>
            </a:r>
            <a:r>
              <a:rPr lang="cs-CZ" sz="3200" b="1" i="1" dirty="0" smtClean="0">
                <a:solidFill>
                  <a:schemeClr val="bg1">
                    <a:lumMod val="50000"/>
                  </a:schemeClr>
                </a:solidFill>
                <a:latin typeface="Algerian" panose="04020705040A02060702" pitchFamily="82" charset="0"/>
              </a:rPr>
              <a:t>	</a:t>
            </a:r>
            <a:r>
              <a:rPr lang="cs-CZ" sz="3200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aanmelden</a:t>
            </a:r>
            <a:r>
              <a:rPr lang="cs-CZ" sz="3200" b="1" i="1" dirty="0" smtClean="0">
                <a:solidFill>
                  <a:schemeClr val="bg1">
                    <a:lumMod val="50000"/>
                  </a:schemeClr>
                </a:solidFill>
                <a:latin typeface="Algerian" panose="04020705040A02060702" pitchFamily="82" charset="0"/>
              </a:rPr>
              <a:t>	</a:t>
            </a:r>
            <a:r>
              <a:rPr lang="cs-CZ" sz="3200" i="1" dirty="0" smtClean="0">
                <a:solidFill>
                  <a:srgbClr val="FF0000"/>
                </a:solidFill>
              </a:rPr>
              <a:t>	</a:t>
            </a:r>
            <a:r>
              <a:rPr lang="cs-CZ" sz="3600" b="1" i="1" dirty="0" err="1" smtClean="0">
                <a:solidFill>
                  <a:srgbClr val="00B050"/>
                </a:solidFill>
                <a:latin typeface="Book Antiqua" panose="02040602050305030304" pitchFamily="18" charset="0"/>
              </a:rPr>
              <a:t>inschrijven</a:t>
            </a:r>
            <a:r>
              <a:rPr lang="cs-CZ" sz="3200" i="1" dirty="0" smtClean="0">
                <a:solidFill>
                  <a:srgbClr val="FF0000"/>
                </a:solidFill>
              </a:rPr>
              <a:t>	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herinneren</a:t>
            </a:r>
            <a:r>
              <a:rPr lang="cs-CZ" sz="3200" i="1" dirty="0" smtClean="0">
                <a:solidFill>
                  <a:srgbClr val="FF0000"/>
                </a:solidFill>
              </a:rPr>
              <a:t>  		 		</a:t>
            </a:r>
          </a:p>
          <a:p>
            <a:pPr marL="0" indent="0">
              <a:buNone/>
            </a:pPr>
            <a:r>
              <a:rPr lang="cs-CZ" sz="3200" i="1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Bezig</a:t>
            </a:r>
            <a:r>
              <a:rPr lang="cs-CZ" sz="3200" i="1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 </a:t>
            </a:r>
            <a:r>
              <a:rPr lang="cs-CZ" sz="3200" i="1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houden</a:t>
            </a:r>
            <a:r>
              <a:rPr lang="cs-CZ" sz="3200" i="1" dirty="0" smtClean="0">
                <a:solidFill>
                  <a:srgbClr val="FF0000"/>
                </a:solidFill>
              </a:rPr>
              <a:t>		</a:t>
            </a:r>
            <a:r>
              <a:rPr lang="cs-CZ" sz="3200" b="1" i="1" dirty="0" err="1" smtClean="0">
                <a:solidFill>
                  <a:schemeClr val="bg1">
                    <a:lumMod val="50000"/>
                  </a:schemeClr>
                </a:solidFill>
                <a:latin typeface="Algerian" panose="04020705040A02060702" pitchFamily="82" charset="0"/>
              </a:rPr>
              <a:t>schamen</a:t>
            </a:r>
            <a:r>
              <a:rPr lang="cs-CZ" sz="3200" i="1" dirty="0" smtClean="0">
                <a:solidFill>
                  <a:srgbClr val="FF0000"/>
                </a:solidFill>
              </a:rPr>
              <a:t>		</a:t>
            </a:r>
            <a:r>
              <a:rPr lang="cs-CZ" sz="3600" b="1" i="1" dirty="0" err="1" smtClean="0">
                <a:solidFill>
                  <a:srgbClr val="00B050"/>
                </a:solidFill>
                <a:latin typeface="Book Antiqua" panose="02040602050305030304" pitchFamily="18" charset="0"/>
              </a:rPr>
              <a:t>aankleden</a:t>
            </a:r>
            <a:r>
              <a:rPr lang="cs-CZ" sz="3200" i="1" dirty="0" smtClean="0">
                <a:solidFill>
                  <a:srgbClr val="FF0000"/>
                </a:solidFill>
              </a:rPr>
              <a:t> 	</a:t>
            </a:r>
            <a:r>
              <a:rPr lang="cs-CZ" sz="3600" i="1" dirty="0" err="1">
                <a:solidFill>
                  <a:srgbClr val="C00000"/>
                </a:solidFill>
                <a:latin typeface="Bahnschrift SemiBold Condensed" panose="020B0502040204020203" pitchFamily="34" charset="0"/>
              </a:rPr>
              <a:t>begroeten</a:t>
            </a:r>
            <a:r>
              <a:rPr lang="cs-CZ" sz="3200" i="1" dirty="0">
                <a:solidFill>
                  <a:srgbClr val="FF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3078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491" y="138545"/>
            <a:ext cx="10670309" cy="877455"/>
          </a:xfrm>
        </p:spPr>
        <p:txBody>
          <a:bodyPr>
            <a:normAutofit/>
          </a:bodyPr>
          <a:lstStyle/>
          <a:p>
            <a:r>
              <a:rPr lang="cs-CZ" sz="4800" b="1" dirty="0" err="1" smtClean="0">
                <a:latin typeface="+mn-lt"/>
              </a:rPr>
              <a:t>wederkerende</a:t>
            </a:r>
            <a:r>
              <a:rPr lang="cs-CZ" sz="4800" b="1" dirty="0" smtClean="0">
                <a:latin typeface="+mn-lt"/>
              </a:rPr>
              <a:t> en </a:t>
            </a:r>
            <a:r>
              <a:rPr lang="cs-CZ" sz="4800" b="1" dirty="0" err="1" smtClean="0">
                <a:latin typeface="+mn-lt"/>
              </a:rPr>
              <a:t>wedekerige</a:t>
            </a:r>
            <a:r>
              <a:rPr lang="cs-CZ" sz="4800" b="1" dirty="0" smtClean="0">
                <a:latin typeface="+mn-lt"/>
              </a:rPr>
              <a:t> </a:t>
            </a:r>
            <a:r>
              <a:rPr lang="cs-CZ" sz="4800" b="1" dirty="0" err="1" smtClean="0">
                <a:latin typeface="+mn-lt"/>
              </a:rPr>
              <a:t>pronimina</a:t>
            </a:r>
            <a:r>
              <a:rPr lang="cs-CZ" sz="4800" b="1" dirty="0" smtClean="0">
                <a:latin typeface="+mn-lt"/>
              </a:rPr>
              <a:t> </a:t>
            </a:r>
            <a:endParaRPr lang="cs-CZ" sz="4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564" y="1016000"/>
            <a:ext cx="11799453" cy="5440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000" dirty="0" err="1" smtClean="0">
                <a:solidFill>
                  <a:srgbClr val="0070C0"/>
                </a:solidFill>
              </a:rPr>
              <a:t>Oefening</a:t>
            </a:r>
            <a:r>
              <a:rPr lang="cs-CZ" sz="3000" dirty="0" smtClean="0">
                <a:solidFill>
                  <a:srgbClr val="0070C0"/>
                </a:solidFill>
              </a:rPr>
              <a:t> 	- </a:t>
            </a:r>
            <a:r>
              <a:rPr lang="cs-CZ" sz="3000" dirty="0" err="1" smtClean="0">
                <a:solidFill>
                  <a:srgbClr val="0070C0"/>
                </a:solidFill>
              </a:rPr>
              <a:t>manieren</a:t>
            </a:r>
            <a:r>
              <a:rPr lang="cs-CZ" sz="3000" dirty="0" smtClean="0">
                <a:solidFill>
                  <a:srgbClr val="0070C0"/>
                </a:solidFill>
              </a:rPr>
              <a:t> van </a:t>
            </a:r>
            <a:r>
              <a:rPr lang="cs-CZ" sz="3000" dirty="0" err="1" smtClean="0">
                <a:solidFill>
                  <a:srgbClr val="0070C0"/>
                </a:solidFill>
              </a:rPr>
              <a:t>begroeting</a:t>
            </a:r>
            <a:endParaRPr lang="cs-CZ" sz="3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3000" dirty="0">
                <a:solidFill>
                  <a:srgbClr val="0070C0"/>
                </a:solidFill>
              </a:rPr>
              <a:t>	</a:t>
            </a:r>
            <a:r>
              <a:rPr lang="cs-CZ" sz="3000" dirty="0" smtClean="0">
                <a:solidFill>
                  <a:srgbClr val="0070C0"/>
                </a:solidFill>
              </a:rPr>
              <a:t>	- </a:t>
            </a:r>
            <a:r>
              <a:rPr lang="cs-CZ" sz="3000" dirty="0" err="1" smtClean="0">
                <a:solidFill>
                  <a:srgbClr val="0070C0"/>
                </a:solidFill>
              </a:rPr>
              <a:t>maak</a:t>
            </a:r>
            <a:r>
              <a:rPr lang="cs-CZ" sz="3000" dirty="0" smtClean="0">
                <a:solidFill>
                  <a:srgbClr val="0070C0"/>
                </a:solidFill>
              </a:rPr>
              <a:t> </a:t>
            </a:r>
            <a:r>
              <a:rPr lang="cs-CZ" sz="3000" dirty="0" err="1" smtClean="0">
                <a:solidFill>
                  <a:srgbClr val="0070C0"/>
                </a:solidFill>
              </a:rPr>
              <a:t>gebruik</a:t>
            </a:r>
            <a:r>
              <a:rPr lang="cs-CZ" sz="3000" dirty="0" smtClean="0">
                <a:solidFill>
                  <a:srgbClr val="0070C0"/>
                </a:solidFill>
              </a:rPr>
              <a:t> van </a:t>
            </a:r>
            <a:r>
              <a:rPr lang="cs-CZ" sz="3000" dirty="0" err="1" smtClean="0">
                <a:solidFill>
                  <a:srgbClr val="0070C0"/>
                </a:solidFill>
              </a:rPr>
              <a:t>wederkerende</a:t>
            </a:r>
            <a:r>
              <a:rPr lang="cs-CZ" sz="3000" dirty="0" smtClean="0">
                <a:solidFill>
                  <a:srgbClr val="0070C0"/>
                </a:solidFill>
              </a:rPr>
              <a:t> + </a:t>
            </a:r>
            <a:r>
              <a:rPr lang="cs-CZ" sz="3000" dirty="0" err="1" smtClean="0">
                <a:solidFill>
                  <a:srgbClr val="0070C0"/>
                </a:solidFill>
              </a:rPr>
              <a:t>wederkerige</a:t>
            </a:r>
            <a:r>
              <a:rPr lang="cs-CZ" sz="3000" dirty="0" smtClean="0">
                <a:solidFill>
                  <a:srgbClr val="0070C0"/>
                </a:solidFill>
              </a:rPr>
              <a:t> </a:t>
            </a:r>
            <a:r>
              <a:rPr lang="cs-CZ" sz="3000" dirty="0" err="1" smtClean="0">
                <a:solidFill>
                  <a:srgbClr val="0070C0"/>
                </a:solidFill>
              </a:rPr>
              <a:t>vnw</a:t>
            </a:r>
            <a:r>
              <a:rPr lang="cs-CZ" sz="3000" dirty="0" smtClean="0">
                <a:solidFill>
                  <a:srgbClr val="0070C0"/>
                </a:solidFill>
              </a:rPr>
              <a:t> 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600" i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h</a:t>
            </a:r>
            <a:r>
              <a:rPr lang="cs-CZ" sz="3600" i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and </a:t>
            </a:r>
            <a:r>
              <a:rPr lang="cs-CZ" sz="3600" i="1" dirty="0" err="1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schudden</a:t>
            </a:r>
            <a:r>
              <a:rPr lang="cs-CZ" sz="3600" i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  /hand </a:t>
            </a:r>
            <a:r>
              <a:rPr lang="cs-CZ" sz="3600" i="1" dirty="0" err="1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geven</a:t>
            </a:r>
            <a:r>
              <a:rPr lang="cs-CZ" sz="3200" i="1" dirty="0" smtClean="0">
                <a:solidFill>
                  <a:srgbClr val="FF0000"/>
                </a:solidFill>
              </a:rPr>
              <a:t>			 </a:t>
            </a:r>
            <a:r>
              <a:rPr lang="cs-CZ" sz="3200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buigen</a:t>
            </a:r>
            <a:r>
              <a:rPr lang="cs-CZ" sz="32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</a:t>
            </a:r>
          </a:p>
          <a:p>
            <a:pPr marL="0" indent="0">
              <a:buNone/>
            </a:pPr>
            <a:r>
              <a:rPr lang="cs-CZ" sz="3200" i="1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   	</a:t>
            </a:r>
            <a:endParaRPr lang="cs-CZ" sz="32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3600" b="1" i="1" dirty="0" err="1" smtClean="0">
                <a:solidFill>
                  <a:srgbClr val="00B050"/>
                </a:solidFill>
                <a:latin typeface="Book Antiqua" panose="02040602050305030304" pitchFamily="18" charset="0"/>
              </a:rPr>
              <a:t>een</a:t>
            </a:r>
            <a:r>
              <a:rPr lang="cs-CZ" sz="3600" b="1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cs-CZ" sz="3600" b="1" i="1" dirty="0" err="1" smtClean="0">
                <a:solidFill>
                  <a:srgbClr val="00B050"/>
                </a:solidFill>
                <a:latin typeface="Book Antiqua" panose="02040602050305030304" pitchFamily="18" charset="0"/>
              </a:rPr>
              <a:t>knuffel</a:t>
            </a:r>
            <a:r>
              <a:rPr lang="cs-CZ" sz="3600" b="1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cs-CZ" sz="3600" b="1" i="1" dirty="0" err="1" smtClean="0">
                <a:solidFill>
                  <a:srgbClr val="00B050"/>
                </a:solidFill>
                <a:latin typeface="Book Antiqua" panose="02040602050305030304" pitchFamily="18" charset="0"/>
              </a:rPr>
              <a:t>geven</a:t>
            </a:r>
            <a:r>
              <a:rPr lang="cs-CZ" sz="3200" i="1" dirty="0" smtClean="0">
                <a:solidFill>
                  <a:srgbClr val="FF0000"/>
                </a:solidFill>
              </a:rPr>
              <a:t>	    	</a:t>
            </a:r>
            <a:r>
              <a:rPr lang="cs-CZ" sz="3200" i="1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een</a:t>
            </a:r>
            <a:r>
              <a:rPr lang="cs-CZ" sz="3200" i="1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 </a:t>
            </a:r>
            <a:r>
              <a:rPr lang="cs-CZ" sz="3200" i="1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boks</a:t>
            </a:r>
            <a:r>
              <a:rPr lang="cs-CZ" sz="3200" i="1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 /high-5 </a:t>
            </a:r>
            <a:r>
              <a:rPr lang="cs-CZ" sz="3200" i="1" dirty="0" err="1" smtClean="0">
                <a:solidFill>
                  <a:srgbClr val="00B0F0"/>
                </a:solidFill>
                <a:latin typeface="Bauhaus 93" panose="04030905020B02020C02" pitchFamily="82" charset="0"/>
              </a:rPr>
              <a:t>geven</a:t>
            </a:r>
            <a:r>
              <a:rPr lang="cs-CZ" sz="3200" i="1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   </a:t>
            </a:r>
            <a:r>
              <a:rPr lang="cs-CZ" sz="3200" i="1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endParaRPr lang="cs-CZ" sz="3200" i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sz="32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3200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Drie</a:t>
            </a:r>
            <a:r>
              <a:rPr lang="cs-CZ" sz="32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cs-CZ" sz="3200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keer</a:t>
            </a:r>
            <a:r>
              <a:rPr lang="cs-CZ" sz="32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cs-CZ" sz="3200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kussen</a:t>
            </a:r>
            <a:r>
              <a:rPr lang="cs-CZ" sz="32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</a:t>
            </a:r>
            <a:r>
              <a:rPr lang="cs-CZ" sz="3200" i="1" dirty="0" smtClean="0">
                <a:solidFill>
                  <a:srgbClr val="FF0000"/>
                </a:solidFill>
              </a:rPr>
              <a:t>	      	</a:t>
            </a:r>
            <a:r>
              <a:rPr lang="cs-CZ" sz="3600" b="1" i="1" dirty="0" err="1" smtClean="0">
                <a:solidFill>
                  <a:srgbClr val="00B050"/>
                </a:solidFill>
                <a:latin typeface="Book Antiqua" panose="02040602050305030304" pitchFamily="18" charset="0"/>
              </a:rPr>
              <a:t>wang</a:t>
            </a:r>
            <a:r>
              <a:rPr lang="cs-CZ" sz="3600" b="1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cs-CZ" sz="3600" b="1" i="1" dirty="0" err="1" smtClean="0">
                <a:solidFill>
                  <a:srgbClr val="00B050"/>
                </a:solidFill>
                <a:latin typeface="Book Antiqua" panose="02040602050305030304" pitchFamily="18" charset="0"/>
              </a:rPr>
              <a:t>kussen</a:t>
            </a:r>
            <a:r>
              <a:rPr lang="cs-CZ" sz="3200" i="1" dirty="0" smtClean="0">
                <a:solidFill>
                  <a:srgbClr val="FF0000"/>
                </a:solidFill>
              </a:rPr>
              <a:t>	</a:t>
            </a:r>
            <a:endParaRPr lang="cs-CZ" sz="3200" i="1" dirty="0">
              <a:solidFill>
                <a:srgbClr val="FF0000"/>
              </a:solidFill>
            </a:endParaRPr>
          </a:p>
        </p:txBody>
      </p:sp>
      <p:pic>
        <p:nvPicPr>
          <p:cNvPr id="4" name="Obrázek 3" descr="KT: &lt;strong&gt;High Five&lt;/strong&gt; (strategies to effectively use onlin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95" y="4287115"/>
            <a:ext cx="1556905" cy="1556905"/>
          </a:xfrm>
          <a:prstGeom prst="rect">
            <a:avLst/>
          </a:prstGeom>
        </p:spPr>
      </p:pic>
      <p:pic>
        <p:nvPicPr>
          <p:cNvPr id="5" name="Obrázek 4" descr="&lt;strong&gt;Hug&lt;/strong&gt; for Peace » drawings » SketchPo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95" y="5065568"/>
            <a:ext cx="1546369" cy="1254492"/>
          </a:xfrm>
          <a:prstGeom prst="rect">
            <a:avLst/>
          </a:prstGeom>
        </p:spPr>
      </p:pic>
      <p:pic>
        <p:nvPicPr>
          <p:cNvPr id="6" name="Obrázek 5" descr="&lt;strong&gt;Handshake&lt;/strong&gt; (#4) | Free SV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34" y="2066720"/>
            <a:ext cx="1625601" cy="1625601"/>
          </a:xfrm>
          <a:prstGeom prst="rect">
            <a:avLst/>
          </a:prstGeom>
        </p:spPr>
      </p:pic>
      <p:pic>
        <p:nvPicPr>
          <p:cNvPr id="7" name="Obrázek 6" descr="GEISHA SNEAKS OUT on NEW YEARS DAY to MEET UP WITH HER SAM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72" y="2212563"/>
            <a:ext cx="2113971" cy="16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669" y="365125"/>
            <a:ext cx="11414234" cy="1211427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latin typeface="+mn-lt"/>
              </a:rPr>
              <a:t>aanwijzend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voornaamwoord</a:t>
            </a:r>
            <a:r>
              <a:rPr lang="cs-CZ" b="1" dirty="0">
                <a:latin typeface="+mn-lt"/>
              </a:rPr>
              <a:t> </a:t>
            </a:r>
            <a:r>
              <a:rPr lang="cs-CZ" b="1" dirty="0"/>
              <a:t>(</a:t>
            </a:r>
            <a:r>
              <a:rPr lang="cs-CZ" b="1" dirty="0" err="1"/>
              <a:t>demonstratief</a:t>
            </a:r>
            <a:r>
              <a:rPr lang="cs-CZ" b="1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669" y="1413164"/>
            <a:ext cx="11634952" cy="5444835"/>
          </a:xfrm>
        </p:spPr>
        <p:txBody>
          <a:bodyPr>
            <a:normAutofit/>
          </a:bodyPr>
          <a:lstStyle/>
          <a:p>
            <a:r>
              <a:rPr lang="cs-CZ" dirty="0" err="1"/>
              <a:t>Verwijzing</a:t>
            </a:r>
            <a:r>
              <a:rPr lang="cs-CZ" dirty="0"/>
              <a:t>, </a:t>
            </a:r>
            <a:r>
              <a:rPr lang="cs-CZ" dirty="0" err="1"/>
              <a:t>nadruk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Genus, </a:t>
            </a:r>
            <a:r>
              <a:rPr lang="cs-CZ" u="sng" dirty="0" err="1"/>
              <a:t>getal</a:t>
            </a:r>
            <a:r>
              <a:rPr lang="cs-CZ" dirty="0"/>
              <a:t>: 	</a:t>
            </a:r>
            <a:r>
              <a:rPr lang="cs-CZ" i="1" dirty="0" err="1">
                <a:solidFill>
                  <a:srgbClr val="FF0000"/>
                </a:solidFill>
              </a:rPr>
              <a:t>die</a:t>
            </a:r>
            <a:r>
              <a:rPr lang="cs-CZ" i="1" dirty="0">
                <a:solidFill>
                  <a:srgbClr val="FF0000"/>
                </a:solidFill>
              </a:rPr>
              <a:t>   x  dat</a:t>
            </a:r>
          </a:p>
          <a:p>
            <a:r>
              <a:rPr lang="cs-CZ" u="sng" dirty="0"/>
              <a:t>Casus</a:t>
            </a:r>
            <a:r>
              <a:rPr lang="cs-CZ" dirty="0"/>
              <a:t>:  </a:t>
            </a:r>
            <a:r>
              <a:rPr lang="cs-CZ" i="1" dirty="0">
                <a:solidFill>
                  <a:srgbClr val="FF0000"/>
                </a:solidFill>
              </a:rPr>
              <a:t>		</a:t>
            </a:r>
            <a:r>
              <a:rPr lang="cs-CZ" i="1" dirty="0" err="1">
                <a:solidFill>
                  <a:srgbClr val="FF0000"/>
                </a:solidFill>
              </a:rPr>
              <a:t>dezer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diens</a:t>
            </a:r>
            <a:r>
              <a:rPr lang="cs-CZ" i="1" dirty="0">
                <a:solidFill>
                  <a:srgbClr val="FF0000"/>
                </a:solidFill>
              </a:rPr>
              <a:t>,  </a:t>
            </a:r>
            <a:r>
              <a:rPr lang="cs-CZ" i="1" dirty="0" err="1">
                <a:solidFill>
                  <a:srgbClr val="FF0000"/>
                </a:solidFill>
              </a:rPr>
              <a:t>dezen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dagen</a:t>
            </a:r>
            <a:r>
              <a:rPr lang="cs-CZ" i="1" dirty="0">
                <a:solidFill>
                  <a:srgbClr val="FF0000"/>
                </a:solidFill>
              </a:rPr>
              <a:t>, …</a:t>
            </a:r>
          </a:p>
          <a:p>
            <a:pPr marL="0" indent="0">
              <a:buNone/>
            </a:pPr>
            <a:endParaRPr lang="cs-CZ" dirty="0"/>
          </a:p>
          <a:p>
            <a:pPr>
              <a:spcAft>
                <a:spcPts val="600"/>
              </a:spcAft>
            </a:pPr>
            <a:r>
              <a:rPr lang="cs-CZ" dirty="0" err="1"/>
              <a:t>voorbeelden</a:t>
            </a:r>
            <a:r>
              <a:rPr lang="cs-CZ" dirty="0"/>
              <a:t>: 	     </a:t>
            </a:r>
            <a:r>
              <a:rPr lang="cs-CZ" b="1" dirty="0" err="1">
                <a:solidFill>
                  <a:srgbClr val="FF0000"/>
                </a:solidFill>
              </a:rPr>
              <a:t>deze</a:t>
            </a:r>
            <a:r>
              <a:rPr lang="cs-CZ" b="1" dirty="0">
                <a:solidFill>
                  <a:srgbClr val="FF0000"/>
                </a:solidFill>
              </a:rPr>
              <a:t> → </a:t>
            </a:r>
            <a:r>
              <a:rPr lang="cs-CZ" b="1" dirty="0" err="1">
                <a:solidFill>
                  <a:srgbClr val="FF0000"/>
                </a:solidFill>
              </a:rPr>
              <a:t>die</a:t>
            </a:r>
            <a:r>
              <a:rPr lang="cs-CZ" b="1" dirty="0">
                <a:solidFill>
                  <a:srgbClr val="FF0000"/>
                </a:solidFill>
              </a:rPr>
              <a:t>; </a:t>
            </a:r>
            <a:r>
              <a:rPr lang="cs-CZ" b="1" dirty="0" err="1">
                <a:solidFill>
                  <a:srgbClr val="FF0000"/>
                </a:solidFill>
              </a:rPr>
              <a:t>dit</a:t>
            </a:r>
            <a:r>
              <a:rPr lang="cs-CZ" b="1" dirty="0">
                <a:solidFill>
                  <a:srgbClr val="FF0000"/>
                </a:solidFill>
              </a:rPr>
              <a:t> →  </a:t>
            </a:r>
            <a:r>
              <a:rPr lang="cs-CZ" b="1" dirty="0" smtClean="0">
                <a:solidFill>
                  <a:srgbClr val="FF0000"/>
                </a:solidFill>
              </a:rPr>
              <a:t>dat; </a:t>
            </a:r>
            <a:r>
              <a:rPr lang="cs-CZ" b="1" dirty="0" err="1" smtClean="0">
                <a:solidFill>
                  <a:srgbClr val="FF0000"/>
                </a:solidFill>
              </a:rPr>
              <a:t>dezen</a:t>
            </a:r>
            <a:endParaRPr lang="cs-CZ" dirty="0"/>
          </a:p>
          <a:p>
            <a:pPr marL="0" indent="0">
              <a:spcAft>
                <a:spcPts val="600"/>
              </a:spcAft>
              <a:buNone/>
            </a:pPr>
            <a:r>
              <a:rPr lang="cs-CZ" b="1" dirty="0">
                <a:solidFill>
                  <a:srgbClr val="FF0000"/>
                </a:solidFill>
              </a:rPr>
              <a:t>			     </a:t>
            </a:r>
            <a:r>
              <a:rPr lang="cs-CZ" b="1" dirty="0" err="1">
                <a:solidFill>
                  <a:srgbClr val="FF0000"/>
                </a:solidFill>
              </a:rPr>
              <a:t>diegene</a:t>
            </a:r>
            <a:r>
              <a:rPr lang="cs-CZ" b="1" dirty="0">
                <a:solidFill>
                  <a:srgbClr val="FF0000"/>
                </a:solidFill>
              </a:rPr>
              <a:t>/</a:t>
            </a:r>
            <a:r>
              <a:rPr lang="cs-CZ" b="1" dirty="0" err="1">
                <a:solidFill>
                  <a:srgbClr val="FF0000"/>
                </a:solidFill>
              </a:rPr>
              <a:t>datgene</a:t>
            </a:r>
            <a:r>
              <a:rPr lang="cs-CZ" b="1" dirty="0">
                <a:solidFill>
                  <a:srgbClr val="FF0000"/>
                </a:solidFill>
              </a:rPr>
              <a:t>/</a:t>
            </a:r>
            <a:r>
              <a:rPr lang="cs-CZ" b="1" dirty="0" err="1">
                <a:solidFill>
                  <a:srgbClr val="FF0000"/>
                </a:solidFill>
              </a:rPr>
              <a:t>degene</a:t>
            </a:r>
            <a:r>
              <a:rPr lang="cs-CZ" b="1" dirty="0">
                <a:solidFill>
                  <a:srgbClr val="FF0000"/>
                </a:solidFill>
              </a:rPr>
              <a:t>  </a:t>
            </a:r>
            <a:r>
              <a:rPr lang="cs-CZ" dirty="0"/>
              <a:t>(</a:t>
            </a:r>
            <a:r>
              <a:rPr lang="cs-CZ" dirty="0" err="1"/>
              <a:t>sterker</a:t>
            </a:r>
            <a:r>
              <a:rPr lang="cs-CZ" dirty="0"/>
              <a:t>, </a:t>
            </a:r>
            <a:r>
              <a:rPr lang="cs-CZ" dirty="0" err="1"/>
              <a:t>zelfstandig</a:t>
            </a:r>
            <a:r>
              <a:rPr lang="cs-CZ" dirty="0"/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dirty="0"/>
              <a:t>			     </a:t>
            </a:r>
            <a:r>
              <a:rPr lang="cs-CZ" b="1" dirty="0" err="1">
                <a:solidFill>
                  <a:srgbClr val="FF0000"/>
                </a:solidFill>
              </a:rPr>
              <a:t>zo‘n</a:t>
            </a:r>
            <a:r>
              <a:rPr lang="cs-CZ" b="1" dirty="0">
                <a:solidFill>
                  <a:srgbClr val="FF0000"/>
                </a:solidFill>
              </a:rPr>
              <a:t> (</a:t>
            </a:r>
            <a:r>
              <a:rPr lang="cs-CZ" b="1" dirty="0" err="1">
                <a:solidFill>
                  <a:srgbClr val="FF0000"/>
                </a:solidFill>
              </a:rPr>
              <a:t>zo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een</a:t>
            </a:r>
            <a:r>
              <a:rPr lang="cs-CZ" b="1" dirty="0">
                <a:solidFill>
                  <a:srgbClr val="FF0000"/>
                </a:solidFill>
              </a:rPr>
              <a:t>) / </a:t>
            </a:r>
            <a:r>
              <a:rPr lang="cs-CZ" b="1" dirty="0" err="1">
                <a:solidFill>
                  <a:srgbClr val="FF0000"/>
                </a:solidFill>
              </a:rPr>
              <a:t>zulk</a:t>
            </a:r>
            <a:r>
              <a:rPr lang="cs-CZ" b="1" dirty="0">
                <a:solidFill>
                  <a:srgbClr val="FF0000"/>
                </a:solidFill>
              </a:rPr>
              <a:t> (e )/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b="1" dirty="0">
                <a:solidFill>
                  <a:srgbClr val="FF0000"/>
                </a:solidFill>
              </a:rPr>
              <a:t>			    - </a:t>
            </a:r>
            <a:r>
              <a:rPr lang="cs-CZ" b="1" dirty="0" err="1">
                <a:solidFill>
                  <a:srgbClr val="FF0000"/>
                </a:solidFill>
              </a:rPr>
              <a:t>zelfde</a:t>
            </a:r>
            <a:r>
              <a:rPr lang="cs-CZ" b="1" dirty="0">
                <a:solidFill>
                  <a:srgbClr val="FF0000"/>
                </a:solidFill>
              </a:rPr>
              <a:t> (</a:t>
            </a:r>
            <a:r>
              <a:rPr lang="cs-CZ" b="1" dirty="0" err="1">
                <a:solidFill>
                  <a:srgbClr val="FF0000"/>
                </a:solidFill>
              </a:rPr>
              <a:t>dezelfde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hetzelfde</a:t>
            </a:r>
            <a:r>
              <a:rPr lang="cs-CZ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22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903" y="365126"/>
            <a:ext cx="11303875" cy="812322"/>
          </a:xfrm>
        </p:spPr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Demonstrativum: </a:t>
            </a:r>
            <a:r>
              <a:rPr lang="cs-CZ" b="1" u="sng" dirty="0" err="1">
                <a:latin typeface="+mn-lt"/>
              </a:rPr>
              <a:t>niet-zelfstandig</a:t>
            </a:r>
            <a:r>
              <a:rPr lang="cs-CZ" b="1" u="sng" dirty="0">
                <a:latin typeface="+mn-lt"/>
              </a:rPr>
              <a:t>  x   </a:t>
            </a:r>
            <a:r>
              <a:rPr lang="cs-CZ" b="1" u="sng" dirty="0" err="1">
                <a:latin typeface="+mn-lt"/>
              </a:rPr>
              <a:t>zelfstandig</a:t>
            </a:r>
            <a:endParaRPr lang="cs-CZ" b="1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1950" y="1365336"/>
            <a:ext cx="10515600" cy="5492663"/>
          </a:xfrm>
        </p:spPr>
        <p:txBody>
          <a:bodyPr>
            <a:normAutofit fontScale="77500" lnSpcReduction="20000"/>
          </a:bodyPr>
          <a:lstStyle/>
          <a:p>
            <a:r>
              <a:rPr lang="cs-CZ" u="sng" dirty="0" err="1"/>
              <a:t>Niet-zelfstandig</a:t>
            </a:r>
            <a:r>
              <a:rPr lang="cs-CZ" dirty="0"/>
              <a:t>   </a:t>
            </a:r>
            <a:r>
              <a:rPr lang="cs-CZ" b="1" dirty="0"/>
              <a:t>→  </a:t>
            </a:r>
            <a:r>
              <a:rPr lang="cs-CZ" b="1" dirty="0" err="1"/>
              <a:t>determinator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i="1" dirty="0" err="1">
                <a:solidFill>
                  <a:srgbClr val="FF0000"/>
                </a:solidFill>
              </a:rPr>
              <a:t>Deze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u="sng" dirty="0" err="1">
                <a:solidFill>
                  <a:srgbClr val="FF0000"/>
                </a:solidFill>
              </a:rPr>
              <a:t>mensen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zijn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Nederlanders</a:t>
            </a:r>
            <a:r>
              <a:rPr lang="cs-CZ" i="1" dirty="0">
                <a:solidFill>
                  <a:srgbClr val="FF0000"/>
                </a:solidFill>
              </a:rPr>
              <a:t>, maar </a:t>
            </a:r>
            <a:r>
              <a:rPr lang="cs-CZ" b="1" i="1" dirty="0">
                <a:solidFill>
                  <a:srgbClr val="FF0000"/>
                </a:solidFill>
              </a:rPr>
              <a:t>dat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u="sng" dirty="0" err="1">
                <a:solidFill>
                  <a:srgbClr val="FF0000"/>
                </a:solidFill>
              </a:rPr>
              <a:t>meisje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Tsjechisch</a:t>
            </a:r>
            <a:r>
              <a:rPr lang="cs-CZ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	</a:t>
            </a:r>
            <a:r>
              <a:rPr lang="cs-CZ" i="1" dirty="0" err="1">
                <a:solidFill>
                  <a:srgbClr val="FF0000"/>
                </a:solidFill>
              </a:rPr>
              <a:t>Ik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heb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hekel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aan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zulke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mensen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	</a:t>
            </a:r>
            <a:r>
              <a:rPr lang="cs-CZ" i="1" dirty="0" err="1" smtClean="0">
                <a:solidFill>
                  <a:srgbClr val="FF0000"/>
                </a:solidFill>
              </a:rPr>
              <a:t>Ik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heb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zo’n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heimwee</a:t>
            </a:r>
            <a:r>
              <a:rPr lang="cs-CZ" i="1" dirty="0" smtClean="0">
                <a:solidFill>
                  <a:srgbClr val="FF0000"/>
                </a:solidFill>
              </a:rPr>
              <a:t>!</a:t>
            </a:r>
            <a:endParaRPr lang="cs-CZ" i="1" dirty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u="sng" dirty="0" err="1"/>
              <a:t>Zelfstandig</a:t>
            </a:r>
            <a:r>
              <a:rPr lang="cs-CZ" dirty="0"/>
              <a:t>:  </a:t>
            </a:r>
            <a:r>
              <a:rPr lang="cs-CZ" b="1" dirty="0" err="1"/>
              <a:t>zinsdeel</a:t>
            </a:r>
            <a:endParaRPr lang="cs-CZ" b="1" dirty="0"/>
          </a:p>
          <a:p>
            <a:endParaRPr lang="cs-CZ" sz="1050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i="1" u="sng" dirty="0">
                <a:solidFill>
                  <a:srgbClr val="FF0000"/>
                </a:solidFill>
              </a:rPr>
              <a:t>Dit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vind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ik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interessant</a:t>
            </a:r>
            <a:r>
              <a:rPr lang="cs-CZ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	</a:t>
            </a:r>
            <a:r>
              <a:rPr lang="nl-NL" i="1" dirty="0">
                <a:solidFill>
                  <a:srgbClr val="FF0000"/>
                </a:solidFill>
              </a:rPr>
              <a:t>Is </a:t>
            </a:r>
            <a:r>
              <a:rPr lang="nl-NL" i="1" u="sng" dirty="0">
                <a:solidFill>
                  <a:srgbClr val="FF0000"/>
                </a:solidFill>
              </a:rPr>
              <a:t>Jan</a:t>
            </a:r>
            <a:r>
              <a:rPr lang="nl-NL" i="1" dirty="0">
                <a:solidFill>
                  <a:srgbClr val="FF0000"/>
                </a:solidFill>
              </a:rPr>
              <a:t> nog hier geweest? B: </a:t>
            </a:r>
            <a:r>
              <a:rPr lang="nl-NL" b="1" i="1" dirty="0">
                <a:solidFill>
                  <a:srgbClr val="FF0000"/>
                </a:solidFill>
              </a:rPr>
              <a:t>Die</a:t>
            </a:r>
            <a:r>
              <a:rPr lang="nl-NL" i="1" dirty="0">
                <a:solidFill>
                  <a:srgbClr val="FF0000"/>
                </a:solidFill>
              </a:rPr>
              <a:t> heb ik niet gezien, Karel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nl-NL" i="1" dirty="0" smtClean="0">
                <a:solidFill>
                  <a:srgbClr val="FF0000"/>
                </a:solidFill>
              </a:rPr>
              <a:t>wel</a:t>
            </a:r>
            <a:r>
              <a:rPr lang="cs-CZ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rgbClr val="FF0000"/>
                </a:solidFill>
              </a:rPr>
              <a:t>	</a:t>
            </a:r>
            <a:r>
              <a:rPr lang="cs-CZ" i="1" dirty="0" err="1" smtClean="0">
                <a:solidFill>
                  <a:srgbClr val="FF0000"/>
                </a:solidFill>
              </a:rPr>
              <a:t>We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hebben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veel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goede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buren</a:t>
            </a:r>
            <a:r>
              <a:rPr lang="cs-CZ" i="1" dirty="0" smtClean="0">
                <a:solidFill>
                  <a:srgbClr val="FF0000"/>
                </a:solidFill>
              </a:rPr>
              <a:t>, maar </a:t>
            </a:r>
            <a:r>
              <a:rPr lang="cs-CZ" b="1" i="1" dirty="0" err="1" smtClean="0">
                <a:solidFill>
                  <a:srgbClr val="FF0000"/>
                </a:solidFill>
              </a:rPr>
              <a:t>dezen</a:t>
            </a:r>
            <a:r>
              <a:rPr lang="cs-CZ" i="1" dirty="0" smtClean="0">
                <a:solidFill>
                  <a:srgbClr val="FF0000"/>
                </a:solidFill>
              </a:rPr>
              <a:t> van de </a:t>
            </a:r>
            <a:r>
              <a:rPr lang="cs-CZ" i="1" dirty="0" err="1" smtClean="0">
                <a:solidFill>
                  <a:srgbClr val="FF0000"/>
                </a:solidFill>
              </a:rPr>
              <a:t>eerste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verdieping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zijn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het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beste</a:t>
            </a:r>
            <a:r>
              <a:rPr lang="cs-CZ" i="1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6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537"/>
          </a:xfrm>
        </p:spPr>
        <p:txBody>
          <a:bodyPr/>
          <a:lstStyle/>
          <a:p>
            <a:r>
              <a:rPr lang="cs-CZ" b="1" dirty="0" err="1">
                <a:latin typeface="+mn-lt"/>
              </a:rPr>
              <a:t>Gebruik</a:t>
            </a:r>
            <a:r>
              <a:rPr lang="cs-CZ" b="1" dirty="0">
                <a:latin typeface="+mn-lt"/>
              </a:rPr>
              <a:t>: </a:t>
            </a:r>
            <a:r>
              <a:rPr lang="cs-CZ" b="1" dirty="0" err="1">
                <a:latin typeface="+mn-lt"/>
              </a:rPr>
              <a:t>zo‘n</a:t>
            </a:r>
            <a:r>
              <a:rPr lang="cs-CZ" b="1" dirty="0">
                <a:latin typeface="+mn-lt"/>
              </a:rPr>
              <a:t>  x  </a:t>
            </a:r>
            <a:r>
              <a:rPr lang="cs-CZ" b="1" dirty="0" err="1">
                <a:latin typeface="+mn-lt"/>
              </a:rPr>
              <a:t>zulke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3323" y="1434662"/>
            <a:ext cx="11335407" cy="50215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u="sng" dirty="0" err="1"/>
              <a:t>Zo‘n</a:t>
            </a:r>
            <a:r>
              <a:rPr lang="cs-CZ" u="sng" dirty="0"/>
              <a:t>   + </a:t>
            </a:r>
            <a:r>
              <a:rPr lang="cs-CZ" u="sng" dirty="0" err="1"/>
              <a:t>sg</a:t>
            </a:r>
            <a:r>
              <a:rPr lang="cs-CZ" dirty="0"/>
              <a:t>./</a:t>
            </a:r>
            <a:r>
              <a:rPr lang="cs-CZ" dirty="0" err="1"/>
              <a:t>telbaar</a:t>
            </a:r>
            <a:r>
              <a:rPr lang="cs-CZ" dirty="0"/>
              <a:t>:  </a:t>
            </a:r>
            <a:r>
              <a:rPr lang="cs-CZ" i="1" dirty="0" err="1">
                <a:solidFill>
                  <a:srgbClr val="FF0000"/>
                </a:solidFill>
              </a:rPr>
              <a:t>zo‘n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kind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zo‘n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mooie</a:t>
            </a:r>
            <a:r>
              <a:rPr lang="cs-CZ" i="1" dirty="0">
                <a:solidFill>
                  <a:srgbClr val="FF0000"/>
                </a:solidFill>
              </a:rPr>
              <a:t> tas, </a:t>
            </a:r>
            <a:r>
              <a:rPr lang="cs-CZ" i="1" dirty="0" err="1">
                <a:solidFill>
                  <a:srgbClr val="FF0000"/>
                </a:solidFill>
              </a:rPr>
              <a:t>zo‘n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idee</a:t>
            </a:r>
            <a:endParaRPr lang="cs-CZ" i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u="sng" dirty="0" err="1" smtClean="0"/>
              <a:t>Zulke</a:t>
            </a:r>
            <a:r>
              <a:rPr lang="cs-CZ" u="sng" dirty="0" smtClean="0"/>
              <a:t> </a:t>
            </a:r>
            <a:r>
              <a:rPr lang="cs-CZ" u="sng" dirty="0"/>
              <a:t>+ </a:t>
            </a:r>
            <a:r>
              <a:rPr lang="cs-CZ" u="sng" dirty="0" err="1"/>
              <a:t>pl</a:t>
            </a:r>
            <a:r>
              <a:rPr lang="cs-CZ" dirty="0"/>
              <a:t>.: </a:t>
            </a:r>
            <a:r>
              <a:rPr lang="cs-CZ" i="1" dirty="0" err="1">
                <a:solidFill>
                  <a:srgbClr val="FF0000"/>
                </a:solidFill>
              </a:rPr>
              <a:t>zulke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kinderen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zulke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problemen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zulke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grote</a:t>
            </a:r>
            <a:r>
              <a:rPr lang="cs-CZ" i="1" dirty="0">
                <a:solidFill>
                  <a:srgbClr val="FF0000"/>
                </a:solidFill>
              </a:rPr>
              <a:t> ramen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u="sng" dirty="0" err="1"/>
              <a:t>Zulk</a:t>
            </a:r>
            <a:r>
              <a:rPr lang="cs-CZ" u="sng" dirty="0"/>
              <a:t>/</a:t>
            </a:r>
            <a:r>
              <a:rPr lang="cs-CZ" u="sng" dirty="0" err="1"/>
              <a:t>zulke</a:t>
            </a:r>
            <a:r>
              <a:rPr lang="cs-CZ" u="sng" dirty="0"/>
              <a:t> + </a:t>
            </a:r>
            <a:r>
              <a:rPr lang="cs-CZ" u="sng" dirty="0" err="1" smtClean="0"/>
              <a:t>ontelbaar</a:t>
            </a:r>
            <a:r>
              <a:rPr lang="cs-CZ" u="sng" dirty="0" smtClean="0"/>
              <a:t>: </a:t>
            </a:r>
            <a:r>
              <a:rPr lang="cs-CZ" i="1" dirty="0" err="1" smtClean="0">
                <a:solidFill>
                  <a:srgbClr val="FF0000"/>
                </a:solidFill>
              </a:rPr>
              <a:t>zulk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slecht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weer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zulke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wijn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19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>
                <a:solidFill>
                  <a:srgbClr val="FF0000"/>
                </a:solidFill>
              </a:rPr>
              <a:t>Het is de eerste keer dat ze </a:t>
            </a:r>
            <a:r>
              <a:rPr lang="nl-NL" b="1" i="1" u="sng" dirty="0">
                <a:solidFill>
                  <a:srgbClr val="FF0000"/>
                </a:solidFill>
              </a:rPr>
              <a:t>zulke mooie resultaten </a:t>
            </a:r>
            <a:r>
              <a:rPr lang="nl-NL" dirty="0">
                <a:solidFill>
                  <a:srgbClr val="FF0000"/>
                </a:solidFill>
              </a:rPr>
              <a:t>kunnen voorleggen.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>
                <a:solidFill>
                  <a:srgbClr val="FF0000"/>
                </a:solidFill>
              </a:rPr>
              <a:t>Ik heb nog nooit </a:t>
            </a:r>
            <a:r>
              <a:rPr lang="nl-NL" b="1" u="sng" dirty="0">
                <a:solidFill>
                  <a:srgbClr val="FF0000"/>
                </a:solidFill>
              </a:rPr>
              <a:t>zo'n vreemd boek </a:t>
            </a:r>
            <a:r>
              <a:rPr lang="nl-NL" dirty="0">
                <a:solidFill>
                  <a:srgbClr val="FF0000"/>
                </a:solidFill>
              </a:rPr>
              <a:t>gelezen.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>
                <a:solidFill>
                  <a:srgbClr val="FF0000"/>
                </a:solidFill>
              </a:rPr>
              <a:t>In België is het zelden </a:t>
            </a:r>
            <a:r>
              <a:rPr lang="nl-NL" b="1" i="1" u="sng" dirty="0">
                <a:solidFill>
                  <a:srgbClr val="FF0000"/>
                </a:solidFill>
              </a:rPr>
              <a:t>zulk slecht weer</a:t>
            </a:r>
            <a:r>
              <a:rPr lang="nl-NL" dirty="0">
                <a:solidFill>
                  <a:srgbClr val="FF0000"/>
                </a:solidFill>
              </a:rPr>
              <a:t>. 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i="1" u="sng" dirty="0">
                <a:solidFill>
                  <a:srgbClr val="FF0000"/>
                </a:solidFill>
              </a:rPr>
              <a:t>Z</a:t>
            </a:r>
            <a:r>
              <a:rPr lang="nl-NL" b="1" i="1" u="sng" dirty="0">
                <a:solidFill>
                  <a:srgbClr val="FF0000"/>
                </a:solidFill>
              </a:rPr>
              <a:t>ulke wijn </a:t>
            </a:r>
            <a:r>
              <a:rPr lang="nl-NL" dirty="0">
                <a:solidFill>
                  <a:srgbClr val="FF0000"/>
                </a:solidFill>
              </a:rPr>
              <a:t>heb ik nog nooit gedronken.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Het gebruik van </a:t>
            </a:r>
            <a:r>
              <a:rPr lang="nl-NL" b="1" i="1" u="sng" dirty="0">
                <a:latin typeface="+mn-lt"/>
              </a:rPr>
              <a:t>degene</a:t>
            </a:r>
            <a:r>
              <a:rPr lang="nl-NL" b="1" u="sng" dirty="0">
                <a:latin typeface="+mn-lt"/>
              </a:rPr>
              <a:t>, </a:t>
            </a:r>
            <a:r>
              <a:rPr lang="nl-NL" b="1" i="1" u="sng" dirty="0">
                <a:latin typeface="+mn-lt"/>
              </a:rPr>
              <a:t>diegene</a:t>
            </a:r>
            <a:r>
              <a:rPr lang="nl-NL" b="1" u="sng" dirty="0">
                <a:latin typeface="+mn-lt"/>
              </a:rPr>
              <a:t>, </a:t>
            </a:r>
            <a:r>
              <a:rPr lang="nl-NL" b="1" i="1" u="sng" dirty="0">
                <a:latin typeface="+mn-lt"/>
              </a:rPr>
              <a:t>datgene</a:t>
            </a:r>
            <a:endParaRPr lang="cs-CZ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36721"/>
          </a:xfrm>
        </p:spPr>
        <p:txBody>
          <a:bodyPr/>
          <a:lstStyle/>
          <a:p>
            <a:r>
              <a:rPr lang="cs-CZ" dirty="0" err="1"/>
              <a:t>altijd</a:t>
            </a:r>
            <a:r>
              <a:rPr lang="cs-CZ" dirty="0"/>
              <a:t> </a:t>
            </a:r>
            <a:r>
              <a:rPr lang="cs-CZ" dirty="0" err="1"/>
              <a:t>zelfstandig</a:t>
            </a:r>
            <a:r>
              <a:rPr lang="cs-CZ" dirty="0"/>
              <a:t>  + </a:t>
            </a:r>
            <a:r>
              <a:rPr lang="cs-CZ" dirty="0" err="1"/>
              <a:t>beperkende</a:t>
            </a:r>
            <a:r>
              <a:rPr lang="cs-CZ" dirty="0"/>
              <a:t> </a:t>
            </a:r>
            <a:r>
              <a:rPr lang="cs-CZ" dirty="0" err="1"/>
              <a:t>betrekkelijke</a:t>
            </a:r>
            <a:r>
              <a:rPr lang="cs-CZ" dirty="0"/>
              <a:t> </a:t>
            </a:r>
            <a:r>
              <a:rPr lang="cs-CZ" dirty="0" err="1"/>
              <a:t>bijzin</a:t>
            </a:r>
            <a:endParaRPr lang="cs-CZ" dirty="0"/>
          </a:p>
          <a:p>
            <a:r>
              <a:rPr lang="cs-CZ" dirty="0" err="1"/>
              <a:t>degene</a:t>
            </a:r>
            <a:r>
              <a:rPr lang="cs-CZ" dirty="0"/>
              <a:t>(n), </a:t>
            </a:r>
            <a:r>
              <a:rPr lang="cs-CZ" dirty="0" err="1"/>
              <a:t>diegene</a:t>
            </a:r>
            <a:r>
              <a:rPr lang="cs-CZ" dirty="0"/>
              <a:t> (</a:t>
            </a:r>
            <a:r>
              <a:rPr lang="cs-CZ" dirty="0" err="1"/>
              <a:t>personen</a:t>
            </a:r>
            <a:r>
              <a:rPr lang="cs-CZ" dirty="0"/>
              <a:t>), </a:t>
            </a:r>
            <a:r>
              <a:rPr lang="cs-CZ" dirty="0" err="1"/>
              <a:t>datgene</a:t>
            </a:r>
            <a:r>
              <a:rPr lang="cs-CZ" dirty="0"/>
              <a:t> (</a:t>
            </a:r>
            <a:r>
              <a:rPr lang="cs-CZ" dirty="0" err="1"/>
              <a:t>zaken</a:t>
            </a:r>
            <a:r>
              <a:rPr lang="cs-CZ" dirty="0"/>
              <a:t>)</a:t>
            </a:r>
          </a:p>
          <a:p>
            <a:endParaRPr lang="cs-CZ" dirty="0"/>
          </a:p>
          <a:p>
            <a:pPr marL="0" indent="0">
              <a:spcAft>
                <a:spcPts val="600"/>
              </a:spcAft>
              <a:buNone/>
            </a:pPr>
            <a:r>
              <a:rPr lang="cs-CZ" i="1" dirty="0"/>
              <a:t>	</a:t>
            </a:r>
            <a:r>
              <a:rPr lang="nl-NL" b="1" i="1" u="sng" dirty="0">
                <a:solidFill>
                  <a:srgbClr val="FF0000"/>
                </a:solidFill>
              </a:rPr>
              <a:t>Degenen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u="sng" dirty="0">
                <a:solidFill>
                  <a:srgbClr val="FF0000"/>
                </a:solidFill>
              </a:rPr>
              <a:t>die</a:t>
            </a:r>
            <a:r>
              <a:rPr lang="nl-NL" b="1" dirty="0">
                <a:solidFill>
                  <a:srgbClr val="FF0000"/>
                </a:solidFill>
              </a:rPr>
              <a:t> willen, mogen wel meteen weggaan. 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dirty="0"/>
              <a:t>	</a:t>
            </a:r>
            <a:r>
              <a:rPr lang="nl-NL" b="1" dirty="0">
                <a:solidFill>
                  <a:srgbClr val="FF0000"/>
                </a:solidFill>
              </a:rPr>
              <a:t>Ben jij </a:t>
            </a:r>
            <a:r>
              <a:rPr lang="nl-NL" b="1" i="1" u="sng" dirty="0">
                <a:solidFill>
                  <a:srgbClr val="FF0000"/>
                </a:solidFill>
              </a:rPr>
              <a:t>d</a:t>
            </a:r>
            <a:r>
              <a:rPr lang="cs-CZ" b="1" i="1" u="sng" dirty="0">
                <a:solidFill>
                  <a:srgbClr val="FF0000"/>
                </a:solidFill>
              </a:rPr>
              <a:t>i</a:t>
            </a:r>
            <a:r>
              <a:rPr lang="nl-NL" b="1" i="1" u="sng" dirty="0">
                <a:solidFill>
                  <a:srgbClr val="FF0000"/>
                </a:solidFill>
              </a:rPr>
              <a:t>egene </a:t>
            </a:r>
            <a:r>
              <a:rPr lang="nl-NL" b="1" u="sng" dirty="0">
                <a:solidFill>
                  <a:srgbClr val="FF0000"/>
                </a:solidFill>
              </a:rPr>
              <a:t>die</a:t>
            </a:r>
            <a:r>
              <a:rPr lang="nl-NL" b="1" dirty="0">
                <a:solidFill>
                  <a:srgbClr val="FF0000"/>
                </a:solidFill>
              </a:rPr>
              <a:t> me had gebeld?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b="1" dirty="0">
                <a:solidFill>
                  <a:srgbClr val="FF0000"/>
                </a:solidFill>
              </a:rPr>
              <a:t>	V</a:t>
            </a:r>
            <a:r>
              <a:rPr lang="nl-NL" b="1" dirty="0">
                <a:solidFill>
                  <a:srgbClr val="FF0000"/>
                </a:solidFill>
              </a:rPr>
              <a:t>echten voor </a:t>
            </a:r>
            <a:r>
              <a:rPr lang="nl-NL" b="1" i="1" u="sng" dirty="0">
                <a:solidFill>
                  <a:srgbClr val="FF0000"/>
                </a:solidFill>
              </a:rPr>
              <a:t>datgene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u="sng" dirty="0">
                <a:solidFill>
                  <a:srgbClr val="FF0000"/>
                </a:solidFill>
              </a:rPr>
              <a:t>waar</a:t>
            </a:r>
            <a:r>
              <a:rPr lang="nl-NL" b="1" dirty="0">
                <a:solidFill>
                  <a:srgbClr val="FF0000"/>
                </a:solidFill>
              </a:rPr>
              <a:t> je in </a:t>
            </a:r>
            <a:r>
              <a:rPr lang="nl-NL" b="1" dirty="0" smtClean="0">
                <a:solidFill>
                  <a:srgbClr val="FF0000"/>
                </a:solidFill>
              </a:rPr>
              <a:t>gelooft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28" y="1247849"/>
            <a:ext cx="11910290" cy="5209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err="1" smtClean="0">
                <a:solidFill>
                  <a:srgbClr val="0070C0"/>
                </a:solidFill>
              </a:rPr>
              <a:t>Oefening</a:t>
            </a:r>
            <a:r>
              <a:rPr lang="cs-CZ" sz="3000" dirty="0" smtClean="0">
                <a:solidFill>
                  <a:srgbClr val="0070C0"/>
                </a:solidFill>
              </a:rPr>
              <a:t> -  </a:t>
            </a:r>
            <a:r>
              <a:rPr lang="cs-CZ" sz="3000" dirty="0" err="1" smtClean="0">
                <a:solidFill>
                  <a:srgbClr val="0070C0"/>
                </a:solidFill>
              </a:rPr>
              <a:t>vertaling</a:t>
            </a:r>
            <a:endParaRPr lang="cs-CZ" sz="30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cs-CZ" sz="3000" dirty="0" err="1" smtClean="0">
                <a:solidFill>
                  <a:srgbClr val="0070C0"/>
                </a:solidFill>
              </a:rPr>
              <a:t>Maak</a:t>
            </a:r>
            <a:r>
              <a:rPr lang="cs-CZ" sz="3000" dirty="0" smtClean="0">
                <a:solidFill>
                  <a:srgbClr val="0070C0"/>
                </a:solidFill>
              </a:rPr>
              <a:t> </a:t>
            </a:r>
            <a:r>
              <a:rPr lang="cs-CZ" sz="3000" dirty="0" err="1" smtClean="0">
                <a:solidFill>
                  <a:srgbClr val="0070C0"/>
                </a:solidFill>
              </a:rPr>
              <a:t>gebruik</a:t>
            </a:r>
            <a:r>
              <a:rPr lang="cs-CZ" sz="3000" dirty="0" smtClean="0">
                <a:solidFill>
                  <a:srgbClr val="0070C0"/>
                </a:solidFill>
              </a:rPr>
              <a:t> van: </a:t>
            </a:r>
            <a:r>
              <a:rPr lang="cs-CZ" sz="3000" b="1" i="1" dirty="0" err="1" smtClean="0">
                <a:solidFill>
                  <a:srgbClr val="C00000"/>
                </a:solidFill>
              </a:rPr>
              <a:t>dit</a:t>
            </a:r>
            <a:r>
              <a:rPr lang="cs-CZ" sz="3000" b="1" i="1" dirty="0" smtClean="0">
                <a:solidFill>
                  <a:srgbClr val="C00000"/>
                </a:solidFill>
              </a:rPr>
              <a:t> / dat, </a:t>
            </a:r>
            <a:r>
              <a:rPr lang="cs-CZ" sz="3000" b="1" i="1" dirty="0" err="1" smtClean="0">
                <a:solidFill>
                  <a:srgbClr val="C00000"/>
                </a:solidFill>
              </a:rPr>
              <a:t>deze</a:t>
            </a:r>
            <a:r>
              <a:rPr lang="cs-CZ" sz="3000" b="1" i="1" dirty="0" smtClean="0">
                <a:solidFill>
                  <a:srgbClr val="C00000"/>
                </a:solidFill>
              </a:rPr>
              <a:t> /</a:t>
            </a:r>
            <a:r>
              <a:rPr lang="cs-CZ" sz="3000" b="1" i="1" dirty="0" err="1" smtClean="0">
                <a:solidFill>
                  <a:srgbClr val="C00000"/>
                </a:solidFill>
              </a:rPr>
              <a:t>die</a:t>
            </a:r>
            <a:r>
              <a:rPr lang="cs-CZ" sz="3000" b="1" i="1" dirty="0" smtClean="0">
                <a:solidFill>
                  <a:srgbClr val="C00000"/>
                </a:solidFill>
              </a:rPr>
              <a:t>, </a:t>
            </a:r>
            <a:r>
              <a:rPr lang="cs-CZ" sz="3000" b="1" i="1" dirty="0" err="1" smtClean="0">
                <a:solidFill>
                  <a:srgbClr val="C00000"/>
                </a:solidFill>
              </a:rPr>
              <a:t>zo‘n</a:t>
            </a:r>
            <a:r>
              <a:rPr lang="cs-CZ" sz="3000" b="1" i="1" dirty="0" smtClean="0">
                <a:solidFill>
                  <a:srgbClr val="C00000"/>
                </a:solidFill>
              </a:rPr>
              <a:t>, </a:t>
            </a:r>
            <a:r>
              <a:rPr lang="cs-CZ" sz="3000" b="1" i="1" dirty="0" err="1" smtClean="0">
                <a:solidFill>
                  <a:srgbClr val="C00000"/>
                </a:solidFill>
              </a:rPr>
              <a:t>zulke</a:t>
            </a:r>
            <a:r>
              <a:rPr lang="cs-CZ" sz="3000" b="1" i="1" dirty="0" smtClean="0">
                <a:solidFill>
                  <a:srgbClr val="C00000"/>
                </a:solidFill>
              </a:rPr>
              <a:t>, </a:t>
            </a:r>
            <a:r>
              <a:rPr lang="cs-CZ" sz="3000" b="1" i="1" dirty="0" err="1" smtClean="0">
                <a:solidFill>
                  <a:srgbClr val="C00000"/>
                </a:solidFill>
              </a:rPr>
              <a:t>diegene</a:t>
            </a:r>
            <a:r>
              <a:rPr lang="cs-CZ" sz="3000" b="1" i="1" dirty="0" smtClean="0">
                <a:solidFill>
                  <a:srgbClr val="C00000"/>
                </a:solidFill>
              </a:rPr>
              <a:t>(n)…</a:t>
            </a:r>
          </a:p>
          <a:p>
            <a:pPr marL="0" indent="0">
              <a:buNone/>
            </a:pP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Tohle</a:t>
            </a:r>
            <a:r>
              <a:rPr lang="cs-CZ" i="1" dirty="0" smtClean="0">
                <a:solidFill>
                  <a:srgbClr val="FF0000"/>
                </a:solidFill>
              </a:rPr>
              <a:t> musíš vidět, </a:t>
            </a:r>
            <a:r>
              <a:rPr lang="cs-CZ" b="1" i="1" dirty="0" smtClean="0">
                <a:solidFill>
                  <a:srgbClr val="FF0000"/>
                </a:solidFill>
              </a:rPr>
              <a:t>ti</a:t>
            </a:r>
            <a:r>
              <a:rPr lang="cs-CZ" i="1" dirty="0" smtClean="0">
                <a:solidFill>
                  <a:srgbClr val="FF0000"/>
                </a:solidFill>
              </a:rPr>
              <a:t> sousedi se snad zbláznili, </a:t>
            </a:r>
            <a:r>
              <a:rPr lang="cs-CZ" b="1" i="1" dirty="0" smtClean="0">
                <a:solidFill>
                  <a:srgbClr val="FF0000"/>
                </a:solidFill>
              </a:rPr>
              <a:t>tak</a:t>
            </a:r>
            <a:r>
              <a:rPr lang="cs-CZ" i="1" dirty="0" smtClean="0">
                <a:solidFill>
                  <a:srgbClr val="FF0000"/>
                </a:solidFill>
              </a:rPr>
              <a:t> velké auto snad nepotřebují!</a:t>
            </a: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Ti, kteří </a:t>
            </a:r>
            <a:r>
              <a:rPr lang="cs-CZ" i="1" dirty="0" smtClean="0">
                <a:solidFill>
                  <a:srgbClr val="FF0000"/>
                </a:solidFill>
              </a:rPr>
              <a:t>se kurzu zapsali, se mohou zúčastnit. </a:t>
            </a: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Tak</a:t>
            </a:r>
            <a:r>
              <a:rPr lang="cs-CZ" i="1" dirty="0" smtClean="0">
                <a:solidFill>
                  <a:srgbClr val="FF0000"/>
                </a:solidFill>
              </a:rPr>
              <a:t> zodpovědné studenty jsem ještě neměla; </a:t>
            </a:r>
            <a:r>
              <a:rPr lang="cs-CZ" b="1" i="1" dirty="0" smtClean="0">
                <a:solidFill>
                  <a:srgbClr val="FF0000"/>
                </a:solidFill>
              </a:rPr>
              <a:t>tito</a:t>
            </a:r>
            <a:r>
              <a:rPr lang="cs-CZ" i="1" dirty="0" smtClean="0">
                <a:solidFill>
                  <a:srgbClr val="FF0000"/>
                </a:solidFill>
              </a:rPr>
              <a:t> jsou ještě poctivější než </a:t>
            </a:r>
            <a:r>
              <a:rPr lang="cs-CZ" b="1" i="1" dirty="0" smtClean="0">
                <a:solidFill>
                  <a:srgbClr val="FF0000"/>
                </a:solidFill>
              </a:rPr>
              <a:t>ti</a:t>
            </a:r>
            <a:r>
              <a:rPr lang="cs-CZ" i="1" dirty="0" smtClean="0">
                <a:solidFill>
                  <a:srgbClr val="FF0000"/>
                </a:solidFill>
              </a:rPr>
              <a:t> vloni.</a:t>
            </a: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Tak</a:t>
            </a:r>
            <a:r>
              <a:rPr lang="cs-CZ" i="1" dirty="0" smtClean="0">
                <a:solidFill>
                  <a:srgbClr val="FF0000"/>
                </a:solidFill>
              </a:rPr>
              <a:t> dobrou schůzi jsem nečekala, </a:t>
            </a:r>
            <a:r>
              <a:rPr lang="cs-CZ" b="1" i="1" dirty="0" smtClean="0">
                <a:solidFill>
                  <a:srgbClr val="FF0000"/>
                </a:solidFill>
              </a:rPr>
              <a:t>to</a:t>
            </a:r>
            <a:r>
              <a:rPr lang="cs-CZ" i="1" dirty="0" smtClean="0">
                <a:solidFill>
                  <a:srgbClr val="FF0000"/>
                </a:solidFill>
              </a:rPr>
              <a:t> musíme oslavit. Otevřeš </a:t>
            </a:r>
            <a:r>
              <a:rPr lang="cs-CZ" b="1" i="1" dirty="0" smtClean="0">
                <a:solidFill>
                  <a:srgbClr val="FF0000"/>
                </a:solidFill>
              </a:rPr>
              <a:t>to</a:t>
            </a:r>
            <a:r>
              <a:rPr lang="cs-CZ" i="1" dirty="0" smtClean="0">
                <a:solidFill>
                  <a:srgbClr val="FF0000"/>
                </a:solidFill>
              </a:rPr>
              <a:t> dobré víno?  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680783" y="36422"/>
            <a:ext cx="11414234" cy="1211427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latin typeface="+mn-lt"/>
              </a:rPr>
              <a:t>aanwijzend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voornaamwoord</a:t>
            </a:r>
            <a:r>
              <a:rPr lang="cs-CZ" b="1" dirty="0">
                <a:latin typeface="+mn-lt"/>
              </a:rPr>
              <a:t> </a:t>
            </a:r>
            <a:r>
              <a:rPr lang="cs-CZ" b="1" dirty="0"/>
              <a:t>(</a:t>
            </a:r>
            <a:r>
              <a:rPr lang="cs-CZ" b="1" dirty="0" err="1"/>
              <a:t>demonstratief</a:t>
            </a:r>
            <a:r>
              <a:rPr lang="cs-CZ" b="1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9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307" y="1247849"/>
            <a:ext cx="11803693" cy="5453576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rgbClr val="0070C0"/>
                </a:solidFill>
              </a:rPr>
              <a:t>Welke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PRONOMINA </a:t>
            </a:r>
            <a:r>
              <a:rPr lang="cs-CZ" dirty="0" err="1">
                <a:solidFill>
                  <a:srgbClr val="0070C0"/>
                </a:solidFill>
              </a:rPr>
              <a:t>zijn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equivalenten</a:t>
            </a:r>
            <a:r>
              <a:rPr lang="cs-CZ" dirty="0">
                <a:solidFill>
                  <a:srgbClr val="0070C0"/>
                </a:solidFill>
              </a:rPr>
              <a:t> van ONBEPAALD LIDWOORD (</a:t>
            </a:r>
            <a:r>
              <a:rPr lang="cs-CZ" i="1" dirty="0" err="1">
                <a:solidFill>
                  <a:srgbClr val="0070C0"/>
                </a:solidFill>
              </a:rPr>
              <a:t>een</a:t>
            </a:r>
            <a:r>
              <a:rPr lang="cs-CZ" i="1" dirty="0">
                <a:solidFill>
                  <a:srgbClr val="0070C0"/>
                </a:solidFill>
              </a:rPr>
              <a:t>/Ø</a:t>
            </a:r>
            <a:r>
              <a:rPr lang="cs-CZ" dirty="0">
                <a:solidFill>
                  <a:srgbClr val="0070C0"/>
                </a:solidFill>
              </a:rPr>
              <a:t>) en </a:t>
            </a:r>
            <a:r>
              <a:rPr lang="cs-CZ" dirty="0" err="1">
                <a:solidFill>
                  <a:srgbClr val="0070C0"/>
                </a:solidFill>
              </a:rPr>
              <a:t>welke</a:t>
            </a:r>
            <a:r>
              <a:rPr lang="cs-CZ" dirty="0">
                <a:solidFill>
                  <a:srgbClr val="0070C0"/>
                </a:solidFill>
              </a:rPr>
              <a:t> van BEPAALD LIDWOORD (</a:t>
            </a:r>
            <a:r>
              <a:rPr lang="cs-CZ" i="1" dirty="0">
                <a:solidFill>
                  <a:srgbClr val="0070C0"/>
                </a:solidFill>
              </a:rPr>
              <a:t>de/</a:t>
            </a:r>
            <a:r>
              <a:rPr lang="cs-CZ" i="1" dirty="0" err="1">
                <a:solidFill>
                  <a:srgbClr val="0070C0"/>
                </a:solidFill>
              </a:rPr>
              <a:t>het</a:t>
            </a:r>
            <a:r>
              <a:rPr lang="cs-CZ" dirty="0">
                <a:solidFill>
                  <a:srgbClr val="0070C0"/>
                </a:solidFill>
              </a:rPr>
              <a:t>)?  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sz="3200" i="1" dirty="0" err="1">
                <a:solidFill>
                  <a:srgbClr val="C00000"/>
                </a:solidFill>
              </a:rPr>
              <a:t>een</a:t>
            </a:r>
            <a:r>
              <a:rPr lang="cs-CZ" sz="3200" i="1" dirty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beetje</a:t>
            </a:r>
            <a:r>
              <a:rPr lang="cs-CZ" sz="3200" i="1" dirty="0">
                <a:solidFill>
                  <a:srgbClr val="C00000"/>
                </a:solidFill>
              </a:rPr>
              <a:t> </a:t>
            </a:r>
            <a:r>
              <a:rPr lang="cs-CZ" sz="3200" i="1" dirty="0" smtClean="0">
                <a:solidFill>
                  <a:srgbClr val="C00000"/>
                </a:solidFill>
              </a:rPr>
              <a:t>    </a:t>
            </a:r>
            <a:r>
              <a:rPr lang="cs-CZ" sz="3200" i="1" dirty="0" err="1" smtClean="0">
                <a:solidFill>
                  <a:srgbClr val="C00000"/>
                </a:solidFill>
              </a:rPr>
              <a:t>weinig</a:t>
            </a:r>
            <a:r>
              <a:rPr lang="cs-CZ" sz="3200" i="1" dirty="0" smtClean="0">
                <a:solidFill>
                  <a:srgbClr val="C00000"/>
                </a:solidFill>
              </a:rPr>
              <a:t>	</a:t>
            </a:r>
            <a:r>
              <a:rPr lang="cs-CZ" sz="3200" i="1" dirty="0" err="1" smtClean="0">
                <a:solidFill>
                  <a:srgbClr val="C00000"/>
                </a:solidFill>
              </a:rPr>
              <a:t>deze</a:t>
            </a:r>
            <a:r>
              <a:rPr lang="cs-CZ" sz="3200" i="1" dirty="0" smtClean="0">
                <a:solidFill>
                  <a:srgbClr val="C00000"/>
                </a:solidFill>
              </a:rPr>
              <a:t>      </a:t>
            </a:r>
            <a:r>
              <a:rPr lang="cs-CZ" sz="3200" i="1" dirty="0" err="1" smtClean="0">
                <a:solidFill>
                  <a:srgbClr val="C00000"/>
                </a:solidFill>
              </a:rPr>
              <a:t>elk</a:t>
            </a:r>
            <a:r>
              <a:rPr lang="cs-CZ" sz="3200" i="1" dirty="0" smtClean="0">
                <a:solidFill>
                  <a:srgbClr val="C00000"/>
                </a:solidFill>
              </a:rPr>
              <a:t>       </a:t>
            </a:r>
            <a:r>
              <a:rPr lang="cs-CZ" sz="3200" i="1" dirty="0" err="1" smtClean="0">
                <a:solidFill>
                  <a:srgbClr val="C00000"/>
                </a:solidFill>
              </a:rPr>
              <a:t>geen</a:t>
            </a:r>
            <a:r>
              <a:rPr lang="cs-CZ" sz="3200" i="1" dirty="0" smtClean="0">
                <a:solidFill>
                  <a:srgbClr val="C00000"/>
                </a:solidFill>
              </a:rPr>
              <a:t>       </a:t>
            </a:r>
            <a:r>
              <a:rPr lang="cs-CZ" sz="3200" i="1" dirty="0" err="1" smtClean="0">
                <a:solidFill>
                  <a:srgbClr val="C00000"/>
                </a:solidFill>
              </a:rPr>
              <a:t>hetzelfde</a:t>
            </a:r>
            <a:r>
              <a:rPr lang="cs-CZ" sz="3200" i="1" dirty="0" smtClean="0">
                <a:solidFill>
                  <a:srgbClr val="C00000"/>
                </a:solidFill>
              </a:rPr>
              <a:t>     </a:t>
            </a:r>
            <a:r>
              <a:rPr lang="cs-CZ" sz="3200" i="1" dirty="0" err="1" smtClean="0">
                <a:solidFill>
                  <a:srgbClr val="C00000"/>
                </a:solidFill>
              </a:rPr>
              <a:t>uw</a:t>
            </a:r>
            <a:r>
              <a:rPr lang="cs-CZ" sz="3200" i="1" dirty="0" smtClean="0">
                <a:solidFill>
                  <a:srgbClr val="C00000"/>
                </a:solidFill>
              </a:rPr>
              <a:t>     </a:t>
            </a:r>
            <a:r>
              <a:rPr lang="cs-CZ" sz="3200" i="1" dirty="0" err="1" smtClean="0">
                <a:solidFill>
                  <a:srgbClr val="C00000"/>
                </a:solidFill>
              </a:rPr>
              <a:t>zulk</a:t>
            </a: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200" i="1" dirty="0" smtClean="0">
                <a:solidFill>
                  <a:srgbClr val="C00000"/>
                </a:solidFill>
              </a:rPr>
              <a:t>dat    </a:t>
            </a:r>
            <a:r>
              <a:rPr lang="cs-CZ" sz="3200" i="1" dirty="0" err="1" smtClean="0">
                <a:solidFill>
                  <a:srgbClr val="C00000"/>
                </a:solidFill>
              </a:rPr>
              <a:t>ieder</a:t>
            </a:r>
            <a:r>
              <a:rPr lang="cs-CZ" sz="3200" i="1" dirty="0" smtClean="0">
                <a:solidFill>
                  <a:srgbClr val="C00000"/>
                </a:solidFill>
              </a:rPr>
              <a:t>      </a:t>
            </a:r>
            <a:r>
              <a:rPr lang="cs-CZ" sz="3200" i="1" dirty="0" err="1" smtClean="0">
                <a:solidFill>
                  <a:srgbClr val="C00000"/>
                </a:solidFill>
              </a:rPr>
              <a:t>dit</a:t>
            </a:r>
            <a:r>
              <a:rPr lang="cs-CZ" sz="3200" i="1" dirty="0">
                <a:solidFill>
                  <a:srgbClr val="C00000"/>
                </a:solidFill>
              </a:rPr>
              <a:t> </a:t>
            </a:r>
            <a:r>
              <a:rPr lang="cs-CZ" sz="3200" i="1" dirty="0" smtClean="0">
                <a:solidFill>
                  <a:srgbClr val="C00000"/>
                </a:solidFill>
              </a:rPr>
              <a:t>	</a:t>
            </a:r>
            <a:r>
              <a:rPr lang="cs-CZ" sz="3200" i="1" dirty="0" err="1" smtClean="0">
                <a:solidFill>
                  <a:srgbClr val="C00000"/>
                </a:solidFill>
              </a:rPr>
              <a:t>hun</a:t>
            </a:r>
            <a:r>
              <a:rPr lang="cs-CZ" sz="3200" i="1" dirty="0" smtClean="0">
                <a:solidFill>
                  <a:srgbClr val="C00000"/>
                </a:solidFill>
              </a:rPr>
              <a:t>     </a:t>
            </a:r>
            <a:r>
              <a:rPr lang="cs-CZ" sz="3200" i="1" dirty="0" err="1">
                <a:solidFill>
                  <a:srgbClr val="C00000"/>
                </a:solidFill>
              </a:rPr>
              <a:t>genoeg</a:t>
            </a:r>
            <a:r>
              <a:rPr lang="cs-CZ" sz="3200" i="1" dirty="0" smtClean="0">
                <a:solidFill>
                  <a:srgbClr val="C00000"/>
                </a:solidFill>
              </a:rPr>
              <a:t> 	  </a:t>
            </a:r>
            <a:r>
              <a:rPr lang="cs-CZ" sz="3200" i="1" dirty="0" err="1" smtClean="0">
                <a:solidFill>
                  <a:srgbClr val="C00000"/>
                </a:solidFill>
              </a:rPr>
              <a:t>veel</a:t>
            </a:r>
            <a:r>
              <a:rPr lang="cs-CZ" sz="3200" i="1" dirty="0" smtClean="0">
                <a:solidFill>
                  <a:srgbClr val="C00000"/>
                </a:solidFill>
              </a:rPr>
              <a:t> 	 </a:t>
            </a:r>
            <a:r>
              <a:rPr lang="cs-CZ" sz="3200" i="1" dirty="0" err="1" smtClean="0">
                <a:solidFill>
                  <a:srgbClr val="C00000"/>
                </a:solidFill>
              </a:rPr>
              <a:t>welk</a:t>
            </a:r>
            <a:r>
              <a:rPr lang="cs-CZ" sz="3200" i="1" dirty="0" smtClean="0">
                <a:solidFill>
                  <a:srgbClr val="C00000"/>
                </a:solidFill>
              </a:rPr>
              <a:t>       </a:t>
            </a:r>
            <a:r>
              <a:rPr lang="cs-CZ" sz="3200" i="1" dirty="0" err="1" smtClean="0">
                <a:solidFill>
                  <a:srgbClr val="C00000"/>
                </a:solidFill>
              </a:rPr>
              <a:t>zo'n</a:t>
            </a: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>
                <a:solidFill>
                  <a:srgbClr val="0070C0"/>
                </a:solidFill>
              </a:rPr>
              <a:t>Vul</a:t>
            </a:r>
            <a:r>
              <a:rPr lang="cs-CZ" dirty="0" smtClean="0">
                <a:solidFill>
                  <a:srgbClr val="0070C0"/>
                </a:solidFill>
              </a:rPr>
              <a:t> in: 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 smtClean="0"/>
              <a:t>ONBEPAALD:</a:t>
            </a:r>
          </a:p>
          <a:p>
            <a:pPr marL="0" indent="0">
              <a:buNone/>
            </a:pPr>
            <a:r>
              <a:rPr lang="cs-CZ" dirty="0" smtClean="0"/>
              <a:t>BEPAALD: 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0783" y="36422"/>
            <a:ext cx="11414234" cy="1211427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latin typeface="+mn-lt"/>
              </a:rPr>
              <a:t>voornaamwoorden</a:t>
            </a:r>
            <a:r>
              <a:rPr lang="cs-CZ" b="1" dirty="0" smtClean="0">
                <a:latin typeface="+mn-lt"/>
              </a:rPr>
              <a:t> - </a:t>
            </a:r>
            <a:r>
              <a:rPr lang="cs-CZ" b="1" dirty="0" err="1" smtClean="0">
                <a:latin typeface="+mn-lt"/>
              </a:rPr>
              <a:t>bepaaldheid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5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4230" y="172075"/>
            <a:ext cx="5895879" cy="890107"/>
          </a:xfrm>
        </p:spPr>
        <p:txBody>
          <a:bodyPr/>
          <a:lstStyle/>
          <a:p>
            <a:r>
              <a:rPr lang="cs-CZ" b="1" dirty="0" smtClean="0">
                <a:latin typeface="+mn-lt"/>
              </a:rPr>
              <a:t>SOORTEN PRONOMINA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764" y="1144922"/>
            <a:ext cx="10855036" cy="571307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b="1" dirty="0"/>
              <a:t>• </a:t>
            </a:r>
            <a:r>
              <a:rPr lang="nl-NL" b="1" dirty="0">
                <a:solidFill>
                  <a:srgbClr val="C00000"/>
                </a:solidFill>
              </a:rPr>
              <a:t>persoonlijk voornaamwoord </a:t>
            </a:r>
            <a:r>
              <a:rPr lang="cs-CZ" b="1" dirty="0">
                <a:solidFill>
                  <a:srgbClr val="C00000"/>
                </a:solidFill>
              </a:rPr>
              <a:t>  </a:t>
            </a:r>
            <a:r>
              <a:rPr lang="cs-CZ" b="1" dirty="0"/>
              <a:t>	</a:t>
            </a:r>
            <a:r>
              <a:rPr lang="cs-CZ" dirty="0" smtClean="0"/>
              <a:t>(</a:t>
            </a:r>
            <a:r>
              <a:rPr lang="cs-CZ" dirty="0"/>
              <a:t>pronomen </a:t>
            </a:r>
            <a:r>
              <a:rPr lang="cs-CZ" dirty="0" err="1"/>
              <a:t>personale</a:t>
            </a:r>
            <a:r>
              <a:rPr lang="cs-CZ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/>
              <a:t>• </a:t>
            </a:r>
            <a:r>
              <a:rPr lang="nl-NL" b="1" dirty="0">
                <a:solidFill>
                  <a:srgbClr val="0070C0"/>
                </a:solidFill>
              </a:rPr>
              <a:t>bezittelijk voornaamwoord </a:t>
            </a:r>
            <a:r>
              <a:rPr lang="cs-CZ" b="1" dirty="0"/>
              <a:t>	</a:t>
            </a:r>
            <a:r>
              <a:rPr lang="cs-CZ" dirty="0" smtClean="0"/>
              <a:t>(</a:t>
            </a:r>
            <a:r>
              <a:rPr lang="cs-CZ" dirty="0" err="1"/>
              <a:t>possessief</a:t>
            </a:r>
            <a:r>
              <a:rPr lang="cs-CZ" dirty="0"/>
              <a:t> pronomen</a:t>
            </a:r>
            <a:r>
              <a:rPr lang="cs-CZ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• </a:t>
            </a:r>
            <a:r>
              <a:rPr lang="nl-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wederkerend</a:t>
            </a:r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voornaamwoord</a:t>
            </a:r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	</a:t>
            </a:r>
            <a:r>
              <a:rPr lang="cs-CZ" b="1" dirty="0" smtClean="0"/>
              <a:t>(</a:t>
            </a:r>
            <a:r>
              <a:rPr lang="cs-CZ" dirty="0" err="1" smtClean="0"/>
              <a:t>reflexief</a:t>
            </a:r>
            <a:r>
              <a:rPr lang="cs-CZ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 smtClean="0"/>
              <a:t>• </a:t>
            </a:r>
            <a:r>
              <a:rPr lang="nl-NL" b="1" dirty="0" smtClean="0">
                <a:solidFill>
                  <a:srgbClr val="002060"/>
                </a:solidFill>
              </a:rPr>
              <a:t>wederkerig voornaamwoord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smtClean="0"/>
              <a:t>	 (</a:t>
            </a:r>
            <a:r>
              <a:rPr lang="cs-CZ" dirty="0" err="1" smtClean="0"/>
              <a:t>reciprook</a:t>
            </a:r>
            <a:r>
              <a:rPr lang="cs-CZ" dirty="0" smtClean="0"/>
              <a:t>)</a:t>
            </a:r>
            <a:endParaRPr lang="cs-CZ" b="1" dirty="0">
              <a:solidFill>
                <a:srgbClr val="7030A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 smtClean="0"/>
              <a:t>•</a:t>
            </a:r>
            <a:r>
              <a:rPr lang="cs-CZ" b="1" dirty="0" smtClean="0"/>
              <a:t> </a:t>
            </a: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</a:rPr>
              <a:t>aanwijzend voornaamwoord </a:t>
            </a:r>
            <a:r>
              <a:rPr lang="cs-CZ" b="1" dirty="0" smtClean="0"/>
              <a:t>	</a:t>
            </a:r>
            <a:r>
              <a:rPr lang="cs-CZ" dirty="0" smtClean="0"/>
              <a:t>(</a:t>
            </a:r>
            <a:r>
              <a:rPr lang="cs-CZ" dirty="0" err="1" smtClean="0"/>
              <a:t>demonstratief</a:t>
            </a:r>
            <a:r>
              <a:rPr lang="cs-CZ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 smtClean="0"/>
              <a:t>• </a:t>
            </a:r>
            <a:r>
              <a:rPr lang="nl-NL" b="1" dirty="0" smtClean="0">
                <a:solidFill>
                  <a:srgbClr val="7030A0"/>
                </a:solidFill>
              </a:rPr>
              <a:t>betrekkelijk voornaamwoord </a:t>
            </a:r>
            <a:r>
              <a:rPr lang="cs-CZ" b="1" dirty="0">
                <a:solidFill>
                  <a:srgbClr val="7030A0"/>
                </a:solidFill>
              </a:rPr>
              <a:t>	</a:t>
            </a:r>
            <a:r>
              <a:rPr lang="cs-CZ" dirty="0" smtClean="0"/>
              <a:t>(</a:t>
            </a:r>
            <a:r>
              <a:rPr lang="cs-CZ" dirty="0" err="1"/>
              <a:t>relatief</a:t>
            </a:r>
            <a:r>
              <a:rPr lang="cs-CZ" dirty="0"/>
              <a:t>)</a:t>
            </a: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• </a:t>
            </a:r>
            <a:r>
              <a:rPr lang="nl-NL" b="1" dirty="0">
                <a:solidFill>
                  <a:srgbClr val="00B050"/>
                </a:solidFill>
              </a:rPr>
              <a:t>onbepaald voornaamwoord </a:t>
            </a:r>
            <a:r>
              <a:rPr lang="cs-CZ" b="1" dirty="0"/>
              <a:t>	</a:t>
            </a:r>
            <a:r>
              <a:rPr lang="cs-CZ" dirty="0" smtClean="0"/>
              <a:t>(</a:t>
            </a:r>
            <a:r>
              <a:rPr lang="cs-CZ" dirty="0" err="1"/>
              <a:t>indefiniet</a:t>
            </a:r>
            <a:r>
              <a:rPr lang="cs-CZ" dirty="0"/>
              <a:t> </a:t>
            </a:r>
            <a:r>
              <a:rPr lang="cs-CZ" dirty="0" smtClean="0"/>
              <a:t>)</a:t>
            </a: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• </a:t>
            </a:r>
            <a:r>
              <a:rPr lang="nl-NL" b="1" dirty="0">
                <a:solidFill>
                  <a:srgbClr val="00CCFF"/>
                </a:solidFill>
              </a:rPr>
              <a:t>vragend voornaamwoord</a:t>
            </a:r>
            <a:r>
              <a:rPr lang="cs-CZ" b="1" dirty="0">
                <a:solidFill>
                  <a:srgbClr val="00CCFF"/>
                </a:solidFill>
              </a:rPr>
              <a:t>	</a:t>
            </a:r>
            <a:r>
              <a:rPr lang="cs-CZ" b="1" dirty="0"/>
              <a:t>	</a:t>
            </a:r>
            <a:r>
              <a:rPr lang="cs-CZ" dirty="0"/>
              <a:t>(</a:t>
            </a:r>
            <a:r>
              <a:rPr lang="cs-CZ" dirty="0" err="1"/>
              <a:t>interrogatief</a:t>
            </a:r>
            <a:r>
              <a:rPr lang="cs-CZ" dirty="0"/>
              <a:t> pronomen)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/>
              <a:t>• </a:t>
            </a:r>
            <a:r>
              <a:rPr lang="cs-CZ" b="1" dirty="0" err="1">
                <a:solidFill>
                  <a:srgbClr val="FF0000"/>
                </a:solidFill>
              </a:rPr>
              <a:t>uitroepend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voornaamwoord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/>
              <a:t>	</a:t>
            </a:r>
            <a:r>
              <a:rPr lang="cs-CZ" dirty="0" smtClean="0"/>
              <a:t>(</a:t>
            </a:r>
            <a:r>
              <a:rPr lang="cs-CZ" dirty="0" err="1"/>
              <a:t>exclamatief</a:t>
            </a:r>
            <a:r>
              <a:rPr lang="cs-CZ" dirty="0"/>
              <a:t>)</a:t>
            </a:r>
          </a:p>
        </p:txBody>
      </p:sp>
      <p:pic>
        <p:nvPicPr>
          <p:cNvPr id="6" name="Obrázek 5" descr="&lt;strong&gt;Ticked&lt;/strong&gt; Off Done Finish - Free image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711" y="1144922"/>
            <a:ext cx="669492" cy="870533"/>
          </a:xfrm>
          <a:prstGeom prst="rect">
            <a:avLst/>
          </a:prstGeom>
        </p:spPr>
      </p:pic>
      <p:pic>
        <p:nvPicPr>
          <p:cNvPr id="7" name="Obrázek 6" descr="&lt;strong&gt;Ticked&lt;/strong&gt; Off Done Finish - Free image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45" y="1856508"/>
            <a:ext cx="738857" cy="9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00833" y="1290182"/>
            <a:ext cx="11791167" cy="475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 ________ (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braaf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jongetje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zo'n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 (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weinig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 (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goed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nieuws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hetzelfde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 (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negatief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 (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Belgisch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monument 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 (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belangrijk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gebouw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je?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 ________ (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rood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uniform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geel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uniform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728592" y="365126"/>
            <a:ext cx="9712890" cy="925056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voornaamwoorden</a:t>
            </a:r>
            <a:r>
              <a:rPr lang="cs-CZ" b="1" dirty="0" smtClean="0">
                <a:solidFill>
                  <a:srgbClr val="0070C0"/>
                </a:solidFill>
                <a:latin typeface="+mn-lt"/>
              </a:rPr>
              <a:t> - </a:t>
            </a:r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bepaaldheid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8545"/>
            <a:ext cx="10515600" cy="877455"/>
          </a:xfrm>
        </p:spPr>
        <p:txBody>
          <a:bodyPr/>
          <a:lstStyle/>
          <a:p>
            <a:r>
              <a:rPr lang="cs-CZ" b="1" dirty="0" err="1" smtClean="0">
                <a:latin typeface="+mn-lt"/>
              </a:rPr>
              <a:t>Wederkerend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voornaamwoord</a:t>
            </a:r>
            <a:r>
              <a:rPr lang="cs-CZ" b="1" dirty="0">
                <a:latin typeface="+mn-lt"/>
              </a:rPr>
              <a:t> </a:t>
            </a:r>
            <a:r>
              <a:rPr lang="cs-CZ" dirty="0">
                <a:latin typeface="+mn-lt"/>
              </a:rPr>
              <a:t>(</a:t>
            </a:r>
            <a:r>
              <a:rPr lang="cs-CZ" dirty="0" err="1">
                <a:latin typeface="+mn-lt"/>
              </a:rPr>
              <a:t>reflexief</a:t>
            </a:r>
            <a:r>
              <a:rPr lang="cs-CZ" dirty="0">
                <a:latin typeface="+mn-lt"/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2" y="1016000"/>
            <a:ext cx="11998035" cy="54409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000" dirty="0" smtClean="0">
                <a:solidFill>
                  <a:srgbClr val="0070C0"/>
                </a:solidFill>
              </a:rPr>
              <a:t>WAT IS HET VERSCHIL TUSSEN DE VOLGENDE WEDERKERENDE WERKWOORDEN?</a:t>
            </a: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lvl="3"/>
            <a:r>
              <a:rPr lang="cs-CZ" sz="3200" b="1" i="1" dirty="0" smtClean="0">
                <a:solidFill>
                  <a:srgbClr val="FF0000"/>
                </a:solidFill>
              </a:rPr>
              <a:t>Jan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u="sng" dirty="0" err="1">
                <a:solidFill>
                  <a:srgbClr val="FF0000"/>
                </a:solidFill>
              </a:rPr>
              <a:t>vergist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b="1" i="1" u="sng" dirty="0" err="1">
                <a:solidFill>
                  <a:srgbClr val="FF0000"/>
                </a:solidFill>
              </a:rPr>
              <a:t>zich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vaak</a:t>
            </a:r>
            <a:r>
              <a:rPr lang="cs-CZ" sz="3200" i="1" dirty="0">
                <a:solidFill>
                  <a:srgbClr val="FF0000"/>
                </a:solidFill>
              </a:rPr>
              <a:t>, </a:t>
            </a:r>
            <a:r>
              <a:rPr lang="cs-CZ" sz="3200" b="1" i="1" dirty="0" err="1">
                <a:solidFill>
                  <a:srgbClr val="FF0000"/>
                </a:solidFill>
              </a:rPr>
              <a:t>ik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i="1" u="sng" dirty="0" err="1">
                <a:solidFill>
                  <a:srgbClr val="FF0000"/>
                </a:solidFill>
              </a:rPr>
              <a:t>vergis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b="1" i="1" u="sng" dirty="0" err="1">
                <a:solidFill>
                  <a:srgbClr val="FF0000"/>
                </a:solidFill>
              </a:rPr>
              <a:t>me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nooit</a:t>
            </a:r>
            <a:r>
              <a:rPr lang="cs-CZ" sz="3200" i="1" dirty="0">
                <a:solidFill>
                  <a:srgbClr val="FF0000"/>
                </a:solidFill>
              </a:rPr>
              <a:t>. </a:t>
            </a:r>
            <a:endParaRPr lang="cs-CZ" sz="3200" i="1" dirty="0" smtClean="0">
              <a:solidFill>
                <a:srgbClr val="FF0000"/>
              </a:solidFill>
            </a:endParaRPr>
          </a:p>
          <a:p>
            <a:pPr lvl="3"/>
            <a:endParaRPr lang="cs-CZ" sz="3200" i="1" dirty="0">
              <a:solidFill>
                <a:srgbClr val="FF0000"/>
              </a:solidFill>
            </a:endParaRPr>
          </a:p>
          <a:p>
            <a:pPr lvl="3"/>
            <a:r>
              <a:rPr lang="cs-CZ" sz="3200" b="1" i="1" dirty="0" smtClean="0">
                <a:solidFill>
                  <a:srgbClr val="FF0000"/>
                </a:solidFill>
              </a:rPr>
              <a:t>Je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moet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u="sng" dirty="0" smtClean="0">
                <a:solidFill>
                  <a:srgbClr val="FF0000"/>
                </a:solidFill>
              </a:rPr>
              <a:t>je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goed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u="sng" dirty="0" err="1" smtClean="0">
                <a:solidFill>
                  <a:srgbClr val="FF0000"/>
                </a:solidFill>
              </a:rPr>
              <a:t>gedragen</a:t>
            </a:r>
            <a:r>
              <a:rPr lang="cs-CZ" sz="3200" i="1" dirty="0" smtClean="0">
                <a:solidFill>
                  <a:srgbClr val="FF0000"/>
                </a:solidFill>
              </a:rPr>
              <a:t>!</a:t>
            </a:r>
          </a:p>
          <a:p>
            <a:pPr lvl="3"/>
            <a:endParaRPr lang="cs-CZ" sz="3200" i="1" dirty="0" smtClean="0">
              <a:solidFill>
                <a:srgbClr val="FF0000"/>
              </a:solidFill>
            </a:endParaRPr>
          </a:p>
          <a:p>
            <a:pPr marL="1371600" lvl="3" indent="0">
              <a:buNone/>
            </a:pPr>
            <a:endParaRPr lang="cs-CZ" sz="3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cs-CZ" b="1" dirty="0" smtClean="0"/>
              <a:t>VERSUS </a:t>
            </a: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 lvl="3">
              <a:lnSpc>
                <a:spcPct val="100000"/>
              </a:lnSpc>
            </a:pPr>
            <a:r>
              <a:rPr lang="cs-CZ" sz="3200" b="1" i="1" dirty="0" err="1" smtClean="0">
                <a:solidFill>
                  <a:srgbClr val="C00000"/>
                </a:solidFill>
              </a:rPr>
              <a:t>Ik</a:t>
            </a:r>
            <a:r>
              <a:rPr lang="cs-CZ" sz="3200" b="1" i="1" dirty="0" smtClean="0">
                <a:solidFill>
                  <a:srgbClr val="C00000"/>
                </a:solidFill>
              </a:rPr>
              <a:t> </a:t>
            </a:r>
            <a:r>
              <a:rPr lang="cs-CZ" sz="3200" i="1" u="sng" dirty="0" err="1">
                <a:solidFill>
                  <a:srgbClr val="C00000"/>
                </a:solidFill>
              </a:rPr>
              <a:t>was</a:t>
            </a:r>
            <a:r>
              <a:rPr lang="cs-CZ" sz="3200" b="1" i="1" dirty="0">
                <a:solidFill>
                  <a:srgbClr val="C00000"/>
                </a:solidFill>
              </a:rPr>
              <a:t> </a:t>
            </a:r>
            <a:r>
              <a:rPr lang="cs-CZ" sz="3200" b="1" i="1" u="sng" dirty="0" err="1">
                <a:solidFill>
                  <a:srgbClr val="C00000"/>
                </a:solidFill>
              </a:rPr>
              <a:t>me</a:t>
            </a:r>
            <a:r>
              <a:rPr lang="cs-CZ" sz="3200" b="1" i="1" dirty="0">
                <a:solidFill>
                  <a:srgbClr val="C00000"/>
                </a:solidFill>
              </a:rPr>
              <a:t>, </a:t>
            </a:r>
            <a:r>
              <a:rPr lang="cs-CZ" sz="3200" b="1" i="1" dirty="0" err="1">
                <a:solidFill>
                  <a:srgbClr val="C00000"/>
                </a:solidFill>
              </a:rPr>
              <a:t>hij</a:t>
            </a:r>
            <a:r>
              <a:rPr lang="cs-CZ" sz="3200" b="1" i="1" dirty="0">
                <a:solidFill>
                  <a:srgbClr val="C00000"/>
                </a:solidFill>
              </a:rPr>
              <a:t> </a:t>
            </a:r>
            <a:r>
              <a:rPr lang="cs-CZ" sz="3200" i="1" u="sng" dirty="0" err="1">
                <a:solidFill>
                  <a:srgbClr val="C00000"/>
                </a:solidFill>
              </a:rPr>
              <a:t>wast</a:t>
            </a:r>
            <a:r>
              <a:rPr lang="cs-CZ" sz="3200" b="1" i="1" dirty="0">
                <a:solidFill>
                  <a:srgbClr val="C00000"/>
                </a:solidFill>
              </a:rPr>
              <a:t> </a:t>
            </a:r>
            <a:r>
              <a:rPr lang="cs-CZ" sz="3200" b="1" i="1" u="sng" dirty="0" err="1">
                <a:solidFill>
                  <a:srgbClr val="C00000"/>
                </a:solidFill>
              </a:rPr>
              <a:t>zich</a:t>
            </a:r>
            <a:r>
              <a:rPr lang="cs-CZ" sz="3200" b="1" i="1" dirty="0" smtClean="0">
                <a:solidFill>
                  <a:srgbClr val="C00000"/>
                </a:solidFill>
              </a:rPr>
              <a:t>.</a:t>
            </a:r>
          </a:p>
          <a:p>
            <a:pPr lvl="3">
              <a:lnSpc>
                <a:spcPct val="100000"/>
              </a:lnSpc>
            </a:pPr>
            <a:endParaRPr lang="cs-CZ" sz="3200" b="1" i="1" dirty="0">
              <a:solidFill>
                <a:srgbClr val="C00000"/>
              </a:solidFill>
            </a:endParaRPr>
          </a:p>
          <a:p>
            <a:pPr lvl="3">
              <a:lnSpc>
                <a:spcPct val="100000"/>
              </a:lnSpc>
            </a:pPr>
            <a:r>
              <a:rPr lang="cs-CZ" sz="3200" b="1" i="1" dirty="0" err="1" smtClean="0">
                <a:solidFill>
                  <a:srgbClr val="C00000"/>
                </a:solidFill>
              </a:rPr>
              <a:t>Hij</a:t>
            </a:r>
            <a:r>
              <a:rPr lang="cs-CZ" sz="3200" b="1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wil</a:t>
            </a:r>
            <a:r>
              <a:rPr lang="cs-CZ" sz="3200" b="1" i="1" dirty="0" smtClean="0">
                <a:solidFill>
                  <a:srgbClr val="C00000"/>
                </a:solidFill>
              </a:rPr>
              <a:t> </a:t>
            </a:r>
            <a:r>
              <a:rPr lang="cs-CZ" sz="3200" b="1" i="1" u="sng" dirty="0" err="1" smtClean="0">
                <a:solidFill>
                  <a:srgbClr val="C00000"/>
                </a:solidFill>
              </a:rPr>
              <a:t>zich</a:t>
            </a:r>
            <a:r>
              <a:rPr lang="cs-CZ" sz="3200" b="1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altijd</a:t>
            </a:r>
            <a:r>
              <a:rPr lang="cs-CZ" sz="3200" i="1" dirty="0" smtClean="0">
                <a:solidFill>
                  <a:srgbClr val="C00000"/>
                </a:solidFill>
              </a:rPr>
              <a:t> maar </a:t>
            </a:r>
            <a:r>
              <a:rPr lang="cs-CZ" sz="3200" i="1" u="sng" dirty="0" err="1" smtClean="0">
                <a:solidFill>
                  <a:srgbClr val="C00000"/>
                </a:solidFill>
              </a:rPr>
              <a:t>amuseren</a:t>
            </a:r>
            <a:r>
              <a:rPr lang="cs-CZ" sz="3200" b="1" i="1" dirty="0" smtClean="0">
                <a:solidFill>
                  <a:srgbClr val="C00000"/>
                </a:solidFill>
              </a:rPr>
              <a:t>. </a:t>
            </a:r>
            <a:endParaRPr lang="cs-CZ" sz="32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	</a:t>
            </a:r>
            <a:r>
              <a:rPr lang="cs-CZ" i="1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		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8386617" y="4456546"/>
            <a:ext cx="997528" cy="676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8386617" y="2207491"/>
            <a:ext cx="997528" cy="676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615053" y="2207491"/>
            <a:ext cx="2207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VERPLICHT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702799" y="4456546"/>
            <a:ext cx="2207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</a:rPr>
              <a:t>TOEVALLIG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8545"/>
            <a:ext cx="10515600" cy="877455"/>
          </a:xfrm>
        </p:spPr>
        <p:txBody>
          <a:bodyPr/>
          <a:lstStyle/>
          <a:p>
            <a:r>
              <a:rPr lang="cs-CZ" b="1" dirty="0" err="1" smtClean="0">
                <a:latin typeface="+mn-lt"/>
              </a:rPr>
              <a:t>Wederkerend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voornaamwoord</a:t>
            </a:r>
            <a:r>
              <a:rPr lang="cs-CZ" b="1" dirty="0">
                <a:latin typeface="+mn-lt"/>
              </a:rPr>
              <a:t> </a:t>
            </a:r>
            <a:r>
              <a:rPr lang="cs-CZ" dirty="0">
                <a:latin typeface="+mn-lt"/>
              </a:rPr>
              <a:t>(</a:t>
            </a:r>
            <a:r>
              <a:rPr lang="cs-CZ" dirty="0" err="1">
                <a:latin typeface="+mn-lt"/>
              </a:rPr>
              <a:t>reflexief</a:t>
            </a:r>
            <a:r>
              <a:rPr lang="cs-CZ" dirty="0">
                <a:latin typeface="+mn-lt"/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848" y="1182255"/>
            <a:ext cx="11920151" cy="54409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a</a:t>
            </a:r>
            <a:r>
              <a:rPr lang="cs-CZ" dirty="0"/>
              <a:t>. </a:t>
            </a:r>
            <a:r>
              <a:rPr lang="cs-CZ" u="sng" dirty="0" err="1"/>
              <a:t>verplicht</a:t>
            </a:r>
            <a:r>
              <a:rPr lang="cs-CZ" u="sng" dirty="0"/>
              <a:t> </a:t>
            </a:r>
            <a:r>
              <a:rPr lang="cs-CZ" u="sng" dirty="0" err="1"/>
              <a:t>wederkerend</a:t>
            </a:r>
            <a:r>
              <a:rPr lang="cs-CZ" dirty="0"/>
              <a:t>: </a:t>
            </a:r>
            <a:r>
              <a:rPr lang="cs-CZ" b="1" i="1" dirty="0" err="1">
                <a:solidFill>
                  <a:srgbClr val="FF0000"/>
                </a:solidFill>
              </a:rPr>
              <a:t>zich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vergissen</a:t>
            </a:r>
            <a:r>
              <a:rPr lang="cs-CZ" b="1" i="1" dirty="0">
                <a:solidFill>
                  <a:srgbClr val="FF0000"/>
                </a:solidFill>
              </a:rPr>
              <a:t>; </a:t>
            </a:r>
            <a:r>
              <a:rPr lang="cs-CZ" b="1" i="1" dirty="0" err="1">
                <a:solidFill>
                  <a:srgbClr val="FF0000"/>
                </a:solidFill>
              </a:rPr>
              <a:t>zich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gedragen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zich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schamen</a:t>
            </a:r>
            <a:r>
              <a:rPr lang="cs-CZ" b="1" i="1" dirty="0">
                <a:solidFill>
                  <a:srgbClr val="FF0000"/>
                </a:solidFill>
              </a:rPr>
              <a:t>…</a:t>
            </a:r>
          </a:p>
          <a:p>
            <a:pPr marL="0" indent="0">
              <a:buNone/>
            </a:pP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cs-CZ" b="1" i="1" dirty="0" smtClean="0">
                <a:solidFill>
                  <a:srgbClr val="FF0000"/>
                </a:solidFill>
              </a:rPr>
              <a:t>Jan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u="sng" dirty="0" err="1">
                <a:solidFill>
                  <a:srgbClr val="FF0000"/>
                </a:solidFill>
              </a:rPr>
              <a:t>vergist</a:t>
            </a:r>
            <a:r>
              <a:rPr lang="cs-CZ" i="1" u="sng" dirty="0">
                <a:solidFill>
                  <a:srgbClr val="FF0000"/>
                </a:solidFill>
              </a:rPr>
              <a:t> </a:t>
            </a:r>
            <a:r>
              <a:rPr lang="cs-CZ" b="1" i="1" u="sng" dirty="0" err="1">
                <a:solidFill>
                  <a:srgbClr val="FF0000"/>
                </a:solidFill>
              </a:rPr>
              <a:t>zich</a:t>
            </a:r>
            <a:r>
              <a:rPr lang="cs-CZ" i="1" u="sng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vaak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ik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u="sng" dirty="0" err="1">
                <a:solidFill>
                  <a:srgbClr val="FF0000"/>
                </a:solidFill>
              </a:rPr>
              <a:t>vergis</a:t>
            </a:r>
            <a:r>
              <a:rPr lang="cs-CZ" i="1" u="sng" dirty="0">
                <a:solidFill>
                  <a:srgbClr val="FF0000"/>
                </a:solidFill>
              </a:rPr>
              <a:t> </a:t>
            </a:r>
            <a:r>
              <a:rPr lang="cs-CZ" b="1" i="1" u="sng" dirty="0" err="1">
                <a:solidFill>
                  <a:srgbClr val="FF0000"/>
                </a:solidFill>
              </a:rPr>
              <a:t>me</a:t>
            </a:r>
            <a:r>
              <a:rPr lang="cs-CZ" i="1" u="sng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nooit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	</a:t>
            </a:r>
            <a:r>
              <a:rPr lang="cs-CZ" b="1" i="1" dirty="0" smtClean="0">
                <a:solidFill>
                  <a:srgbClr val="FF0000"/>
                </a:solidFill>
              </a:rPr>
              <a:t>Je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hoeft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b="1" i="1" u="sng" dirty="0" smtClean="0">
                <a:solidFill>
                  <a:srgbClr val="FF0000"/>
                </a:solidFill>
              </a:rPr>
              <a:t>je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niet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te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u="sng" dirty="0" err="1" smtClean="0">
                <a:solidFill>
                  <a:srgbClr val="FF0000"/>
                </a:solidFill>
              </a:rPr>
              <a:t>schamen</a:t>
            </a:r>
            <a:r>
              <a:rPr lang="cs-CZ" i="1" dirty="0" smtClean="0">
                <a:solidFill>
                  <a:srgbClr val="FF0000"/>
                </a:solidFill>
              </a:rPr>
              <a:t>.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b</a:t>
            </a:r>
            <a:r>
              <a:rPr lang="cs-CZ" dirty="0"/>
              <a:t>. </a:t>
            </a:r>
            <a:r>
              <a:rPr lang="cs-CZ" u="sng" dirty="0" err="1"/>
              <a:t>toevallig</a:t>
            </a:r>
            <a:r>
              <a:rPr lang="cs-CZ" u="sng" dirty="0"/>
              <a:t> </a:t>
            </a:r>
            <a:r>
              <a:rPr lang="cs-CZ" u="sng" dirty="0" err="1"/>
              <a:t>wederkerend</a:t>
            </a:r>
            <a:r>
              <a:rPr lang="cs-CZ" dirty="0"/>
              <a:t>: </a:t>
            </a:r>
            <a:r>
              <a:rPr lang="cs-CZ" b="1" i="1" dirty="0">
                <a:solidFill>
                  <a:srgbClr val="C00000"/>
                </a:solidFill>
              </a:rPr>
              <a:t>(</a:t>
            </a:r>
            <a:r>
              <a:rPr lang="cs-CZ" b="1" i="1" dirty="0" err="1">
                <a:solidFill>
                  <a:srgbClr val="C00000"/>
                </a:solidFill>
              </a:rPr>
              <a:t>zich</a:t>
            </a:r>
            <a:r>
              <a:rPr lang="cs-CZ" b="1" i="1" dirty="0">
                <a:solidFill>
                  <a:srgbClr val="C00000"/>
                </a:solidFill>
              </a:rPr>
              <a:t>) </a:t>
            </a:r>
            <a:r>
              <a:rPr lang="cs-CZ" b="1" i="1" dirty="0" err="1">
                <a:solidFill>
                  <a:srgbClr val="C00000"/>
                </a:solidFill>
              </a:rPr>
              <a:t>wassen</a:t>
            </a:r>
            <a:r>
              <a:rPr lang="cs-CZ" b="1" i="1" dirty="0">
                <a:solidFill>
                  <a:srgbClr val="C00000"/>
                </a:solidFill>
              </a:rPr>
              <a:t>; (</a:t>
            </a:r>
            <a:r>
              <a:rPr lang="cs-CZ" b="1" i="1" dirty="0" err="1">
                <a:solidFill>
                  <a:srgbClr val="C00000"/>
                </a:solidFill>
              </a:rPr>
              <a:t>zich</a:t>
            </a:r>
            <a:r>
              <a:rPr lang="cs-CZ" b="1" i="1" dirty="0">
                <a:solidFill>
                  <a:srgbClr val="C00000"/>
                </a:solidFill>
              </a:rPr>
              <a:t>) </a:t>
            </a:r>
            <a:r>
              <a:rPr lang="cs-CZ" b="1" i="1" dirty="0" err="1">
                <a:solidFill>
                  <a:srgbClr val="C00000"/>
                </a:solidFill>
              </a:rPr>
              <a:t>verhuizen</a:t>
            </a:r>
            <a:r>
              <a:rPr lang="cs-CZ" b="1" i="1" dirty="0">
                <a:solidFill>
                  <a:srgbClr val="C00000"/>
                </a:solidFill>
              </a:rPr>
              <a:t>; (</a:t>
            </a:r>
            <a:r>
              <a:rPr lang="cs-CZ" b="1" i="1" dirty="0" err="1">
                <a:solidFill>
                  <a:srgbClr val="C00000"/>
                </a:solidFill>
              </a:rPr>
              <a:t>zich</a:t>
            </a:r>
            <a:r>
              <a:rPr lang="cs-CZ" b="1" i="1" dirty="0">
                <a:solidFill>
                  <a:srgbClr val="C00000"/>
                </a:solidFill>
              </a:rPr>
              <a:t>) </a:t>
            </a:r>
            <a:r>
              <a:rPr lang="cs-CZ" b="1" i="1" dirty="0" err="1" smtClean="0">
                <a:solidFill>
                  <a:srgbClr val="C00000"/>
                </a:solidFill>
              </a:rPr>
              <a:t>scheren</a:t>
            </a:r>
            <a:endParaRPr lang="cs-CZ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cs-CZ" i="1" dirty="0" err="1" smtClean="0">
                <a:solidFill>
                  <a:srgbClr val="C00000"/>
                </a:solidFill>
              </a:rPr>
              <a:t>Ik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was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me</a:t>
            </a:r>
            <a:r>
              <a:rPr lang="cs-CZ" i="1" dirty="0">
                <a:solidFill>
                  <a:srgbClr val="C00000"/>
                </a:solidFill>
              </a:rPr>
              <a:t>, </a:t>
            </a:r>
            <a:r>
              <a:rPr lang="cs-CZ" i="1" dirty="0" err="1">
                <a:solidFill>
                  <a:srgbClr val="C00000"/>
                </a:solidFill>
              </a:rPr>
              <a:t>hij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wast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zich</a:t>
            </a:r>
            <a:r>
              <a:rPr lang="cs-CZ" i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i="1" dirty="0">
                <a:solidFill>
                  <a:srgbClr val="C00000"/>
                </a:solidFill>
              </a:rPr>
              <a:t>	</a:t>
            </a:r>
            <a:r>
              <a:rPr lang="cs-CZ" i="1" dirty="0" err="1" smtClean="0">
                <a:solidFill>
                  <a:srgbClr val="C00000"/>
                </a:solidFill>
              </a:rPr>
              <a:t>Ik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was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mezelf</a:t>
            </a:r>
            <a:r>
              <a:rPr lang="cs-CZ" i="1" dirty="0">
                <a:solidFill>
                  <a:srgbClr val="C00000"/>
                </a:solidFill>
              </a:rPr>
              <a:t>, </a:t>
            </a:r>
            <a:r>
              <a:rPr lang="cs-CZ" i="1" dirty="0" err="1">
                <a:solidFill>
                  <a:srgbClr val="C00000"/>
                </a:solidFill>
              </a:rPr>
              <a:t>jij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moet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i="1" dirty="0" err="1">
                <a:solidFill>
                  <a:srgbClr val="C00000"/>
                </a:solidFill>
              </a:rPr>
              <a:t>jezelf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ook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wassen</a:t>
            </a:r>
            <a:r>
              <a:rPr lang="cs-CZ" i="1" dirty="0">
                <a:solidFill>
                  <a:srgbClr val="C00000"/>
                </a:solidFill>
              </a:rPr>
              <a:t>, en </a:t>
            </a:r>
            <a:r>
              <a:rPr lang="cs-CZ" b="1" i="1" dirty="0" err="1">
                <a:solidFill>
                  <a:srgbClr val="C00000"/>
                </a:solidFill>
              </a:rPr>
              <a:t>hij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moet</a:t>
            </a:r>
            <a:r>
              <a:rPr lang="cs-CZ" i="1" dirty="0">
                <a:solidFill>
                  <a:srgbClr val="C00000"/>
                </a:solidFill>
              </a:rPr>
              <a:t> dan </a:t>
            </a:r>
            <a:r>
              <a:rPr lang="cs-CZ" b="1" i="1" dirty="0" err="1">
                <a:solidFill>
                  <a:srgbClr val="C00000"/>
                </a:solidFill>
              </a:rPr>
              <a:t>zichzelf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wassen</a:t>
            </a:r>
            <a:r>
              <a:rPr lang="cs-CZ" i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i="1" dirty="0">
                <a:solidFill>
                  <a:srgbClr val="C00000"/>
                </a:solidFill>
              </a:rPr>
              <a:t>	</a:t>
            </a:r>
            <a:r>
              <a:rPr lang="cs-CZ" i="1" dirty="0" err="1" smtClean="0">
                <a:solidFill>
                  <a:srgbClr val="00B050"/>
                </a:solidFill>
              </a:rPr>
              <a:t>Ik</a:t>
            </a:r>
            <a:r>
              <a:rPr lang="cs-CZ" i="1" dirty="0" smtClean="0">
                <a:solidFill>
                  <a:srgbClr val="00B050"/>
                </a:solidFill>
              </a:rPr>
              <a:t> </a:t>
            </a:r>
            <a:r>
              <a:rPr lang="cs-CZ" i="1" dirty="0" err="1">
                <a:solidFill>
                  <a:srgbClr val="00B050"/>
                </a:solidFill>
              </a:rPr>
              <a:t>was</a:t>
            </a:r>
            <a:r>
              <a:rPr lang="cs-CZ" i="1" dirty="0">
                <a:solidFill>
                  <a:srgbClr val="00B050"/>
                </a:solidFill>
              </a:rPr>
              <a:t> </a:t>
            </a:r>
            <a:r>
              <a:rPr lang="cs-CZ" i="1" u="sng" dirty="0" err="1">
                <a:solidFill>
                  <a:srgbClr val="00B050"/>
                </a:solidFill>
              </a:rPr>
              <a:t>mijn</a:t>
            </a:r>
            <a:r>
              <a:rPr lang="cs-CZ" i="1" u="sng" dirty="0">
                <a:solidFill>
                  <a:srgbClr val="00B050"/>
                </a:solidFill>
              </a:rPr>
              <a:t> </a:t>
            </a:r>
            <a:r>
              <a:rPr lang="cs-CZ" i="1" u="sng" dirty="0" err="1">
                <a:solidFill>
                  <a:srgbClr val="00B050"/>
                </a:solidFill>
              </a:rPr>
              <a:t>broetje</a:t>
            </a:r>
            <a:r>
              <a:rPr lang="cs-CZ" i="1" u="sng" dirty="0">
                <a:solidFill>
                  <a:srgbClr val="00B050"/>
                </a:solidFill>
              </a:rPr>
              <a:t> </a:t>
            </a:r>
            <a:r>
              <a:rPr lang="cs-CZ" i="1" dirty="0" err="1">
                <a:solidFill>
                  <a:srgbClr val="00B050"/>
                </a:solidFill>
              </a:rPr>
              <a:t>elke</a:t>
            </a:r>
            <a:r>
              <a:rPr lang="cs-CZ" i="1" dirty="0">
                <a:solidFill>
                  <a:srgbClr val="00B050"/>
                </a:solidFill>
              </a:rPr>
              <a:t> </a:t>
            </a:r>
            <a:r>
              <a:rPr lang="cs-CZ" i="1" dirty="0" err="1">
                <a:solidFill>
                  <a:srgbClr val="00B050"/>
                </a:solidFill>
              </a:rPr>
              <a:t>avond</a:t>
            </a:r>
            <a:r>
              <a:rPr lang="cs-CZ" i="1" dirty="0">
                <a:solidFill>
                  <a:srgbClr val="00B050"/>
                </a:solidFill>
              </a:rPr>
              <a:t>.     </a:t>
            </a:r>
            <a:r>
              <a:rPr lang="cs-CZ" i="1" dirty="0" smtClean="0">
                <a:solidFill>
                  <a:srgbClr val="00B050"/>
                </a:solidFill>
              </a:rPr>
              <a:t>	</a:t>
            </a:r>
            <a:r>
              <a:rPr lang="cs-CZ" dirty="0" smtClean="0"/>
              <a:t>(</a:t>
            </a:r>
            <a:r>
              <a:rPr lang="cs-CZ" dirty="0"/>
              <a:t>→  </a:t>
            </a:r>
            <a:r>
              <a:rPr lang="cs-CZ" b="1" dirty="0"/>
              <a:t>jiný předmět </a:t>
            </a:r>
            <a:r>
              <a:rPr lang="cs-CZ" dirty="0"/>
              <a:t>možný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="1" i="1" dirty="0" err="1" smtClean="0">
                <a:solidFill>
                  <a:srgbClr val="C00000"/>
                </a:solidFill>
              </a:rPr>
              <a:t>Ik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ga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me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dit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weekeind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u="sng" dirty="0" err="1" smtClean="0">
                <a:solidFill>
                  <a:srgbClr val="C00000"/>
                </a:solidFill>
              </a:rPr>
              <a:t>verhuizen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 smtClean="0">
                <a:solidFill>
                  <a:srgbClr val="00B050"/>
                </a:solidFill>
              </a:rPr>
              <a:t>Ze </a:t>
            </a:r>
            <a:r>
              <a:rPr lang="cs-CZ" i="1" dirty="0" err="1" smtClean="0">
                <a:solidFill>
                  <a:srgbClr val="00B050"/>
                </a:solidFill>
              </a:rPr>
              <a:t>hebben</a:t>
            </a:r>
            <a:r>
              <a:rPr lang="cs-CZ" i="1" dirty="0" smtClean="0">
                <a:solidFill>
                  <a:srgbClr val="00B050"/>
                </a:solidFill>
              </a:rPr>
              <a:t> </a:t>
            </a:r>
            <a:r>
              <a:rPr lang="cs-CZ" i="1" u="sng" dirty="0" smtClean="0">
                <a:solidFill>
                  <a:srgbClr val="00B050"/>
                </a:solidFill>
              </a:rPr>
              <a:t>al </a:t>
            </a:r>
            <a:r>
              <a:rPr lang="cs-CZ" i="1" u="sng" dirty="0" err="1" smtClean="0">
                <a:solidFill>
                  <a:srgbClr val="00B050"/>
                </a:solidFill>
              </a:rPr>
              <a:t>hun</a:t>
            </a:r>
            <a:r>
              <a:rPr lang="cs-CZ" i="1" u="sng" dirty="0" smtClean="0">
                <a:solidFill>
                  <a:srgbClr val="00B050"/>
                </a:solidFill>
              </a:rPr>
              <a:t> </a:t>
            </a:r>
            <a:r>
              <a:rPr lang="cs-CZ" i="1" u="sng" dirty="0" err="1" smtClean="0">
                <a:solidFill>
                  <a:srgbClr val="00B050"/>
                </a:solidFill>
              </a:rPr>
              <a:t>meubels</a:t>
            </a:r>
            <a:r>
              <a:rPr lang="cs-CZ" i="1" u="sng" dirty="0" smtClean="0">
                <a:solidFill>
                  <a:srgbClr val="00B050"/>
                </a:solidFill>
              </a:rPr>
              <a:t> </a:t>
            </a:r>
            <a:r>
              <a:rPr lang="cs-CZ" i="1" dirty="0" smtClean="0">
                <a:solidFill>
                  <a:srgbClr val="00B050"/>
                </a:solidFill>
              </a:rPr>
              <a:t>al </a:t>
            </a:r>
            <a:r>
              <a:rPr lang="cs-CZ" i="1" dirty="0" err="1" smtClean="0">
                <a:solidFill>
                  <a:srgbClr val="00B050"/>
                </a:solidFill>
              </a:rPr>
              <a:t>verhuisd</a:t>
            </a:r>
            <a:r>
              <a:rPr lang="cs-CZ" i="1" dirty="0" smtClean="0">
                <a:solidFill>
                  <a:srgbClr val="00B050"/>
                </a:solidFill>
              </a:rPr>
              <a:t>.	 </a:t>
            </a:r>
            <a:r>
              <a:rPr lang="cs-CZ" dirty="0" smtClean="0"/>
              <a:t>(→  </a:t>
            </a:r>
            <a:r>
              <a:rPr lang="cs-CZ" b="1" dirty="0" smtClean="0"/>
              <a:t>jiný předmět </a:t>
            </a:r>
            <a:r>
              <a:rPr lang="cs-CZ" dirty="0" smtClean="0"/>
              <a:t>možný)</a:t>
            </a:r>
          </a:p>
        </p:txBody>
      </p:sp>
    </p:spTree>
    <p:extLst>
      <p:ext uri="{BB962C8B-B14F-4D97-AF65-F5344CB8AC3E}">
        <p14:creationId xmlns:p14="http://schemas.microsoft.com/office/powerpoint/2010/main" val="40480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883" y="224460"/>
            <a:ext cx="10515600" cy="810014"/>
          </a:xfrm>
        </p:spPr>
        <p:txBody>
          <a:bodyPr/>
          <a:lstStyle/>
          <a:p>
            <a:r>
              <a:rPr lang="cs-CZ" b="1" dirty="0" err="1">
                <a:latin typeface="+mn-lt"/>
              </a:rPr>
              <a:t>Wederkerend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voornaamwoord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9932" y="1136073"/>
            <a:ext cx="11581502" cy="5721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err="1"/>
              <a:t>neutrale</a:t>
            </a:r>
            <a:r>
              <a:rPr lang="cs-CZ" u="sng" dirty="0"/>
              <a:t> </a:t>
            </a:r>
            <a:r>
              <a:rPr lang="cs-CZ" u="sng" dirty="0" err="1"/>
              <a:t>vormen</a:t>
            </a:r>
            <a:r>
              <a:rPr lang="cs-CZ" u="sng" dirty="0"/>
              <a:t> </a:t>
            </a:r>
            <a:r>
              <a:rPr lang="cs-CZ" dirty="0"/>
              <a:t>(</a:t>
            </a:r>
            <a:r>
              <a:rPr lang="cs-CZ" i="1" dirty="0" err="1">
                <a:solidFill>
                  <a:srgbClr val="FF0000"/>
                </a:solidFill>
              </a:rPr>
              <a:t>me</a:t>
            </a:r>
            <a:r>
              <a:rPr lang="cs-CZ" i="1" dirty="0">
                <a:solidFill>
                  <a:srgbClr val="FF0000"/>
                </a:solidFill>
              </a:rPr>
              <a:t>, je, </a:t>
            </a:r>
            <a:r>
              <a:rPr lang="cs-CZ" i="1" dirty="0" err="1">
                <a:solidFill>
                  <a:srgbClr val="FF0000"/>
                </a:solidFill>
              </a:rPr>
              <a:t>zich</a:t>
            </a:r>
            <a:r>
              <a:rPr lang="cs-CZ" dirty="0"/>
              <a:t>)    x    </a:t>
            </a:r>
            <a:r>
              <a:rPr lang="cs-CZ" u="sng" dirty="0" err="1"/>
              <a:t>zelf-vormen</a:t>
            </a:r>
            <a:r>
              <a:rPr lang="cs-CZ" dirty="0"/>
              <a:t> (</a:t>
            </a:r>
            <a:r>
              <a:rPr lang="cs-CZ" i="1" dirty="0" err="1">
                <a:solidFill>
                  <a:srgbClr val="FF0000"/>
                </a:solidFill>
              </a:rPr>
              <a:t>mezelf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zichzelf</a:t>
            </a:r>
            <a:r>
              <a:rPr lang="cs-CZ" i="1" dirty="0">
                <a:solidFill>
                  <a:srgbClr val="FF0000"/>
                </a:solidFill>
              </a:rPr>
              <a:t> - </a:t>
            </a:r>
            <a:r>
              <a:rPr lang="cs-CZ" sz="2400" dirty="0" err="1"/>
              <a:t>beklemtoond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rgbClr val="00B0F0"/>
                </a:solidFill>
              </a:rPr>
              <a:t>Voorbeelden</a:t>
            </a:r>
            <a:r>
              <a:rPr lang="cs-CZ" dirty="0"/>
              <a:t>:     	</a:t>
            </a:r>
            <a:r>
              <a:rPr lang="cs-CZ" dirty="0" err="1">
                <a:solidFill>
                  <a:srgbClr val="FF0000"/>
                </a:solidFill>
              </a:rPr>
              <a:t>We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hebben</a:t>
            </a:r>
            <a:r>
              <a:rPr lang="cs-CZ" dirty="0">
                <a:solidFill>
                  <a:srgbClr val="FF0000"/>
                </a:solidFill>
              </a:rPr>
              <a:t> _____ </a:t>
            </a:r>
            <a:r>
              <a:rPr lang="cs-CZ" dirty="0" err="1">
                <a:solidFill>
                  <a:srgbClr val="FF0000"/>
                </a:solidFill>
              </a:rPr>
              <a:t>vergist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		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nl-NL" dirty="0">
                <a:solidFill>
                  <a:srgbClr val="FF0000"/>
                </a:solidFill>
              </a:rPr>
              <a:t>Jullie moeten </a:t>
            </a:r>
            <a:r>
              <a:rPr lang="cs-CZ" dirty="0">
                <a:solidFill>
                  <a:srgbClr val="FF0000"/>
                </a:solidFill>
              </a:rPr>
              <a:t>_____</a:t>
            </a:r>
            <a:r>
              <a:rPr lang="nl-NL" dirty="0">
                <a:solidFill>
                  <a:srgbClr val="FF0000"/>
                </a:solidFill>
              </a:rPr>
              <a:t> meer inspannen.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			De </a:t>
            </a:r>
            <a:r>
              <a:rPr lang="cs-CZ" dirty="0" err="1">
                <a:solidFill>
                  <a:srgbClr val="FF0000"/>
                </a:solidFill>
              </a:rPr>
              <a:t>studenten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hebben</a:t>
            </a:r>
            <a:r>
              <a:rPr lang="cs-CZ" dirty="0">
                <a:solidFill>
                  <a:srgbClr val="FF0000"/>
                </a:solidFill>
              </a:rPr>
              <a:t> ____ </a:t>
            </a:r>
            <a:r>
              <a:rPr lang="cs-CZ" dirty="0" err="1">
                <a:solidFill>
                  <a:srgbClr val="FF0000"/>
                </a:solidFill>
              </a:rPr>
              <a:t>voor</a:t>
            </a:r>
            <a:r>
              <a:rPr lang="cs-CZ" dirty="0">
                <a:solidFill>
                  <a:srgbClr val="FF0000"/>
                </a:solidFill>
              </a:rPr>
              <a:t> de </a:t>
            </a:r>
            <a:r>
              <a:rPr lang="cs-CZ" dirty="0" err="1">
                <a:solidFill>
                  <a:srgbClr val="FF0000"/>
                </a:solidFill>
              </a:rPr>
              <a:t>cursus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ingeschreven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/>
              <a:t>			</a:t>
            </a:r>
            <a:r>
              <a:rPr lang="nl-NL" dirty="0">
                <a:solidFill>
                  <a:srgbClr val="FF0000"/>
                </a:solidFill>
              </a:rPr>
              <a:t>Dat probleem moet </a:t>
            </a:r>
            <a:r>
              <a:rPr lang="nl-NL" dirty="0" smtClean="0">
                <a:solidFill>
                  <a:srgbClr val="FF0000"/>
                </a:solidFill>
              </a:rPr>
              <a:t>ieder</a:t>
            </a:r>
            <a:r>
              <a:rPr lang="cs-CZ" dirty="0" err="1" smtClean="0">
                <a:solidFill>
                  <a:srgbClr val="FF0000"/>
                </a:solidFill>
              </a:rPr>
              <a:t>een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</a:rPr>
              <a:t>voor </a:t>
            </a:r>
            <a:r>
              <a:rPr lang="cs-CZ" dirty="0">
                <a:solidFill>
                  <a:srgbClr val="FF0000"/>
                </a:solidFill>
              </a:rPr>
              <a:t>______</a:t>
            </a:r>
            <a:r>
              <a:rPr lang="nl-NL" dirty="0">
                <a:solidFill>
                  <a:srgbClr val="FF0000"/>
                </a:solidFill>
              </a:rPr>
              <a:t> oplossen</a:t>
            </a:r>
            <a:r>
              <a:rPr lang="nl-NL" dirty="0"/>
              <a:t>.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12805" t="55502" r="6792" b="25072"/>
          <a:stretch/>
        </p:blipFill>
        <p:spPr bwMode="auto">
          <a:xfrm>
            <a:off x="524860" y="1690254"/>
            <a:ext cx="11111646" cy="2419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6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atin typeface="+mn-lt"/>
              </a:rPr>
              <a:t>Wederkerig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voornaamwoord</a:t>
            </a:r>
            <a:r>
              <a:rPr lang="cs-CZ" b="1" dirty="0">
                <a:latin typeface="+mn-lt"/>
              </a:rPr>
              <a:t> </a:t>
            </a:r>
            <a:r>
              <a:rPr lang="cs-CZ" dirty="0">
                <a:latin typeface="+mn-lt"/>
              </a:rPr>
              <a:t>(</a:t>
            </a:r>
            <a:r>
              <a:rPr lang="cs-CZ" dirty="0" err="1">
                <a:latin typeface="+mn-lt"/>
              </a:rPr>
              <a:t>reciprook</a:t>
            </a:r>
            <a:r>
              <a:rPr lang="cs-CZ" dirty="0">
                <a:latin typeface="+mn-lt"/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1960"/>
            <a:ext cx="10515600" cy="537604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Vormen</a:t>
            </a:r>
            <a:r>
              <a:rPr lang="cs-CZ" dirty="0"/>
              <a:t>: 	</a:t>
            </a:r>
            <a:r>
              <a:rPr lang="cs-CZ" dirty="0" err="1"/>
              <a:t>zelfstandig</a:t>
            </a:r>
            <a:r>
              <a:rPr lang="cs-CZ" dirty="0"/>
              <a:t>  x </a:t>
            </a:r>
            <a:r>
              <a:rPr lang="cs-CZ" dirty="0" err="1"/>
              <a:t>niet-zelfstandig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cs-CZ" sz="3300" b="1" i="1" dirty="0" err="1">
                <a:solidFill>
                  <a:srgbClr val="FF0000"/>
                </a:solidFill>
              </a:rPr>
              <a:t>elkaar</a:t>
            </a:r>
            <a:r>
              <a:rPr lang="cs-CZ" sz="3300" b="1" i="1" dirty="0">
                <a:solidFill>
                  <a:srgbClr val="FF0000"/>
                </a:solidFill>
              </a:rPr>
              <a:t> / </a:t>
            </a:r>
            <a:r>
              <a:rPr lang="cs-CZ" sz="3300" b="1" i="1" dirty="0" err="1">
                <a:solidFill>
                  <a:srgbClr val="FF0000"/>
                </a:solidFill>
              </a:rPr>
              <a:t>elkaars</a:t>
            </a:r>
            <a:endParaRPr lang="cs-CZ" sz="33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300" dirty="0"/>
              <a:t>		</a:t>
            </a:r>
            <a:r>
              <a:rPr lang="cs-CZ" sz="3300" i="1" dirty="0" err="1">
                <a:solidFill>
                  <a:srgbClr val="FF0000"/>
                </a:solidFill>
              </a:rPr>
              <a:t>mekaar</a:t>
            </a:r>
            <a:r>
              <a:rPr lang="cs-CZ" sz="3300" i="1" dirty="0">
                <a:solidFill>
                  <a:srgbClr val="FF0000"/>
                </a:solidFill>
              </a:rPr>
              <a:t> /</a:t>
            </a:r>
            <a:r>
              <a:rPr lang="cs-CZ" sz="3300" i="1" dirty="0" err="1">
                <a:solidFill>
                  <a:srgbClr val="FF0000"/>
                </a:solidFill>
              </a:rPr>
              <a:t>mekaars</a:t>
            </a:r>
            <a:r>
              <a:rPr lang="cs-CZ" sz="3300" i="1" dirty="0">
                <a:solidFill>
                  <a:srgbClr val="FF0000"/>
                </a:solidFill>
              </a:rPr>
              <a:t>  	</a:t>
            </a:r>
            <a:r>
              <a:rPr lang="cs-CZ" sz="3300" dirty="0" smtClean="0"/>
              <a:t>(</a:t>
            </a:r>
            <a:r>
              <a:rPr lang="cs-CZ" sz="3300" dirty="0" err="1" smtClean="0"/>
              <a:t>informeel</a:t>
            </a:r>
            <a:r>
              <a:rPr lang="cs-CZ" sz="3300" dirty="0" smtClean="0"/>
              <a:t> / plat)</a:t>
            </a:r>
            <a:endParaRPr lang="cs-CZ" sz="3300" dirty="0"/>
          </a:p>
          <a:p>
            <a:pPr marL="0" indent="0">
              <a:buNone/>
            </a:pPr>
            <a:r>
              <a:rPr lang="cs-CZ" sz="3300" dirty="0"/>
              <a:t>		</a:t>
            </a:r>
            <a:r>
              <a:rPr lang="cs-CZ" sz="3300" i="1" dirty="0" err="1">
                <a:solidFill>
                  <a:srgbClr val="FF0000"/>
                </a:solidFill>
              </a:rPr>
              <a:t>elkander</a:t>
            </a:r>
            <a:r>
              <a:rPr lang="cs-CZ" sz="3300" i="1" dirty="0">
                <a:solidFill>
                  <a:srgbClr val="FF0000"/>
                </a:solidFill>
              </a:rPr>
              <a:t> / </a:t>
            </a:r>
            <a:r>
              <a:rPr lang="cs-CZ" sz="3300" i="1" dirty="0" err="1">
                <a:solidFill>
                  <a:srgbClr val="FF0000"/>
                </a:solidFill>
              </a:rPr>
              <a:t>elkanders</a:t>
            </a:r>
            <a:r>
              <a:rPr lang="cs-CZ" sz="3300" i="1" dirty="0">
                <a:solidFill>
                  <a:srgbClr val="FF0000"/>
                </a:solidFill>
              </a:rPr>
              <a:t> </a:t>
            </a:r>
            <a:r>
              <a:rPr lang="cs-CZ" sz="3300" dirty="0"/>
              <a:t>	(</a:t>
            </a:r>
            <a:r>
              <a:rPr lang="cs-CZ" sz="3300" dirty="0" err="1"/>
              <a:t>formeel</a:t>
            </a:r>
            <a:r>
              <a:rPr lang="cs-CZ" sz="3300" dirty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sz="3200" i="1" dirty="0" smtClean="0">
                <a:solidFill>
                  <a:srgbClr val="C00000"/>
                </a:solidFill>
              </a:rPr>
              <a:t>Ze </a:t>
            </a:r>
            <a:r>
              <a:rPr lang="cs-CZ" sz="3200" i="1" dirty="0" err="1" smtClean="0">
                <a:solidFill>
                  <a:srgbClr val="C00000"/>
                </a:solidFill>
              </a:rPr>
              <a:t>schudden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elkaar</a:t>
            </a:r>
            <a:r>
              <a:rPr lang="cs-CZ" sz="3200" i="1" dirty="0" smtClean="0">
                <a:solidFill>
                  <a:srgbClr val="C00000"/>
                </a:solidFill>
              </a:rPr>
              <a:t> de hand.</a:t>
            </a:r>
          </a:p>
          <a:p>
            <a:endParaRPr lang="cs-CZ" sz="3200" i="1" dirty="0">
              <a:solidFill>
                <a:srgbClr val="C00000"/>
              </a:solidFill>
            </a:endParaRPr>
          </a:p>
          <a:p>
            <a:r>
              <a:rPr lang="cs-CZ" sz="3200" i="1" dirty="0" smtClean="0">
                <a:solidFill>
                  <a:srgbClr val="C00000"/>
                </a:solidFill>
              </a:rPr>
              <a:t>Ze </a:t>
            </a:r>
            <a:r>
              <a:rPr lang="cs-CZ" sz="3200" i="1" dirty="0" err="1" smtClean="0">
                <a:solidFill>
                  <a:srgbClr val="C00000"/>
                </a:solidFill>
              </a:rPr>
              <a:t>schudden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elkaars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handen</a:t>
            </a:r>
            <a:r>
              <a:rPr lang="cs-CZ" sz="3200" i="1" dirty="0" smtClean="0">
                <a:solidFill>
                  <a:srgbClr val="C00000"/>
                </a:solidFill>
              </a:rPr>
              <a:t>.</a:t>
            </a:r>
          </a:p>
          <a:p>
            <a:endParaRPr lang="cs-CZ" sz="3200" i="1" dirty="0">
              <a:solidFill>
                <a:srgbClr val="C00000"/>
              </a:solidFill>
            </a:endParaRPr>
          </a:p>
          <a:p>
            <a:r>
              <a:rPr lang="cs-CZ" sz="3200" i="1" dirty="0" smtClean="0">
                <a:solidFill>
                  <a:srgbClr val="C00000"/>
                </a:solidFill>
              </a:rPr>
              <a:t>Ze </a:t>
            </a:r>
            <a:r>
              <a:rPr lang="cs-CZ" sz="3200" i="1" dirty="0" err="1" smtClean="0">
                <a:solidFill>
                  <a:srgbClr val="C00000"/>
                </a:solidFill>
              </a:rPr>
              <a:t>begroeten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mekaar</a:t>
            </a:r>
            <a:r>
              <a:rPr lang="cs-CZ" sz="3200" i="1" dirty="0" smtClean="0">
                <a:solidFill>
                  <a:srgbClr val="C00000"/>
                </a:solidFill>
              </a:rPr>
              <a:t> / </a:t>
            </a:r>
            <a:r>
              <a:rPr lang="cs-CZ" sz="3200" i="1" dirty="0" err="1" smtClean="0">
                <a:solidFill>
                  <a:srgbClr val="C00000"/>
                </a:solidFill>
              </a:rPr>
              <a:t>elkander</a:t>
            </a:r>
            <a:r>
              <a:rPr lang="cs-CZ" sz="3200" i="1" dirty="0" smtClean="0">
                <a:solidFill>
                  <a:srgbClr val="C00000"/>
                </a:solidFill>
              </a:rPr>
              <a:t> met </a:t>
            </a:r>
            <a:r>
              <a:rPr lang="cs-CZ" sz="3200" i="1" dirty="0" err="1" smtClean="0">
                <a:solidFill>
                  <a:srgbClr val="C00000"/>
                </a:solidFill>
              </a:rPr>
              <a:t>het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handschudden</a:t>
            </a:r>
            <a:r>
              <a:rPr lang="cs-CZ" sz="3200" i="1" dirty="0" smtClean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&lt;strong&gt;Handshake&lt;/strong&gt; (#4)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1" y="3177310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0145"/>
            <a:ext cx="10515600" cy="979055"/>
          </a:xfrm>
        </p:spPr>
        <p:txBody>
          <a:bodyPr/>
          <a:lstStyle/>
          <a:p>
            <a:r>
              <a:rPr lang="cs-CZ" b="1" dirty="0" err="1">
                <a:latin typeface="+mn-lt"/>
              </a:rPr>
              <a:t>Reciprook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pronominum</a:t>
            </a:r>
            <a:r>
              <a:rPr lang="cs-CZ" b="1" dirty="0">
                <a:latin typeface="+mn-lt"/>
              </a:rPr>
              <a:t>:   </a:t>
            </a:r>
            <a:r>
              <a:rPr lang="cs-CZ" b="1" dirty="0" err="1">
                <a:latin typeface="+mn-lt"/>
              </a:rPr>
              <a:t>meer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voorbeelden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2472"/>
            <a:ext cx="10515600" cy="5172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nl-NL" dirty="0">
                <a:solidFill>
                  <a:srgbClr val="FF0000"/>
                </a:solidFill>
              </a:rPr>
              <a:t>Arno en </a:t>
            </a:r>
            <a:r>
              <a:rPr lang="cs-CZ" dirty="0">
                <a:solidFill>
                  <a:srgbClr val="FF0000"/>
                </a:solidFill>
              </a:rPr>
              <a:t>Ben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kennen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b="1" i="1" dirty="0">
                <a:solidFill>
                  <a:srgbClr val="FF0000"/>
                </a:solidFill>
              </a:rPr>
              <a:t>elkaar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niet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goed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nl-NL" dirty="0">
                <a:solidFill>
                  <a:srgbClr val="FF0000"/>
                </a:solidFill>
              </a:rPr>
              <a:t>Kennen jullie </a:t>
            </a:r>
            <a:r>
              <a:rPr lang="nl-NL" b="1" i="1" dirty="0">
                <a:solidFill>
                  <a:srgbClr val="FF0000"/>
                </a:solidFill>
              </a:rPr>
              <a:t>elkaar</a:t>
            </a:r>
            <a:r>
              <a:rPr lang="nl-NL" b="1" i="1" dirty="0" smtClean="0">
                <a:solidFill>
                  <a:srgbClr val="FF0000"/>
                </a:solidFill>
              </a:rPr>
              <a:t>?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FF0000"/>
                </a:solidFill>
              </a:rPr>
              <a:t>De </a:t>
            </a:r>
            <a:r>
              <a:rPr lang="cs-CZ" dirty="0" err="1">
                <a:solidFill>
                  <a:srgbClr val="FF0000"/>
                </a:solidFill>
              </a:rPr>
              <a:t>zus</a:t>
            </a:r>
            <a:r>
              <a:rPr lang="cs-CZ" dirty="0">
                <a:solidFill>
                  <a:srgbClr val="FF0000"/>
                </a:solidFill>
              </a:rPr>
              <a:t> en </a:t>
            </a:r>
            <a:r>
              <a:rPr lang="cs-CZ" dirty="0" err="1">
                <a:solidFill>
                  <a:srgbClr val="FF0000"/>
                </a:solidFill>
              </a:rPr>
              <a:t>broer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houden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niet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rgbClr val="FF0000"/>
                </a:solidFill>
              </a:rPr>
              <a:t>van </a:t>
            </a:r>
            <a:r>
              <a:rPr lang="cs-CZ" b="1" i="1" dirty="0" err="1">
                <a:solidFill>
                  <a:srgbClr val="FF0000"/>
                </a:solidFill>
              </a:rPr>
              <a:t>elkaar</a:t>
            </a:r>
            <a:r>
              <a:rPr lang="cs-CZ" b="1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	</a:t>
            </a:r>
            <a:r>
              <a:rPr lang="nl-NL" dirty="0">
                <a:solidFill>
                  <a:srgbClr val="FF0000"/>
                </a:solidFill>
              </a:rPr>
              <a:t>De auto's reden </a:t>
            </a:r>
            <a:r>
              <a:rPr lang="nl-NL" b="1" i="1" dirty="0">
                <a:solidFill>
                  <a:srgbClr val="FF0000"/>
                </a:solidFill>
              </a:rPr>
              <a:t>achter elkaar</a:t>
            </a:r>
            <a:r>
              <a:rPr lang="nl-NL" dirty="0">
                <a:solidFill>
                  <a:srgbClr val="FF0000"/>
                </a:solidFill>
              </a:rPr>
              <a:t>. 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nl-NL" dirty="0">
                <a:solidFill>
                  <a:srgbClr val="FF0000"/>
                </a:solidFill>
              </a:rPr>
              <a:t>Walter en Maarten aten </a:t>
            </a:r>
            <a:r>
              <a:rPr lang="nl-NL" b="1" i="1" dirty="0">
                <a:solidFill>
                  <a:srgbClr val="FF0000"/>
                </a:solidFill>
              </a:rPr>
              <a:t>elkaars</a:t>
            </a:r>
            <a:r>
              <a:rPr lang="nl-NL" dirty="0">
                <a:solidFill>
                  <a:srgbClr val="FF0000"/>
                </a:solidFill>
              </a:rPr>
              <a:t> boterhammen op. 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cs-CZ" dirty="0" err="1">
                <a:solidFill>
                  <a:srgbClr val="FF0000"/>
                </a:solidFill>
              </a:rPr>
              <a:t>Samenstellingen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worden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aan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elkaar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geschreven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i="1" dirty="0"/>
              <a:t>( </a:t>
            </a:r>
            <a:r>
              <a:rPr lang="cs-CZ" i="1" dirty="0" err="1"/>
              <a:t>aaneen</a:t>
            </a:r>
            <a:r>
              <a:rPr lang="cs-CZ" i="1" dirty="0" smtClean="0"/>
              <a:t>).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8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55" y="1373840"/>
            <a:ext cx="10882745" cy="5484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	LET </a:t>
            </a:r>
            <a:r>
              <a:rPr lang="cs-CZ" dirty="0"/>
              <a:t>OP HET VERSCHIL: </a:t>
            </a:r>
            <a:r>
              <a:rPr lang="cs-CZ" u="sng" dirty="0" err="1"/>
              <a:t>wederkerend</a:t>
            </a:r>
            <a:r>
              <a:rPr lang="cs-CZ" u="sng" dirty="0"/>
              <a:t>  </a:t>
            </a:r>
            <a:r>
              <a:rPr lang="cs-CZ" dirty="0"/>
              <a:t>  x   </a:t>
            </a:r>
            <a:r>
              <a:rPr lang="cs-CZ" u="sng" dirty="0" err="1"/>
              <a:t>wederkerig</a:t>
            </a:r>
            <a:endParaRPr lang="cs-CZ" u="sng" dirty="0"/>
          </a:p>
          <a:p>
            <a:endParaRPr lang="cs-CZ" b="1" i="1" dirty="0">
              <a:solidFill>
                <a:srgbClr val="FF0000"/>
              </a:solidFill>
            </a:endParaRPr>
          </a:p>
          <a:p>
            <a:pPr marL="1428750" lvl="2" indent="-514350">
              <a:buAutoNum type="alphaLcPeriod"/>
            </a:pPr>
            <a:r>
              <a:rPr lang="nl-NL" sz="3300" b="1" i="1" dirty="0">
                <a:solidFill>
                  <a:srgbClr val="C00000"/>
                </a:solidFill>
              </a:rPr>
              <a:t>Johan en Pieter verdedigen zich. </a:t>
            </a:r>
            <a:endParaRPr lang="cs-CZ" sz="3300" b="1" i="1" dirty="0" smtClean="0">
              <a:solidFill>
                <a:srgbClr val="C00000"/>
              </a:solidFill>
            </a:endParaRPr>
          </a:p>
          <a:p>
            <a:pPr marL="1428750" lvl="2" indent="-514350">
              <a:buAutoNum type="alphaLcPeriod"/>
            </a:pPr>
            <a:endParaRPr lang="cs-CZ" sz="3300" b="1" i="1" dirty="0">
              <a:solidFill>
                <a:srgbClr val="FF0000"/>
              </a:solidFill>
            </a:endParaRPr>
          </a:p>
          <a:p>
            <a:pPr marL="1428750" lvl="2" indent="-514350">
              <a:buAutoNum type="alphaLcPeriod"/>
            </a:pPr>
            <a:r>
              <a:rPr lang="nl-NL" sz="3300" b="1" i="1" dirty="0">
                <a:solidFill>
                  <a:srgbClr val="7030A0"/>
                </a:solidFill>
              </a:rPr>
              <a:t>Johan en Pieter verdedigen elkaar.</a:t>
            </a:r>
            <a:endParaRPr lang="cs-CZ" sz="3300" b="1" i="1" dirty="0">
              <a:solidFill>
                <a:srgbClr val="7030A0"/>
              </a:solidFill>
            </a:endParaRPr>
          </a:p>
          <a:p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err="1">
                <a:solidFill>
                  <a:srgbClr val="FF0000"/>
                </a:solidFill>
              </a:rPr>
              <a:t>Betekenis</a:t>
            </a:r>
            <a:r>
              <a:rPr lang="cs-CZ" b="1" i="1" dirty="0">
                <a:solidFill>
                  <a:srgbClr val="FF0000"/>
                </a:solidFill>
              </a:rPr>
              <a:t>:  	</a:t>
            </a:r>
            <a:r>
              <a:rPr lang="cs-CZ" dirty="0">
                <a:solidFill>
                  <a:srgbClr val="C00000"/>
                </a:solidFill>
              </a:rPr>
              <a:t>Johan </a:t>
            </a:r>
            <a:r>
              <a:rPr lang="cs-CZ" dirty="0" err="1">
                <a:solidFill>
                  <a:srgbClr val="C00000"/>
                </a:solidFill>
              </a:rPr>
              <a:t>verdedigt</a:t>
            </a:r>
            <a:r>
              <a:rPr lang="cs-CZ" dirty="0">
                <a:solidFill>
                  <a:srgbClr val="C00000"/>
                </a:solidFill>
              </a:rPr>
              <a:t> Johan en </a:t>
            </a:r>
            <a:r>
              <a:rPr lang="cs-CZ" dirty="0" err="1">
                <a:solidFill>
                  <a:srgbClr val="C00000"/>
                </a:solidFill>
              </a:rPr>
              <a:t>Pieter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verdedigt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Pieter</a:t>
            </a:r>
            <a:r>
              <a:rPr lang="cs-CZ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b="1" dirty="0" smtClean="0"/>
              <a:t>x</a:t>
            </a:r>
            <a:endParaRPr lang="cs-CZ" b="1" dirty="0"/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	</a:t>
            </a:r>
            <a:r>
              <a:rPr lang="cs-CZ" dirty="0">
                <a:solidFill>
                  <a:srgbClr val="7030A0"/>
                </a:solidFill>
              </a:rPr>
              <a:t>Johan </a:t>
            </a:r>
            <a:r>
              <a:rPr lang="cs-CZ" dirty="0" err="1">
                <a:solidFill>
                  <a:srgbClr val="7030A0"/>
                </a:solidFill>
              </a:rPr>
              <a:t>verdedigt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Pieter</a:t>
            </a:r>
            <a:r>
              <a:rPr lang="cs-CZ" dirty="0">
                <a:solidFill>
                  <a:srgbClr val="7030A0"/>
                </a:solidFill>
              </a:rPr>
              <a:t> en </a:t>
            </a:r>
            <a:r>
              <a:rPr lang="cs-CZ" dirty="0" err="1">
                <a:solidFill>
                  <a:srgbClr val="7030A0"/>
                </a:solidFill>
              </a:rPr>
              <a:t>Pieter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verdedigt</a:t>
            </a:r>
            <a:r>
              <a:rPr lang="cs-CZ" dirty="0">
                <a:solidFill>
                  <a:srgbClr val="7030A0"/>
                </a:solidFill>
              </a:rPr>
              <a:t> Johan. </a:t>
            </a:r>
            <a:endParaRPr lang="cs-CZ" i="1" dirty="0">
              <a:solidFill>
                <a:srgbClr val="7030A0"/>
              </a:solidFill>
            </a:endParaRPr>
          </a:p>
        </p:txBody>
      </p:sp>
      <p:pic>
        <p:nvPicPr>
          <p:cNvPr id="4" name="Obrázek 3" descr="&lt;strong&gt;Attention&lt;/strong&gt;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5824" y="1373839"/>
            <a:ext cx="861588" cy="6336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26151"/>
          <a:stretch/>
        </p:blipFill>
        <p:spPr>
          <a:xfrm>
            <a:off x="9254837" y="1774033"/>
            <a:ext cx="2364509" cy="2816440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217106" y="365126"/>
            <a:ext cx="9136693" cy="1008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latin typeface="+mn-lt"/>
              </a:rPr>
              <a:t>Wederkerend x    Wederkerig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33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6796" y="225468"/>
            <a:ext cx="9287004" cy="947953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latin typeface="+mn-lt"/>
              </a:rPr>
              <a:t>Wederkerend</a:t>
            </a:r>
            <a:r>
              <a:rPr lang="cs-CZ" b="1" dirty="0" smtClean="0">
                <a:latin typeface="+mn-lt"/>
              </a:rPr>
              <a:t> x    </a:t>
            </a:r>
            <a:r>
              <a:rPr lang="cs-CZ" b="1" dirty="0" err="1" smtClean="0">
                <a:latin typeface="+mn-lt"/>
              </a:rPr>
              <a:t>Wederkerig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55" y="1173422"/>
            <a:ext cx="11077942" cy="568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	LET OP BIJ DE VERTALING!  </a:t>
            </a:r>
          </a:p>
          <a:p>
            <a:pPr marL="0" indent="0">
              <a:buNone/>
            </a:pPr>
            <a:endParaRPr lang="cs-CZ" sz="800" b="1" i="1" dirty="0">
              <a:solidFill>
                <a:srgbClr val="FF0000"/>
              </a:solidFill>
            </a:endParaRPr>
          </a:p>
          <a:p>
            <a:pPr marL="1428750" lvl="2" indent="-514350">
              <a:buAutoNum type="alphaLcPeriod"/>
            </a:pPr>
            <a:r>
              <a:rPr lang="cs-CZ" sz="3300" b="1" i="1" dirty="0" err="1" smtClean="0">
                <a:solidFill>
                  <a:srgbClr val="C00000"/>
                </a:solidFill>
              </a:rPr>
              <a:t>We</a:t>
            </a:r>
            <a:r>
              <a:rPr lang="cs-CZ" sz="3300" b="1" i="1" dirty="0" smtClean="0">
                <a:solidFill>
                  <a:srgbClr val="C00000"/>
                </a:solidFill>
              </a:rPr>
              <a:t> </a:t>
            </a:r>
            <a:r>
              <a:rPr lang="cs-CZ" sz="3300" b="1" i="1" dirty="0" err="1" smtClean="0">
                <a:solidFill>
                  <a:srgbClr val="C00000"/>
                </a:solidFill>
              </a:rPr>
              <a:t>moeten</a:t>
            </a:r>
            <a:r>
              <a:rPr lang="cs-CZ" sz="3300" b="1" i="1" dirty="0" smtClean="0">
                <a:solidFill>
                  <a:srgbClr val="C00000"/>
                </a:solidFill>
              </a:rPr>
              <a:t> </a:t>
            </a:r>
            <a:r>
              <a:rPr lang="cs-CZ" sz="3300" b="1" i="1" dirty="0" err="1" smtClean="0">
                <a:solidFill>
                  <a:srgbClr val="C00000"/>
                </a:solidFill>
              </a:rPr>
              <a:t>ons</a:t>
            </a:r>
            <a:r>
              <a:rPr lang="cs-CZ" sz="3300" b="1" i="1" dirty="0" smtClean="0">
                <a:solidFill>
                  <a:srgbClr val="C00000"/>
                </a:solidFill>
              </a:rPr>
              <a:t> </a:t>
            </a:r>
            <a:r>
              <a:rPr lang="cs-CZ" sz="3300" b="1" i="1" dirty="0" err="1" smtClean="0">
                <a:solidFill>
                  <a:srgbClr val="C00000"/>
                </a:solidFill>
              </a:rPr>
              <a:t>beschermen</a:t>
            </a:r>
            <a:endParaRPr lang="cs-CZ" sz="3300" b="1" i="1" dirty="0">
              <a:solidFill>
                <a:srgbClr val="FF0000"/>
              </a:solidFill>
            </a:endParaRPr>
          </a:p>
          <a:p>
            <a:pPr marL="1428750" lvl="2" indent="-514350">
              <a:buAutoNum type="alphaLcPeriod"/>
            </a:pPr>
            <a:r>
              <a:rPr lang="cs-CZ" sz="3300" b="1" i="1" dirty="0" err="1" smtClean="0">
                <a:solidFill>
                  <a:srgbClr val="7030A0"/>
                </a:solidFill>
              </a:rPr>
              <a:t>We</a:t>
            </a:r>
            <a:r>
              <a:rPr lang="cs-CZ" sz="3300" b="1" i="1" dirty="0" smtClean="0">
                <a:solidFill>
                  <a:srgbClr val="7030A0"/>
                </a:solidFill>
              </a:rPr>
              <a:t> </a:t>
            </a:r>
            <a:r>
              <a:rPr lang="cs-CZ" sz="3300" b="1" i="1" dirty="0" err="1" smtClean="0">
                <a:solidFill>
                  <a:srgbClr val="7030A0"/>
                </a:solidFill>
              </a:rPr>
              <a:t>moeten</a:t>
            </a:r>
            <a:r>
              <a:rPr lang="cs-CZ" sz="3300" b="1" i="1" dirty="0" smtClean="0">
                <a:solidFill>
                  <a:srgbClr val="7030A0"/>
                </a:solidFill>
              </a:rPr>
              <a:t> </a:t>
            </a:r>
            <a:r>
              <a:rPr lang="cs-CZ" sz="3300" b="1" i="1" dirty="0" err="1" smtClean="0">
                <a:solidFill>
                  <a:srgbClr val="7030A0"/>
                </a:solidFill>
              </a:rPr>
              <a:t>elkaar</a:t>
            </a:r>
            <a:r>
              <a:rPr lang="cs-CZ" sz="3300" b="1" i="1" dirty="0" smtClean="0">
                <a:solidFill>
                  <a:srgbClr val="7030A0"/>
                </a:solidFill>
              </a:rPr>
              <a:t> </a:t>
            </a:r>
            <a:r>
              <a:rPr lang="cs-CZ" sz="3300" b="1" i="1" dirty="0" err="1" smtClean="0">
                <a:solidFill>
                  <a:srgbClr val="7030A0"/>
                </a:solidFill>
              </a:rPr>
              <a:t>beschermen</a:t>
            </a:r>
            <a:r>
              <a:rPr lang="cs-CZ" sz="3300" b="1" i="1" dirty="0" smtClean="0">
                <a:solidFill>
                  <a:srgbClr val="7030A0"/>
                </a:solidFill>
              </a:rPr>
              <a:t>. </a:t>
            </a:r>
            <a:endParaRPr lang="cs-CZ" b="1" i="1" dirty="0">
              <a:solidFill>
                <a:srgbClr val="FF0000"/>
              </a:solidFill>
            </a:endParaRPr>
          </a:p>
          <a:p>
            <a:pPr marL="1428750" lvl="2" indent="-514350">
              <a:buAutoNum type="alphaLcPeriod"/>
            </a:pPr>
            <a:endParaRPr lang="cs-CZ" sz="3300" b="1" i="1" dirty="0">
              <a:solidFill>
                <a:srgbClr val="FF0000"/>
              </a:solidFill>
            </a:endParaRPr>
          </a:p>
          <a:p>
            <a:pPr marL="1428750" lvl="2" indent="-514350">
              <a:buAutoNum type="alphaLcPeriod"/>
            </a:pPr>
            <a:r>
              <a:rPr lang="cs-CZ" sz="3300" b="1" i="1" dirty="0" smtClean="0">
                <a:solidFill>
                  <a:srgbClr val="FF0000"/>
                </a:solidFill>
              </a:rPr>
              <a:t>De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ouders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wassen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zich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altijd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te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lang</a:t>
            </a:r>
            <a:r>
              <a:rPr lang="cs-CZ" sz="3300" b="1" i="1" dirty="0" smtClean="0">
                <a:solidFill>
                  <a:srgbClr val="FF0000"/>
                </a:solidFill>
              </a:rPr>
              <a:t>.</a:t>
            </a:r>
          </a:p>
          <a:p>
            <a:pPr marL="1428750" lvl="2" indent="-514350">
              <a:buAutoNum type="alphaLcPeriod"/>
            </a:pPr>
            <a:r>
              <a:rPr lang="cs-CZ" sz="3300" b="1" i="1" dirty="0" smtClean="0">
                <a:solidFill>
                  <a:srgbClr val="FF0000"/>
                </a:solidFill>
              </a:rPr>
              <a:t>De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kindjes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wassen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elkaar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heel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graag</a:t>
            </a:r>
            <a:r>
              <a:rPr lang="cs-CZ" sz="3300" b="1" i="1" dirty="0" smtClean="0">
                <a:solidFill>
                  <a:srgbClr val="FF0000"/>
                </a:solidFill>
              </a:rPr>
              <a:t>.</a:t>
            </a:r>
          </a:p>
          <a:p>
            <a:pPr marL="1428750" lvl="2" indent="-514350">
              <a:buAutoNum type="alphaLcPeriod"/>
            </a:pPr>
            <a:r>
              <a:rPr lang="cs-CZ" sz="3300" b="1" i="1" dirty="0" err="1" smtClean="0">
                <a:solidFill>
                  <a:srgbClr val="FF0000"/>
                </a:solidFill>
              </a:rPr>
              <a:t>Tijdens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het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ritueel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wassen</a:t>
            </a:r>
            <a:r>
              <a:rPr lang="cs-CZ" sz="3300" b="1" i="1" dirty="0" smtClean="0">
                <a:solidFill>
                  <a:srgbClr val="FF0000"/>
                </a:solidFill>
              </a:rPr>
              <a:t> ze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elkaars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voeten</a:t>
            </a:r>
            <a:r>
              <a:rPr lang="cs-CZ" sz="3300" b="1" i="1" dirty="0" smtClean="0">
                <a:solidFill>
                  <a:srgbClr val="FF0000"/>
                </a:solidFill>
              </a:rPr>
              <a:t>.</a:t>
            </a:r>
          </a:p>
          <a:p>
            <a:pPr marL="1428750" lvl="2" indent="-514350">
              <a:buAutoNum type="alphaLcPeriod"/>
            </a:pPr>
            <a:endParaRPr lang="cs-CZ" sz="3300" b="1" i="1" dirty="0">
              <a:solidFill>
                <a:srgbClr val="FF0000"/>
              </a:solidFill>
            </a:endParaRPr>
          </a:p>
          <a:p>
            <a:pPr marL="1428750" lvl="2" indent="-514350">
              <a:buAutoNum type="alphaLcPeriod"/>
            </a:pPr>
            <a:r>
              <a:rPr lang="cs-CZ" sz="3300" b="1" i="1" dirty="0" err="1" smtClean="0">
                <a:solidFill>
                  <a:srgbClr val="FF0000"/>
                </a:solidFill>
              </a:rPr>
              <a:t>Jullie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moet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voor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jezelf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zorgen</a:t>
            </a:r>
            <a:r>
              <a:rPr lang="cs-CZ" sz="3300" b="1" i="1" dirty="0" smtClean="0">
                <a:solidFill>
                  <a:srgbClr val="FF0000"/>
                </a:solidFill>
              </a:rPr>
              <a:t>.</a:t>
            </a:r>
          </a:p>
          <a:p>
            <a:pPr marL="1428750" lvl="2" indent="-514350">
              <a:buAutoNum type="alphaLcPeriod"/>
            </a:pPr>
            <a:r>
              <a:rPr lang="cs-CZ" sz="3300" b="1" i="1" dirty="0" err="1" smtClean="0">
                <a:solidFill>
                  <a:srgbClr val="FF0000"/>
                </a:solidFill>
              </a:rPr>
              <a:t>Jullie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moeten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voor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elkaar</a:t>
            </a:r>
            <a:r>
              <a:rPr lang="cs-CZ" sz="3300" b="1" i="1" dirty="0" smtClean="0">
                <a:solidFill>
                  <a:srgbClr val="FF0000"/>
                </a:solidFill>
              </a:rPr>
              <a:t> </a:t>
            </a:r>
            <a:r>
              <a:rPr lang="cs-CZ" sz="3300" b="1" i="1" dirty="0" err="1" smtClean="0">
                <a:solidFill>
                  <a:srgbClr val="FF0000"/>
                </a:solidFill>
              </a:rPr>
              <a:t>zorgen</a:t>
            </a:r>
            <a:r>
              <a:rPr lang="cs-CZ" sz="3300" b="1" i="1" dirty="0" smtClean="0">
                <a:solidFill>
                  <a:srgbClr val="FF0000"/>
                </a:solidFill>
              </a:rPr>
              <a:t>.</a:t>
            </a:r>
            <a:endParaRPr lang="cs-CZ" sz="3300" b="1" i="1" dirty="0">
              <a:solidFill>
                <a:srgbClr val="7030A0"/>
              </a:solidFill>
            </a:endParaRPr>
          </a:p>
        </p:txBody>
      </p:sp>
      <p:pic>
        <p:nvPicPr>
          <p:cNvPr id="4" name="Obrázek 3" descr="&lt;strong&gt;Attention&lt;/strong&gt;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2493" y="1173421"/>
            <a:ext cx="861588" cy="6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1983</TotalTime>
  <Words>557</Words>
  <Application>Microsoft Office PowerPoint</Application>
  <PresentationFormat>Širokoúhlá obrazovka</PresentationFormat>
  <Paragraphs>239</Paragraphs>
  <Slides>20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31" baseType="lpstr">
      <vt:lpstr>Algerian</vt:lpstr>
      <vt:lpstr>Arial</vt:lpstr>
      <vt:lpstr>Arial Black</vt:lpstr>
      <vt:lpstr>Bahnschrift SemiBold Condensed</vt:lpstr>
      <vt:lpstr>Bauhaus 93</vt:lpstr>
      <vt:lpstr>Book Antiqua</vt:lpstr>
      <vt:lpstr>Calibri</vt:lpstr>
      <vt:lpstr>Calibri Light</vt:lpstr>
      <vt:lpstr>Times New Roman</vt:lpstr>
      <vt:lpstr>Wingdings</vt:lpstr>
      <vt:lpstr>Motiv Office</vt:lpstr>
      <vt:lpstr>VOORNAAMWOORDEN/ PRONOMINA DEEL II.</vt:lpstr>
      <vt:lpstr>SOORTEN PRONOMINA</vt:lpstr>
      <vt:lpstr>Wederkerend voornaamwoord (reflexief)</vt:lpstr>
      <vt:lpstr>Wederkerend voornaamwoord (reflexief)</vt:lpstr>
      <vt:lpstr>Wederkerend voornaamwoord</vt:lpstr>
      <vt:lpstr>Wederkerig voornaamwoord (reciprook)</vt:lpstr>
      <vt:lpstr>Reciprook pronominum:   meer voorbeelden</vt:lpstr>
      <vt:lpstr>Prezentace aplikace PowerPoint</vt:lpstr>
      <vt:lpstr>Wederkerend x    Wederkerig</vt:lpstr>
      <vt:lpstr>Prezentace aplikace PowerPoint</vt:lpstr>
      <vt:lpstr>Prezentace aplikace PowerPoint</vt:lpstr>
      <vt:lpstr>wederkerende en wedekerige pronimina </vt:lpstr>
      <vt:lpstr>wederkerende en wedekerige pronimina </vt:lpstr>
      <vt:lpstr>aanwijzend voornaamwoord (demonstratief)</vt:lpstr>
      <vt:lpstr>Demonstrativum: niet-zelfstandig  x   zelfstandig</vt:lpstr>
      <vt:lpstr>Gebruik: zo‘n  x  zulke</vt:lpstr>
      <vt:lpstr>Het gebruik van degene, diegene, datgene</vt:lpstr>
      <vt:lpstr>aanwijzend voornaamwoord (demonstratief)</vt:lpstr>
      <vt:lpstr>voornaamwoorden - bepaaldheid</vt:lpstr>
      <vt:lpstr>voornaamwoorden - bepaaldheid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VOORNAAMWOORDEN/ PRONOMINA DEEL II.</dc:title>
  <dc:creator>Rezková, Iva</dc:creator>
  <cp:lastModifiedBy>Rezková, Iva</cp:lastModifiedBy>
  <cp:revision>35</cp:revision>
  <dcterms:created xsi:type="dcterms:W3CDTF">2022-03-15T10:22:44Z</dcterms:created>
  <dcterms:modified xsi:type="dcterms:W3CDTF">2022-03-29T20:05:43Z</dcterms:modified>
</cp:coreProperties>
</file>