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67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58" r:id="rId15"/>
    <p:sldId id="25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1" autoAdjust="0"/>
  </p:normalViewPr>
  <p:slideViewPr>
    <p:cSldViewPr>
      <p:cViewPr varScale="1">
        <p:scale>
          <a:sx n="83" d="100"/>
          <a:sy n="83" d="100"/>
        </p:scale>
        <p:origin x="7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F96F-1DC6-45C6-8438-42CB93C3633D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5D4A4-281A-46B5-BEBA-ACA10908841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#</a:t>
            </a:r>
            <a:r>
              <a:rPr lang="cs-CZ" dirty="0" err="1"/>
              <a:t>Calculate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ratio----</a:t>
            </a:r>
          </a:p>
          <a:p>
            <a:r>
              <a:rPr lang="cs-CZ" dirty="0"/>
              <a:t>n&lt;-3 #set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trials</a:t>
            </a:r>
            <a:endParaRPr lang="cs-CZ" dirty="0"/>
          </a:p>
          <a:p>
            <a:r>
              <a:rPr lang="cs-CZ" dirty="0"/>
              <a:t>x&lt;-2 #set </a:t>
            </a:r>
            <a:r>
              <a:rPr lang="cs-CZ" dirty="0" err="1"/>
              <a:t>successes</a:t>
            </a:r>
            <a:endParaRPr lang="cs-CZ" dirty="0"/>
          </a:p>
          <a:p>
            <a:r>
              <a:rPr lang="cs-CZ" dirty="0"/>
              <a:t>H0 &lt;- .05 #</a:t>
            </a:r>
            <a:r>
              <a:rPr lang="cs-CZ" dirty="0" err="1"/>
              <a:t>specify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likihood</a:t>
            </a:r>
            <a:r>
              <a:rPr lang="cs-CZ" dirty="0"/>
              <a:t> ratio</a:t>
            </a:r>
          </a:p>
          <a:p>
            <a:r>
              <a:rPr lang="cs-CZ" dirty="0"/>
              <a:t>H1 &lt;- .8 #</a:t>
            </a:r>
            <a:r>
              <a:rPr lang="cs-CZ" dirty="0" err="1"/>
              <a:t>specify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compare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likihood</a:t>
            </a:r>
            <a:r>
              <a:rPr lang="cs-CZ" dirty="0"/>
              <a:t> ratio (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1/20, </a:t>
            </a:r>
            <a:r>
              <a:rPr lang="cs-CZ" dirty="0" err="1"/>
              <a:t>or</a:t>
            </a:r>
            <a:r>
              <a:rPr lang="cs-CZ" dirty="0"/>
              <a:t> 0.05)</a:t>
            </a:r>
          </a:p>
          <a:p>
            <a:r>
              <a:rPr lang="cs-CZ" dirty="0" err="1"/>
              <a:t>dbinom</a:t>
            </a:r>
            <a:r>
              <a:rPr lang="cs-CZ" dirty="0"/>
              <a:t>(x,n,H0)/</a:t>
            </a:r>
            <a:r>
              <a:rPr lang="cs-CZ" dirty="0" err="1"/>
              <a:t>dbinom</a:t>
            </a:r>
            <a:r>
              <a:rPr lang="cs-CZ" dirty="0"/>
              <a:t>(x,n,H1) #</a:t>
            </a:r>
            <a:r>
              <a:rPr lang="cs-CZ" dirty="0" err="1"/>
              <a:t>Returns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ratio </a:t>
            </a:r>
            <a:r>
              <a:rPr lang="cs-CZ" dirty="0" err="1"/>
              <a:t>of</a:t>
            </a:r>
            <a:r>
              <a:rPr lang="cs-CZ" dirty="0"/>
              <a:t> H0 </a:t>
            </a:r>
            <a:r>
              <a:rPr lang="cs-CZ" dirty="0" err="1"/>
              <a:t>over</a:t>
            </a:r>
            <a:r>
              <a:rPr lang="cs-CZ" dirty="0"/>
              <a:t> H1</a:t>
            </a:r>
          </a:p>
          <a:p>
            <a:r>
              <a:rPr lang="cs-CZ" dirty="0" err="1"/>
              <a:t>dbinom</a:t>
            </a:r>
            <a:r>
              <a:rPr lang="cs-CZ" dirty="0"/>
              <a:t>(x,n,H1)/</a:t>
            </a:r>
            <a:r>
              <a:rPr lang="cs-CZ" dirty="0" err="1"/>
              <a:t>dbinom</a:t>
            </a:r>
            <a:r>
              <a:rPr lang="cs-CZ" dirty="0"/>
              <a:t>(x,n,H0) #</a:t>
            </a:r>
            <a:r>
              <a:rPr lang="cs-CZ" dirty="0" err="1"/>
              <a:t>Returns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ratio </a:t>
            </a:r>
            <a:r>
              <a:rPr lang="cs-CZ" dirty="0" err="1"/>
              <a:t>of</a:t>
            </a:r>
            <a:r>
              <a:rPr lang="cs-CZ" dirty="0"/>
              <a:t> H1 </a:t>
            </a:r>
            <a:r>
              <a:rPr lang="cs-CZ" dirty="0" err="1"/>
              <a:t>over</a:t>
            </a:r>
            <a:r>
              <a:rPr lang="cs-CZ" dirty="0"/>
              <a:t> H0</a:t>
            </a:r>
          </a:p>
          <a:p>
            <a:endParaRPr lang="cs-CZ" dirty="0"/>
          </a:p>
          <a:p>
            <a:r>
              <a:rPr lang="cs-CZ" dirty="0" err="1"/>
              <a:t>theta</a:t>
            </a:r>
            <a:r>
              <a:rPr lang="cs-CZ" dirty="0"/>
              <a:t>&lt;- </a:t>
            </a:r>
            <a:r>
              <a:rPr lang="cs-CZ" dirty="0" err="1"/>
              <a:t>seq</a:t>
            </a:r>
            <a:r>
              <a:rPr lang="cs-CZ" dirty="0"/>
              <a:t>(0,1,len=100) #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theta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, </a:t>
            </a:r>
            <a:r>
              <a:rPr lang="cs-CZ" dirty="0" err="1"/>
              <a:t>from</a:t>
            </a:r>
            <a:r>
              <a:rPr lang="cs-CZ" dirty="0"/>
              <a:t> 0 to 1</a:t>
            </a:r>
          </a:p>
          <a:p>
            <a:r>
              <a:rPr lang="cs-CZ" dirty="0" err="1"/>
              <a:t>like</a:t>
            </a:r>
            <a:r>
              <a:rPr lang="cs-CZ" dirty="0"/>
              <a:t> &lt;- </a:t>
            </a:r>
            <a:r>
              <a:rPr lang="cs-CZ" dirty="0" err="1"/>
              <a:t>dbinom</a:t>
            </a:r>
            <a:r>
              <a:rPr lang="cs-CZ" dirty="0"/>
              <a:t>(</a:t>
            </a:r>
            <a:r>
              <a:rPr lang="cs-CZ" dirty="0" err="1"/>
              <a:t>x,n,theta</a:t>
            </a:r>
            <a:r>
              <a:rPr lang="cs-CZ" dirty="0"/>
              <a:t>)</a:t>
            </a:r>
          </a:p>
          <a:p>
            <a:r>
              <a:rPr lang="cs-CZ" dirty="0"/>
              <a:t>#</a:t>
            </a:r>
            <a:r>
              <a:rPr lang="cs-CZ" dirty="0" err="1"/>
              <a:t>png</a:t>
            </a:r>
            <a:r>
              <a:rPr lang="cs-CZ" dirty="0"/>
              <a:t>(</a:t>
            </a:r>
            <a:r>
              <a:rPr lang="cs-CZ" dirty="0" err="1"/>
              <a:t>file</a:t>
            </a:r>
            <a:r>
              <a:rPr lang="cs-CZ" dirty="0"/>
              <a:t>="LikRatio.</a:t>
            </a:r>
            <a:r>
              <a:rPr lang="cs-CZ" dirty="0" err="1"/>
              <a:t>png</a:t>
            </a:r>
            <a:r>
              <a:rPr lang="cs-CZ" dirty="0"/>
              <a:t>",</a:t>
            </a:r>
            <a:r>
              <a:rPr lang="cs-CZ" dirty="0" err="1"/>
              <a:t>width</a:t>
            </a:r>
            <a:r>
              <a:rPr lang="cs-CZ" dirty="0"/>
              <a:t>=4000,height=3000, , </a:t>
            </a:r>
            <a:r>
              <a:rPr lang="cs-CZ" dirty="0" err="1"/>
              <a:t>units</a:t>
            </a:r>
            <a:r>
              <a:rPr lang="cs-CZ" dirty="0"/>
              <a:t> = "</a:t>
            </a:r>
            <a:r>
              <a:rPr lang="cs-CZ" dirty="0" err="1"/>
              <a:t>px</a:t>
            </a:r>
            <a:r>
              <a:rPr lang="cs-CZ" dirty="0"/>
              <a:t>", res = 900)</a:t>
            </a:r>
          </a:p>
          <a:p>
            <a:r>
              <a:rPr lang="cs-CZ" dirty="0"/>
              <a:t>plot(</a:t>
            </a:r>
            <a:r>
              <a:rPr lang="cs-CZ" dirty="0" err="1"/>
              <a:t>theta,like,type</a:t>
            </a:r>
            <a:r>
              <a:rPr lang="cs-CZ" dirty="0"/>
              <a:t>='l',</a:t>
            </a:r>
            <a:r>
              <a:rPr lang="cs-CZ" dirty="0" err="1"/>
              <a:t>xlab</a:t>
            </a:r>
            <a:r>
              <a:rPr lang="cs-CZ" dirty="0"/>
              <a:t>=</a:t>
            </a:r>
            <a:r>
              <a:rPr lang="cs-CZ" dirty="0" err="1"/>
              <a:t>expression</a:t>
            </a:r>
            <a:r>
              <a:rPr lang="cs-CZ" dirty="0"/>
              <a:t>(</a:t>
            </a:r>
            <a:r>
              <a:rPr lang="cs-CZ" dirty="0" err="1"/>
              <a:t>theta</a:t>
            </a:r>
            <a:r>
              <a:rPr lang="cs-CZ" dirty="0"/>
              <a:t>), </a:t>
            </a:r>
            <a:r>
              <a:rPr lang="cs-CZ" dirty="0" err="1"/>
              <a:t>ylab</a:t>
            </a:r>
            <a:r>
              <a:rPr lang="cs-CZ" dirty="0"/>
              <a:t>='</a:t>
            </a:r>
            <a:r>
              <a:rPr lang="cs-CZ" dirty="0" err="1"/>
              <a:t>Likelihood</a:t>
            </a:r>
            <a:r>
              <a:rPr lang="cs-CZ" dirty="0"/>
              <a:t>', </a:t>
            </a:r>
            <a:r>
              <a:rPr lang="cs-CZ" dirty="0" err="1"/>
              <a:t>lwd</a:t>
            </a:r>
            <a:r>
              <a:rPr lang="cs-CZ" dirty="0"/>
              <a:t>=2)</a:t>
            </a:r>
          </a:p>
          <a:p>
            <a:r>
              <a:rPr lang="cs-CZ" dirty="0" err="1"/>
              <a:t>points</a:t>
            </a:r>
            <a:r>
              <a:rPr lang="cs-CZ" dirty="0"/>
              <a:t>(H0,dbinom(x,n,H0))</a:t>
            </a:r>
          </a:p>
          <a:p>
            <a:r>
              <a:rPr lang="cs-CZ" dirty="0" err="1"/>
              <a:t>points</a:t>
            </a:r>
            <a:r>
              <a:rPr lang="cs-CZ" dirty="0"/>
              <a:t>(H1,dbinom(x,n,H1))</a:t>
            </a:r>
          </a:p>
          <a:p>
            <a:r>
              <a:rPr lang="cs-CZ" dirty="0" err="1"/>
              <a:t>segments</a:t>
            </a:r>
            <a:r>
              <a:rPr lang="cs-CZ" dirty="0"/>
              <a:t>(H0, </a:t>
            </a:r>
            <a:r>
              <a:rPr lang="cs-CZ" dirty="0" err="1"/>
              <a:t>dbinom</a:t>
            </a:r>
            <a:r>
              <a:rPr lang="cs-CZ" dirty="0"/>
              <a:t>(x,n,H0), x/n, </a:t>
            </a:r>
            <a:r>
              <a:rPr lang="cs-CZ" dirty="0" err="1"/>
              <a:t>dbinom</a:t>
            </a:r>
            <a:r>
              <a:rPr lang="cs-CZ" dirty="0"/>
              <a:t>(x,n,H0), </a:t>
            </a:r>
            <a:r>
              <a:rPr lang="cs-CZ" dirty="0" err="1"/>
              <a:t>lty</a:t>
            </a:r>
            <a:r>
              <a:rPr lang="cs-CZ" dirty="0"/>
              <a:t>=2, </a:t>
            </a:r>
            <a:r>
              <a:rPr lang="cs-CZ" dirty="0" err="1"/>
              <a:t>lwd</a:t>
            </a:r>
            <a:r>
              <a:rPr lang="cs-CZ" dirty="0"/>
              <a:t>=2)</a:t>
            </a:r>
          </a:p>
          <a:p>
            <a:r>
              <a:rPr lang="cs-CZ" dirty="0" err="1"/>
              <a:t>segments</a:t>
            </a:r>
            <a:r>
              <a:rPr lang="cs-CZ" dirty="0"/>
              <a:t>(H1, </a:t>
            </a:r>
            <a:r>
              <a:rPr lang="cs-CZ" dirty="0" err="1"/>
              <a:t>dbinom</a:t>
            </a:r>
            <a:r>
              <a:rPr lang="cs-CZ" dirty="0"/>
              <a:t>(x,n,H1), x/n, </a:t>
            </a:r>
            <a:r>
              <a:rPr lang="cs-CZ" dirty="0" err="1"/>
              <a:t>dbinom</a:t>
            </a:r>
            <a:r>
              <a:rPr lang="cs-CZ" dirty="0"/>
              <a:t>(x,n,H1), </a:t>
            </a:r>
            <a:r>
              <a:rPr lang="cs-CZ" dirty="0" err="1"/>
              <a:t>lty</a:t>
            </a:r>
            <a:r>
              <a:rPr lang="cs-CZ" dirty="0"/>
              <a:t>=2, </a:t>
            </a:r>
            <a:r>
              <a:rPr lang="cs-CZ" dirty="0" err="1"/>
              <a:t>lwd</a:t>
            </a:r>
            <a:r>
              <a:rPr lang="cs-CZ" dirty="0"/>
              <a:t>=2)</a:t>
            </a:r>
          </a:p>
          <a:p>
            <a:r>
              <a:rPr lang="cs-CZ" dirty="0" err="1"/>
              <a:t>segments</a:t>
            </a:r>
            <a:r>
              <a:rPr lang="cs-CZ" dirty="0"/>
              <a:t>(x/n, </a:t>
            </a:r>
            <a:r>
              <a:rPr lang="cs-CZ" dirty="0" err="1"/>
              <a:t>dbinom</a:t>
            </a:r>
            <a:r>
              <a:rPr lang="cs-CZ" dirty="0"/>
              <a:t>(x,n,H0), x/n, </a:t>
            </a:r>
            <a:r>
              <a:rPr lang="cs-CZ" dirty="0" err="1"/>
              <a:t>dbinom</a:t>
            </a:r>
            <a:r>
              <a:rPr lang="cs-CZ" dirty="0"/>
              <a:t>(x,n,H1), </a:t>
            </a:r>
            <a:r>
              <a:rPr lang="cs-CZ" dirty="0" err="1"/>
              <a:t>lwd</a:t>
            </a:r>
            <a:r>
              <a:rPr lang="cs-CZ" dirty="0"/>
              <a:t>=2)</a:t>
            </a:r>
          </a:p>
          <a:p>
            <a:r>
              <a:rPr lang="cs-CZ" dirty="0" err="1"/>
              <a:t>title</a:t>
            </a:r>
            <a:r>
              <a:rPr lang="cs-CZ" dirty="0"/>
              <a:t>(paste('</a:t>
            </a:r>
            <a:r>
              <a:rPr lang="cs-CZ" dirty="0" err="1"/>
              <a:t>Likelihood</a:t>
            </a:r>
            <a:r>
              <a:rPr lang="cs-CZ" dirty="0"/>
              <a:t> Ratio H0/H1:',round(</a:t>
            </a:r>
            <a:r>
              <a:rPr lang="cs-CZ" dirty="0" err="1"/>
              <a:t>dbinom</a:t>
            </a:r>
            <a:r>
              <a:rPr lang="cs-CZ" dirty="0"/>
              <a:t>(x,n,H0)/</a:t>
            </a:r>
            <a:r>
              <a:rPr lang="cs-CZ" dirty="0" err="1"/>
              <a:t>dbinom</a:t>
            </a:r>
            <a:r>
              <a:rPr lang="cs-CZ" dirty="0"/>
              <a:t>(x,n,H1),</a:t>
            </a:r>
            <a:r>
              <a:rPr lang="cs-CZ" dirty="0" err="1"/>
              <a:t>digits</a:t>
            </a:r>
            <a:r>
              <a:rPr lang="cs-CZ" dirty="0"/>
              <a:t>=2)," </a:t>
            </a:r>
            <a:r>
              <a:rPr lang="cs-CZ" dirty="0" err="1"/>
              <a:t>Likelihood</a:t>
            </a:r>
            <a:r>
              <a:rPr lang="cs-CZ" dirty="0"/>
              <a:t> Ratio H1/H0:",round(</a:t>
            </a:r>
            <a:r>
              <a:rPr lang="cs-CZ" dirty="0" err="1"/>
              <a:t>dbinom</a:t>
            </a:r>
            <a:r>
              <a:rPr lang="cs-CZ" dirty="0"/>
              <a:t>(x,n,H1)/</a:t>
            </a:r>
            <a:r>
              <a:rPr lang="cs-CZ" dirty="0" err="1"/>
              <a:t>dbinom</a:t>
            </a:r>
            <a:r>
              <a:rPr lang="cs-CZ" dirty="0"/>
              <a:t>(x,n,H0),</a:t>
            </a:r>
            <a:r>
              <a:rPr lang="cs-CZ" dirty="0" err="1"/>
              <a:t>digits</a:t>
            </a:r>
            <a:r>
              <a:rPr lang="cs-CZ" dirty="0"/>
              <a:t>=2)))</a:t>
            </a:r>
          </a:p>
          <a:p>
            <a:r>
              <a:rPr lang="cs-CZ" dirty="0"/>
              <a:t>#</a:t>
            </a:r>
            <a:r>
              <a:rPr lang="cs-CZ" dirty="0" err="1"/>
              <a:t>dev.off</a:t>
            </a:r>
            <a:r>
              <a:rPr lang="cs-CZ" dirty="0"/>
              <a:t>()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D4A4-281A-46B5-BEBA-ACA10908841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55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https://static.jasp-stats.org/presentations/ICPS2015/ICPS15EJ.pdf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D4A4-281A-46B5-BEBA-ACA109088412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B01 = evidence </a:t>
            </a:r>
            <a:r>
              <a:rPr lang="cs-CZ" dirty="0" err="1"/>
              <a:t>for</a:t>
            </a:r>
            <a:r>
              <a:rPr lang="cs-CZ" dirty="0"/>
              <a:t> H0: </a:t>
            </a:r>
            <a:r>
              <a:rPr lang="el-GR" dirty="0"/>
              <a:t>δ = 0 </a:t>
            </a:r>
            <a:r>
              <a:rPr lang="cs-CZ" dirty="0" err="1"/>
              <a:t>compared</a:t>
            </a:r>
            <a:r>
              <a:rPr lang="cs-CZ" dirty="0"/>
              <a:t> to HA1: </a:t>
            </a:r>
            <a:r>
              <a:rPr lang="el-GR" dirty="0"/>
              <a:t>δ ~ </a:t>
            </a:r>
            <a:r>
              <a:rPr lang="cs-CZ" dirty="0" err="1"/>
              <a:t>Cauchy</a:t>
            </a:r>
            <a:r>
              <a:rPr lang="cs-CZ" dirty="0"/>
              <a:t>(0.4). B02 = evidence </a:t>
            </a:r>
            <a:r>
              <a:rPr lang="cs-CZ" dirty="0" err="1"/>
              <a:t>for</a:t>
            </a:r>
            <a:r>
              <a:rPr lang="cs-CZ" dirty="0"/>
              <a:t> H0: </a:t>
            </a:r>
            <a:r>
              <a:rPr lang="el-GR" dirty="0"/>
              <a:t>δ = 0 </a:t>
            </a:r>
            <a:r>
              <a:rPr lang="cs-CZ" dirty="0" err="1"/>
              <a:t>compared</a:t>
            </a:r>
            <a:r>
              <a:rPr lang="cs-CZ" dirty="0"/>
              <a:t> to HA2: </a:t>
            </a:r>
            <a:r>
              <a:rPr lang="el-GR" dirty="0"/>
              <a:t>δ ~ </a:t>
            </a:r>
            <a:r>
              <a:rPr lang="cs-CZ" dirty="0" err="1"/>
              <a:t>Cauchy</a:t>
            </a:r>
            <a:r>
              <a:rPr lang="cs-CZ" dirty="0"/>
              <a:t>+(0.4). B03 = evidence </a:t>
            </a:r>
            <a:r>
              <a:rPr lang="cs-CZ" dirty="0" err="1"/>
              <a:t>for</a:t>
            </a:r>
            <a:r>
              <a:rPr lang="cs-CZ" dirty="0"/>
              <a:t> H0: </a:t>
            </a:r>
            <a:r>
              <a:rPr lang="el-GR" dirty="0"/>
              <a:t>δ = 0 </a:t>
            </a:r>
            <a:r>
              <a:rPr lang="cs-CZ" dirty="0" err="1"/>
              <a:t>compared</a:t>
            </a:r>
            <a:r>
              <a:rPr lang="cs-CZ" dirty="0"/>
              <a:t> to HA3: </a:t>
            </a:r>
            <a:r>
              <a:rPr lang="el-GR" dirty="0"/>
              <a:t>δ ~ </a:t>
            </a:r>
            <a:r>
              <a:rPr lang="cs-CZ" dirty="0" err="1"/>
              <a:t>Normal</a:t>
            </a:r>
            <a:r>
              <a:rPr lang="cs-CZ" dirty="0"/>
              <a:t>(</a:t>
            </a:r>
            <a:r>
              <a:rPr lang="el-GR" dirty="0"/>
              <a:t>μ, σ),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l-GR" dirty="0"/>
              <a:t>μ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el-GR" dirty="0"/>
              <a:t>σ </a:t>
            </a:r>
            <a:r>
              <a:rPr lang="cs-CZ" dirty="0" err="1"/>
              <a:t>taken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Anderson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 </a:t>
            </a:r>
            <a:r>
              <a:rPr lang="cs-CZ"/>
              <a:t>(2010).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5D4A4-281A-46B5-BEBA-ACA109088412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0209-F959-44BC-84B3-21A133F46A43}" type="datetimeFigureOut">
              <a:rPr lang="en-US" smtClean="0"/>
              <a:t>18-Apr-18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AB7E-5857-43CE-BE5A-970876917B4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testing – </a:t>
            </a:r>
            <a:r>
              <a:rPr lang="cs-CZ" dirty="0" err="1"/>
              <a:t>Bayes</a:t>
            </a:r>
            <a:r>
              <a:rPr lang="cs-CZ" dirty="0"/>
              <a:t> </a:t>
            </a:r>
            <a:r>
              <a:rPr lang="cs-CZ" dirty="0" err="1"/>
              <a:t>factor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77200" cy="1752600"/>
          </a:xfrm>
        </p:spPr>
        <p:txBody>
          <a:bodyPr/>
          <a:lstStyle/>
          <a:p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Cauchy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79976"/>
            <a:ext cx="6948487" cy="55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63275" cy="745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CB7443E-C9E6-4B1D-BF0B-CC75EC2328C7}"/>
              </a:ext>
            </a:extLst>
          </p:cNvPr>
          <p:cNvCxnSpPr/>
          <p:nvPr/>
        </p:nvCxnSpPr>
        <p:spPr>
          <a:xfrm>
            <a:off x="8763000" y="2209800"/>
            <a:ext cx="609600" cy="533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1D5B9B1-5FCB-404B-A995-B1242F1B4DF9}"/>
              </a:ext>
            </a:extLst>
          </p:cNvPr>
          <p:cNvCxnSpPr/>
          <p:nvPr/>
        </p:nvCxnSpPr>
        <p:spPr>
          <a:xfrm>
            <a:off x="8839200" y="2590800"/>
            <a:ext cx="609600" cy="5334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application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7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Turning the Hands of Time: Clockwise</a:t>
            </a:r>
            <a:br>
              <a:rPr lang="en-US" dirty="0"/>
            </a:br>
            <a:r>
              <a:rPr lang="en-US" dirty="0"/>
              <a:t>Movements Increase Preference for Novelty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Experiment 2 </a:t>
            </a:r>
            <a:r>
              <a:rPr lang="cs-CZ" dirty="0" err="1"/>
              <a:t>results</a:t>
            </a:r>
            <a:r>
              <a:rPr lang="cs-CZ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6321523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55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Turning the hands of time again: a</a:t>
            </a:r>
            <a:br>
              <a:rPr lang="en-US" dirty="0"/>
            </a:br>
            <a:r>
              <a:rPr lang="en-US" dirty="0"/>
              <a:t>purely confirmatory replication study</a:t>
            </a:r>
            <a:br>
              <a:rPr lang="en-US" dirty="0"/>
            </a:br>
            <a:r>
              <a:rPr lang="en-US" dirty="0"/>
              <a:t>and a Bayesian analysis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953000" cy="4144963"/>
          </a:xfrm>
        </p:spPr>
        <p:txBody>
          <a:bodyPr/>
          <a:lstStyle/>
          <a:p>
            <a:pPr>
              <a:buNone/>
            </a:pPr>
            <a:r>
              <a:rPr lang="cs-CZ" dirty="0"/>
              <a:t>(nice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abour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-</a:t>
            </a:r>
            <a:r>
              <a:rPr lang="cs-CZ" dirty="0" err="1"/>
              <a:t>registration</a:t>
            </a:r>
            <a:r>
              <a:rPr lang="cs-CZ" dirty="0"/>
              <a:t> &amp; </a:t>
            </a:r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86510"/>
            <a:ext cx="3657600" cy="499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869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Point H0/HA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8923713" cy="293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030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Cauchy</a:t>
            </a:r>
            <a:r>
              <a:rPr lang="cs-CZ" dirty="0"/>
              <a:t> – H0 as a </a:t>
            </a:r>
            <a:r>
              <a:rPr lang="cs-CZ" dirty="0" err="1"/>
              <a:t>distribution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/>
              <a:t>Cauchy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has 1 </a:t>
            </a:r>
            <a:r>
              <a:rPr lang="cs-CZ" dirty="0" err="1"/>
              <a:t>parameter</a:t>
            </a:r>
            <a:endParaRPr lang="cs-CZ" dirty="0"/>
          </a:p>
          <a:p>
            <a:pPr>
              <a:buNone/>
            </a:pPr>
            <a:r>
              <a:rPr lang="cs-CZ" dirty="0" err="1"/>
              <a:t>e.g</a:t>
            </a:r>
            <a:r>
              <a:rPr lang="cs-CZ" dirty="0"/>
              <a:t>., </a:t>
            </a:r>
            <a:r>
              <a:rPr lang="cs-CZ" dirty="0" err="1"/>
              <a:t>Cauchy</a:t>
            </a:r>
            <a:r>
              <a:rPr lang="cs-CZ" dirty="0"/>
              <a:t>(0.4) 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HA </a:t>
            </a:r>
            <a:r>
              <a:rPr lang="cs-CZ" dirty="0" err="1"/>
              <a:t>expectations</a:t>
            </a:r>
            <a:r>
              <a:rPr lang="cs-CZ" dirty="0"/>
              <a:t> are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true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d = -0.4 </a:t>
            </a:r>
            <a:r>
              <a:rPr lang="cs-CZ" dirty="0" err="1"/>
              <a:t>and</a:t>
            </a:r>
            <a:r>
              <a:rPr lang="cs-CZ" dirty="0"/>
              <a:t> 0.4 </a:t>
            </a:r>
            <a:r>
              <a:rPr lang="cs-CZ" dirty="0" err="1"/>
              <a:t>with</a:t>
            </a:r>
            <a:r>
              <a:rPr lang="cs-CZ" dirty="0"/>
              <a:t> probability 0.5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1425"/>
            <a:ext cx="9144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648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in JASP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Kitchen</a:t>
            </a:r>
            <a:r>
              <a:rPr lang="cs-CZ" dirty="0"/>
              <a:t> </a:t>
            </a:r>
            <a:r>
              <a:rPr lang="cs-CZ" dirty="0" err="1"/>
              <a:t>rolls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7156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Dienes</a:t>
            </a:r>
            <a:r>
              <a:rPr lang="cs-CZ" dirty="0"/>
              <a:t>‘s </a:t>
            </a:r>
            <a:r>
              <a:rPr lang="cs-CZ" dirty="0" err="1"/>
              <a:t>Bayes</a:t>
            </a:r>
            <a:r>
              <a:rPr lang="cs-CZ" dirty="0"/>
              <a:t> </a:t>
            </a:r>
            <a:r>
              <a:rPr lang="cs-CZ" dirty="0" err="1"/>
              <a:t>Calculator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</a:t>
            </a:r>
            <a:r>
              <a:rPr lang="cs-CZ" dirty="0" err="1"/>
              <a:t>lifesci.sussex.ac.uk</a:t>
            </a:r>
            <a:r>
              <a:rPr lang="cs-CZ" dirty="0"/>
              <a:t>/</a:t>
            </a:r>
            <a:r>
              <a:rPr lang="cs-CZ" dirty="0" err="1"/>
              <a:t>home</a:t>
            </a:r>
            <a:r>
              <a:rPr lang="cs-CZ" dirty="0"/>
              <a:t>/</a:t>
            </a:r>
            <a:r>
              <a:rPr lang="cs-CZ" dirty="0" err="1"/>
              <a:t>Zoltan</a:t>
            </a:r>
            <a:r>
              <a:rPr lang="cs-CZ" dirty="0"/>
              <a:t>_</a:t>
            </a:r>
            <a:r>
              <a:rPr lang="cs-CZ" dirty="0" err="1"/>
              <a:t>Dienes</a:t>
            </a:r>
            <a:r>
              <a:rPr lang="cs-CZ" dirty="0"/>
              <a:t>/inference/</a:t>
            </a:r>
            <a:r>
              <a:rPr lang="cs-CZ" dirty="0" err="1"/>
              <a:t>Bayes.htm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510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Orthodox</a:t>
            </a:r>
            <a:r>
              <a:rPr lang="cs-CZ" dirty="0"/>
              <a:t> vs. </a:t>
            </a:r>
            <a:r>
              <a:rPr lang="cs-CZ" dirty="0" err="1"/>
              <a:t>Bayesian</a:t>
            </a:r>
            <a:r>
              <a:rPr lang="cs-CZ" dirty="0"/>
              <a:t>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orthodox</a:t>
            </a:r>
            <a:r>
              <a:rPr lang="cs-CZ" dirty="0"/>
              <a:t>: probability = </a:t>
            </a:r>
            <a:r>
              <a:rPr lang="cs-CZ" dirty="0" err="1"/>
              <a:t>long</a:t>
            </a:r>
            <a:r>
              <a:rPr lang="cs-CZ" dirty="0"/>
              <a:t> run </a:t>
            </a:r>
            <a:r>
              <a:rPr lang="cs-CZ" dirty="0" err="1"/>
              <a:t>relative</a:t>
            </a:r>
            <a:r>
              <a:rPr lang="cs-CZ" dirty="0"/>
              <a:t> </a:t>
            </a:r>
            <a:r>
              <a:rPr lang="cs-CZ" dirty="0" err="1"/>
              <a:t>frequency</a:t>
            </a:r>
            <a:endParaRPr lang="cs-CZ" dirty="0"/>
          </a:p>
          <a:p>
            <a:r>
              <a:rPr lang="cs-CZ" dirty="0" err="1"/>
              <a:t>Bayesian</a:t>
            </a:r>
            <a:r>
              <a:rPr lang="cs-CZ" dirty="0"/>
              <a:t>: probability =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belief</a:t>
            </a:r>
            <a:endParaRPr lang="cs-CZ" dirty="0"/>
          </a:p>
          <a:p>
            <a:endParaRPr lang="cs-CZ" dirty="0"/>
          </a:p>
          <a:p>
            <a:r>
              <a:rPr lang="cs-CZ" dirty="0"/>
              <a:t>(in </a:t>
            </a:r>
            <a:r>
              <a:rPr lang="cs-CZ" dirty="0" err="1"/>
              <a:t>math</a:t>
            </a:r>
            <a:r>
              <a:rPr lang="cs-CZ" dirty="0"/>
              <a:t>, probability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by </a:t>
            </a:r>
            <a:r>
              <a:rPr lang="cs-CZ" dirty="0" err="1"/>
              <a:t>axioms</a:t>
            </a:r>
            <a:r>
              <a:rPr lang="cs-CZ" dirty="0"/>
              <a:t> – by „</a:t>
            </a:r>
            <a:r>
              <a:rPr lang="cs-CZ" dirty="0" err="1"/>
              <a:t>how</a:t>
            </a:r>
            <a:r>
              <a:rPr lang="cs-CZ" dirty="0"/>
              <a:t>“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behaves</a:t>
            </a:r>
            <a:r>
              <a:rPr lang="cs-CZ" dirty="0"/>
              <a:t>, not by „</a:t>
            </a:r>
            <a:r>
              <a:rPr lang="cs-CZ" dirty="0" err="1"/>
              <a:t>what</a:t>
            </a:r>
            <a:r>
              <a:rPr lang="cs-CZ" dirty="0"/>
              <a:t>“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Bayes</a:t>
            </a:r>
            <a:r>
              <a:rPr lang="cs-CZ" dirty="0"/>
              <a:t> </a:t>
            </a:r>
            <a:r>
              <a:rPr lang="cs-CZ" dirty="0" err="1"/>
              <a:t>theorem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69580"/>
          <a:stretch>
            <a:fillRect/>
          </a:stretch>
        </p:blipFill>
        <p:spPr bwMode="auto">
          <a:xfrm>
            <a:off x="228600" y="2286000"/>
            <a:ext cx="8639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Likelihood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 descr="Výsledek obrázku pro likelih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219200"/>
            <a:ext cx="7991475" cy="532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7C244D2A-F150-4322-B339-F18A24EF6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719" y="1205713"/>
            <a:ext cx="6466667" cy="5323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Likelihood</a:t>
            </a:r>
            <a:r>
              <a:rPr lang="cs-CZ" dirty="0"/>
              <a:t> ratio (0,21/0,088 = 2,39)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229600" cy="48586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no prior </a:t>
            </a:r>
            <a:r>
              <a:rPr lang="cs-CZ" dirty="0" err="1"/>
              <a:t>knowledge</a:t>
            </a:r>
            <a:r>
              <a:rPr lang="cs-CZ" dirty="0"/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C3F0A41-C54D-482C-B4FA-052A9B8CA19D}"/>
              </a:ext>
            </a:extLst>
          </p:cNvPr>
          <p:cNvSpPr txBox="1"/>
          <p:nvPr/>
        </p:nvSpPr>
        <p:spPr>
          <a:xfrm>
            <a:off x="3429000" y="2438400"/>
            <a:ext cx="1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0,21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5F23E90-771D-47C0-AEB4-BB49CFCD16B3}"/>
              </a:ext>
            </a:extLst>
          </p:cNvPr>
          <p:cNvSpPr txBox="1"/>
          <p:nvPr/>
        </p:nvSpPr>
        <p:spPr>
          <a:xfrm>
            <a:off x="6324600" y="40055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0,088</a:t>
            </a:r>
          </a:p>
        </p:txBody>
      </p:sp>
    </p:spTree>
    <p:extLst>
      <p:ext uri="{BB962C8B-B14F-4D97-AF65-F5344CB8AC3E}">
        <p14:creationId xmlns:p14="http://schemas.microsoft.com/office/powerpoint/2010/main" val="217655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Bayesian</a:t>
            </a:r>
            <a:r>
              <a:rPr lang="cs-CZ" dirty="0"/>
              <a:t> </a:t>
            </a:r>
            <a:r>
              <a:rPr lang="cs-CZ" dirty="0" err="1"/>
              <a:t>hypothesis</a:t>
            </a:r>
            <a:r>
              <a:rPr lang="cs-CZ" dirty="0"/>
              <a:t> </a:t>
            </a:r>
            <a:r>
              <a:rPr lang="cs-CZ" dirty="0" err="1"/>
              <a:t>testing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7180"/>
            <a:ext cx="9144000" cy="24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BF</a:t>
            </a:r>
            <a:r>
              <a:rPr lang="cs-CZ" baseline="-25000" dirty="0"/>
              <a:t>10</a:t>
            </a:r>
            <a:r>
              <a:rPr lang="cs-CZ" dirty="0"/>
              <a:t>, BF</a:t>
            </a:r>
            <a:r>
              <a:rPr lang="cs-CZ" baseline="-25000" dirty="0"/>
              <a:t>01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47775"/>
            <a:ext cx="60293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Strength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825" y="1295400"/>
            <a:ext cx="56563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28600"/>
            <a:ext cx="8915401" cy="65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651</Words>
  <Application>Microsoft Office PowerPoint</Application>
  <PresentationFormat>Předvádění na obrazovce (4:3)</PresentationFormat>
  <Paragraphs>54</Paragraphs>
  <Slides>18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Bayesian hypothesis testing – Bayes factor</vt:lpstr>
      <vt:lpstr>Orthodox vs. Bayesian probability </vt:lpstr>
      <vt:lpstr>Bayes theorem</vt:lpstr>
      <vt:lpstr>Likelihood</vt:lpstr>
      <vt:lpstr>Likelihood ratio (0,21/0,088 = 2,39)</vt:lpstr>
      <vt:lpstr>Bayesian hypothesis testing</vt:lpstr>
      <vt:lpstr>BF10, BF01</vt:lpstr>
      <vt:lpstr>Strength of evidence</vt:lpstr>
      <vt:lpstr>Prezentace aplikace PowerPoint</vt:lpstr>
      <vt:lpstr>Cauchy distribution</vt:lpstr>
      <vt:lpstr>Prezentace aplikace PowerPoint</vt:lpstr>
      <vt:lpstr>Bayesian statistics 2</vt:lpstr>
      <vt:lpstr>Turning the Hands of Time: Clockwise Movements Increase Preference for Novelty</vt:lpstr>
      <vt:lpstr>Turning the hands of time again: a purely confirmatory replication study and a Bayesian analysis</vt:lpstr>
      <vt:lpstr>Point H0/HA</vt:lpstr>
      <vt:lpstr>Cauchy – H0 as a distribution</vt:lpstr>
      <vt:lpstr>Examples in JASP</vt:lpstr>
      <vt:lpstr>Dienes‘s Bayes Calculator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statistics</dc:title>
  <dc:creator>Marek Vranka</dc:creator>
  <cp:lastModifiedBy>mV</cp:lastModifiedBy>
  <cp:revision>147</cp:revision>
  <dcterms:created xsi:type="dcterms:W3CDTF">2016-10-31T07:32:14Z</dcterms:created>
  <dcterms:modified xsi:type="dcterms:W3CDTF">2018-04-18T15:05:04Z</dcterms:modified>
</cp:coreProperties>
</file>