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85" r:id="rId6"/>
    <p:sldId id="259" r:id="rId7"/>
    <p:sldId id="287" r:id="rId8"/>
    <p:sldId id="295" r:id="rId9"/>
    <p:sldId id="300" r:id="rId10"/>
    <p:sldId id="296" r:id="rId11"/>
    <p:sldId id="286" r:id="rId12"/>
    <p:sldId id="291" r:id="rId13"/>
    <p:sldId id="292" r:id="rId14"/>
    <p:sldId id="293" r:id="rId15"/>
    <p:sldId id="294" r:id="rId16"/>
    <p:sldId id="257" r:id="rId17"/>
    <p:sldId id="289" r:id="rId18"/>
    <p:sldId id="277" r:id="rId19"/>
    <p:sldId id="290" r:id="rId20"/>
    <p:sldId id="28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olímková, Adéla" initials="JA" lastIdx="1" clrIdx="0">
    <p:extLst>
      <p:ext uri="{19B8F6BF-5375-455C-9EA6-DF929625EA0E}">
        <p15:presenceInfo xmlns:p15="http://schemas.microsoft.com/office/powerpoint/2012/main" userId="Jarolímková, Adé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E24E0E-FCAC-4837-9472-3F3C5980CB1F}" v="1" dt="2025-04-08T07:16:35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E5E24E0E-FCAC-4837-9472-3F3C5980CB1F}"/>
    <pc:docChg chg="custSel delSld modSld sldOrd">
      <pc:chgData name="Jarolímková, Adéla" userId="999f5e52-b3b5-4322-ac6a-365c09c88039" providerId="ADAL" clId="{E5E24E0E-FCAC-4837-9472-3F3C5980CB1F}" dt="2025-04-08T07:16:41.836" v="456" actId="207"/>
      <pc:docMkLst>
        <pc:docMk/>
      </pc:docMkLst>
      <pc:sldChg chg="modSp mod">
        <pc:chgData name="Jarolímková, Adéla" userId="999f5e52-b3b5-4322-ac6a-365c09c88039" providerId="ADAL" clId="{E5E24E0E-FCAC-4837-9472-3F3C5980CB1F}" dt="2025-04-08T07:16:41.836" v="456" actId="207"/>
        <pc:sldMkLst>
          <pc:docMk/>
          <pc:sldMk cId="4235107262" sldId="277"/>
        </pc:sldMkLst>
        <pc:spChg chg="mod">
          <ac:chgData name="Jarolímková, Adéla" userId="999f5e52-b3b5-4322-ac6a-365c09c88039" providerId="ADAL" clId="{E5E24E0E-FCAC-4837-9472-3F3C5980CB1F}" dt="2025-04-08T07:16:41.836" v="456" actId="207"/>
          <ac:spMkLst>
            <pc:docMk/>
            <pc:sldMk cId="4235107262" sldId="277"/>
            <ac:spMk id="4" creationId="{00000000-0000-0000-0000-000000000000}"/>
          </ac:spMkLst>
        </pc:spChg>
      </pc:sldChg>
      <pc:sldChg chg="modSp mod">
        <pc:chgData name="Jarolímková, Adéla" userId="999f5e52-b3b5-4322-ac6a-365c09c88039" providerId="ADAL" clId="{E5E24E0E-FCAC-4837-9472-3F3C5980CB1F}" dt="2025-04-08T07:12:21.704" v="453" actId="20577"/>
        <pc:sldMkLst>
          <pc:docMk/>
          <pc:sldMk cId="3882268400" sldId="293"/>
        </pc:sldMkLst>
        <pc:spChg chg="mod">
          <ac:chgData name="Jarolímková, Adéla" userId="999f5e52-b3b5-4322-ac6a-365c09c88039" providerId="ADAL" clId="{E5E24E0E-FCAC-4837-9472-3F3C5980CB1F}" dt="2025-04-08T07:12:21.704" v="453" actId="20577"/>
          <ac:spMkLst>
            <pc:docMk/>
            <pc:sldMk cId="3882268400" sldId="293"/>
            <ac:spMk id="2" creationId="{00000000-0000-0000-0000-000000000000}"/>
          </ac:spMkLst>
        </pc:spChg>
      </pc:sldChg>
      <pc:sldChg chg="ord">
        <pc:chgData name="Jarolímková, Adéla" userId="999f5e52-b3b5-4322-ac6a-365c09c88039" providerId="ADAL" clId="{E5E24E0E-FCAC-4837-9472-3F3C5980CB1F}" dt="2025-04-08T06:59:14.089" v="1"/>
        <pc:sldMkLst>
          <pc:docMk/>
          <pc:sldMk cId="2122742571" sldId="295"/>
        </pc:sldMkLst>
      </pc:sldChg>
      <pc:sldChg chg="modSp mod">
        <pc:chgData name="Jarolímková, Adéla" userId="999f5e52-b3b5-4322-ac6a-365c09c88039" providerId="ADAL" clId="{E5E24E0E-FCAC-4837-9472-3F3C5980CB1F}" dt="2025-04-08T07:10:22.997" v="436" actId="1076"/>
        <pc:sldMkLst>
          <pc:docMk/>
          <pc:sldMk cId="2873741808" sldId="296"/>
        </pc:sldMkLst>
        <pc:spChg chg="mod">
          <ac:chgData name="Jarolímková, Adéla" userId="999f5e52-b3b5-4322-ac6a-365c09c88039" providerId="ADAL" clId="{E5E24E0E-FCAC-4837-9472-3F3C5980CB1F}" dt="2025-04-08T07:10:22.997" v="436" actId="1076"/>
          <ac:spMkLst>
            <pc:docMk/>
            <pc:sldMk cId="2873741808" sldId="296"/>
            <ac:spMk id="2" creationId="{00000000-0000-0000-0000-000000000000}"/>
          </ac:spMkLst>
        </pc:spChg>
      </pc:sldChg>
      <pc:sldChg chg="del">
        <pc:chgData name="Jarolímková, Adéla" userId="999f5e52-b3b5-4322-ac6a-365c09c88039" providerId="ADAL" clId="{E5E24E0E-FCAC-4837-9472-3F3C5980CB1F}" dt="2025-04-08T06:59:21.392" v="2" actId="47"/>
        <pc:sldMkLst>
          <pc:docMk/>
          <pc:sldMk cId="1846546256" sldId="298"/>
        </pc:sldMkLst>
      </pc:sldChg>
      <pc:sldChg chg="del">
        <pc:chgData name="Jarolímková, Adéla" userId="999f5e52-b3b5-4322-ac6a-365c09c88039" providerId="ADAL" clId="{E5E24E0E-FCAC-4837-9472-3F3C5980CB1F}" dt="2025-04-08T07:09:42.260" v="365" actId="47"/>
        <pc:sldMkLst>
          <pc:docMk/>
          <pc:sldMk cId="725025285" sldId="299"/>
        </pc:sldMkLst>
      </pc:sldChg>
      <pc:sldChg chg="modSp mod">
        <pc:chgData name="Jarolímková, Adéla" userId="999f5e52-b3b5-4322-ac6a-365c09c88039" providerId="ADAL" clId="{E5E24E0E-FCAC-4837-9472-3F3C5980CB1F}" dt="2025-04-08T07:10:04.950" v="396" actId="20577"/>
        <pc:sldMkLst>
          <pc:docMk/>
          <pc:sldMk cId="3611517300" sldId="300"/>
        </pc:sldMkLst>
        <pc:spChg chg="mod">
          <ac:chgData name="Jarolímková, Adéla" userId="999f5e52-b3b5-4322-ac6a-365c09c88039" providerId="ADAL" clId="{E5E24E0E-FCAC-4837-9472-3F3C5980CB1F}" dt="2025-04-08T07:09:33.882" v="364" actId="20577"/>
          <ac:spMkLst>
            <pc:docMk/>
            <pc:sldMk cId="3611517300" sldId="300"/>
            <ac:spMk id="5" creationId="{19EC1557-6290-4601-8F5D-5F3AF10CD753}"/>
          </ac:spMkLst>
        </pc:spChg>
        <pc:spChg chg="mod">
          <ac:chgData name="Jarolímková, Adéla" userId="999f5e52-b3b5-4322-ac6a-365c09c88039" providerId="ADAL" clId="{E5E24E0E-FCAC-4837-9472-3F3C5980CB1F}" dt="2025-04-08T07:10:04.950" v="396" actId="20577"/>
          <ac:spMkLst>
            <pc:docMk/>
            <pc:sldMk cId="3611517300" sldId="300"/>
            <ac:spMk id="6" creationId="{55FCC1BE-3702-46F5-8EF1-86DF6617A8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08.04.2025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jama.jamanetwork.com/article.aspx?doi=10.1001/jama.280.15.134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pk.nkp.cz/legislativa/01_LegPod/osirela-dila/osirela-dil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Citování a seznam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Harvardský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(Příjmení autora/autorů, rok vydání, rozsah stran)</a:t>
            </a:r>
          </a:p>
          <a:p>
            <a:pPr lvl="1"/>
            <a:r>
              <a:rPr lang="cs-CZ" dirty="0"/>
              <a:t>Dvě a více děl téhož autora vydaná ve stejném roce odlišíme písmeny </a:t>
            </a:r>
            <a:r>
              <a:rPr lang="cs-CZ" dirty="0" err="1"/>
              <a:t>a,b</a:t>
            </a:r>
            <a:r>
              <a:rPr lang="cs-CZ" dirty="0"/>
              <a:t>… - 2005a, 2005b…</a:t>
            </a:r>
          </a:p>
          <a:p>
            <a:pPr lvl="1"/>
            <a:r>
              <a:rPr lang="cs-CZ" dirty="0"/>
              <a:t>Číslo strany/stran, z nichž bylo citováno, uvádíme vždy, pokud je to možné</a:t>
            </a:r>
          </a:p>
          <a:p>
            <a:pPr lvl="1"/>
            <a:r>
              <a:rPr lang="cs-CZ" dirty="0"/>
              <a:t>V případě chybějícího autora uvedeme do odkazu název nebo část názvu (zejména elektronické zdroje)</a:t>
            </a:r>
          </a:p>
          <a:p>
            <a:r>
              <a:rPr lang="cs-CZ" dirty="0"/>
              <a:t>Autorství (jméno autora) je v textu uvedeno – odkaz umístíme za něj:</a:t>
            </a:r>
          </a:p>
          <a:p>
            <a:pPr marL="457200" lvl="1" indent="0">
              <a:buNone/>
            </a:pPr>
            <a:r>
              <a:rPr lang="cs-CZ" dirty="0"/>
              <a:t>Z tohoto dokumentu vychází i dělení výzkumných dat, které ve svých pracích navrhuje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Borgmanová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(2012).</a:t>
            </a:r>
          </a:p>
          <a:p>
            <a:r>
              <a:rPr lang="cs-CZ" dirty="0"/>
              <a:t>Autorství není ve větě vyjádřeno, odkaz umístíme na konec parafráze/citátu:</a:t>
            </a:r>
          </a:p>
          <a:p>
            <a:pPr marL="457200" lvl="1" indent="0">
              <a:buNone/>
            </a:pPr>
            <a:r>
              <a:rPr lang="cs-CZ" dirty="0"/>
              <a:t> …případně do fází extrakce a transformace dle dalších zdrojů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Lemire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, 2011).</a:t>
            </a:r>
          </a:p>
        </p:txBody>
      </p:sp>
    </p:spTree>
    <p:extLst>
      <p:ext uri="{BB962C8B-B14F-4D97-AF65-F5344CB8AC3E}">
        <p14:creationId xmlns:p14="http://schemas.microsoft.com/office/powerpoint/2010/main" val="164194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Harvardský systém + ISO 690:2011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86335"/>
            <a:ext cx="8596668" cy="3880773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Margaret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Coletti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Howard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Bleich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(2001) </a:t>
            </a:r>
            <a:r>
              <a:rPr lang="cs-CZ" sz="1400" dirty="0"/>
              <a:t>nazývají MeSH ve svém přehledovém článku o jeho vývoji klíčem k odemykání lékařské literatury. Byla provedena řada studií porovnávajících vyhledávání v databázi Medline s využitím deskriptorů MeSH a s využitím klíčových slov, které prokázaly, že vyhledávání prostřednictvím deskriptorů MeSH zlepšuje zejména úplnost, ale i přesnost vyhledávání 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Lowe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, 1994)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cs-CZ" sz="1400" dirty="0"/>
              <a:t>Studie způsobů vyhledávání koncových uživatelů, tj. uživatelů bez průpravy ve vyhledávání, však ukázaly, že tito uživatelé výhody MeSH často nevyužívají 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Wildemuth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Moore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, 1995,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Hersh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Hickam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, 1998)</a:t>
            </a:r>
            <a:r>
              <a:rPr lang="cs-CZ" sz="1400" dirty="0"/>
              <a:t>. </a:t>
            </a:r>
          </a:p>
          <a:p>
            <a:pPr lvl="0"/>
            <a:endParaRPr lang="cs-CZ" sz="1400" dirty="0"/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COLETTI, Margaret H.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Howard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L. BLEICH, 2001.</a:t>
            </a:r>
            <a:r>
              <a:rPr lang="cs-CZ" sz="1400" b="1" dirty="0">
                <a:solidFill>
                  <a:srgbClr val="FFC000"/>
                </a:solidFill>
              </a:rPr>
              <a:t> </a:t>
            </a:r>
            <a:r>
              <a:rPr lang="cs-CZ" sz="1400" dirty="0" err="1"/>
              <a:t>Medical</a:t>
            </a:r>
            <a:r>
              <a:rPr lang="cs-CZ" sz="1400" dirty="0"/>
              <a:t> </a:t>
            </a:r>
            <a:r>
              <a:rPr lang="cs-CZ" sz="1400" dirty="0" err="1"/>
              <a:t>Subject</a:t>
            </a:r>
            <a:r>
              <a:rPr lang="cs-CZ" sz="1400" dirty="0"/>
              <a:t> </a:t>
            </a:r>
            <a:r>
              <a:rPr lang="cs-CZ" sz="1400" dirty="0" err="1"/>
              <a:t>Headings</a:t>
            </a:r>
            <a:r>
              <a:rPr lang="cs-CZ" sz="1400" dirty="0"/>
              <a:t> </a:t>
            </a:r>
            <a:r>
              <a:rPr lang="cs-CZ" sz="1400" dirty="0" err="1"/>
              <a:t>used</a:t>
            </a:r>
            <a:r>
              <a:rPr lang="cs-CZ" sz="1400" dirty="0"/>
              <a:t> to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biomedical</a:t>
            </a:r>
            <a:r>
              <a:rPr lang="cs-CZ" sz="1400" dirty="0"/>
              <a:t> literatury. </a:t>
            </a:r>
            <a:r>
              <a:rPr lang="cs-CZ" sz="1400" i="1" dirty="0" err="1"/>
              <a:t>Journal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American</a:t>
            </a:r>
            <a:r>
              <a:rPr lang="cs-CZ" sz="1400" i="1" dirty="0"/>
              <a:t> </a:t>
            </a:r>
            <a:r>
              <a:rPr lang="cs-CZ" sz="1400" i="1" dirty="0" err="1"/>
              <a:t>Medical</a:t>
            </a:r>
            <a:r>
              <a:rPr lang="cs-CZ" sz="1400" i="1" dirty="0"/>
              <a:t> </a:t>
            </a:r>
            <a:r>
              <a:rPr lang="cs-CZ" sz="1400" i="1" dirty="0" err="1"/>
              <a:t>Informatics</a:t>
            </a:r>
            <a:r>
              <a:rPr lang="cs-CZ" sz="1400" i="1" dirty="0"/>
              <a:t> </a:t>
            </a:r>
            <a:r>
              <a:rPr lang="cs-CZ" sz="1400" i="1" dirty="0" err="1"/>
              <a:t>Association</a:t>
            </a:r>
            <a:r>
              <a:rPr lang="cs-CZ" sz="1400" dirty="0"/>
              <a:t>. 2001, vol. 8, no. 4, p. 317-323. ISSN 1067-5027.</a:t>
            </a:r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HERSH, William R. a David H. HICKAM, 1998.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dirty="0" err="1"/>
              <a:t>How</a:t>
            </a:r>
            <a:r>
              <a:rPr lang="cs-CZ" sz="1400" dirty="0"/>
              <a:t> </a:t>
            </a:r>
            <a:r>
              <a:rPr lang="cs-CZ" sz="1400" dirty="0" err="1"/>
              <a:t>Well</a:t>
            </a:r>
            <a:r>
              <a:rPr lang="cs-CZ" sz="1400" dirty="0"/>
              <a:t> Do </a:t>
            </a:r>
            <a:r>
              <a:rPr lang="cs-CZ" sz="1400" dirty="0" err="1"/>
              <a:t>Physicians</a:t>
            </a:r>
            <a:r>
              <a:rPr lang="cs-CZ" sz="1400" dirty="0"/>
              <a:t> Use </a:t>
            </a:r>
            <a:r>
              <a:rPr lang="cs-CZ" sz="1400" dirty="0" err="1"/>
              <a:t>Electronic</a:t>
            </a:r>
            <a:r>
              <a:rPr lang="cs-CZ" sz="1400" dirty="0"/>
              <a:t> </a:t>
            </a:r>
            <a:r>
              <a:rPr lang="cs-CZ" sz="1400" dirty="0" err="1"/>
              <a:t>Information</a:t>
            </a:r>
            <a:r>
              <a:rPr lang="cs-CZ" sz="1400" dirty="0"/>
              <a:t> </a:t>
            </a:r>
            <a:r>
              <a:rPr lang="cs-CZ" sz="1400" dirty="0" err="1"/>
              <a:t>Retrieval</a:t>
            </a:r>
            <a:r>
              <a:rPr lang="cs-CZ" sz="1400" dirty="0"/>
              <a:t> Systems?. </a:t>
            </a:r>
            <a:r>
              <a:rPr lang="cs-CZ" sz="1400" i="1" dirty="0"/>
              <a:t>JAMA</a:t>
            </a:r>
            <a:r>
              <a:rPr lang="cs-CZ" sz="1400" dirty="0"/>
              <a:t> [online]. 1998-10-21, vol. 280, </a:t>
            </a:r>
            <a:r>
              <a:rPr lang="cs-CZ" sz="1400" dirty="0" err="1"/>
              <a:t>issue</a:t>
            </a:r>
            <a:r>
              <a:rPr lang="cs-CZ" sz="1400" dirty="0"/>
              <a:t> 15, s. 1347- [cit. 2015-02-12]. DOI: 10.1001/jama.280.15.1347. Dostupné z: </a:t>
            </a:r>
            <a:r>
              <a:rPr lang="cs-CZ" sz="1400" u="sng" dirty="0">
                <a:hlinkClick r:id="rId2"/>
              </a:rPr>
              <a:t>http://jama.jamanetwork.com/article.aspx?doi=10.1001/jama.280.15.1347</a:t>
            </a:r>
            <a:endParaRPr lang="cs-CZ" sz="1400" dirty="0"/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LOWE, Henry J. a G.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Octo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BARNETT, 1994. </a:t>
            </a:r>
            <a:r>
              <a:rPr lang="cs-CZ" sz="1400" dirty="0" err="1"/>
              <a:t>Understanding</a:t>
            </a:r>
            <a:r>
              <a:rPr lang="cs-CZ" sz="1400" dirty="0"/>
              <a:t> and </a:t>
            </a:r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Medical</a:t>
            </a:r>
            <a:r>
              <a:rPr lang="cs-CZ" sz="1400" dirty="0"/>
              <a:t> </a:t>
            </a:r>
            <a:r>
              <a:rPr lang="cs-CZ" sz="1400" dirty="0" err="1"/>
              <a:t>Subject</a:t>
            </a:r>
            <a:r>
              <a:rPr lang="cs-CZ" sz="1400" dirty="0"/>
              <a:t> </a:t>
            </a:r>
            <a:r>
              <a:rPr lang="cs-CZ" sz="1400" dirty="0" err="1"/>
              <a:t>Headings</a:t>
            </a:r>
            <a:r>
              <a:rPr lang="cs-CZ" sz="1400" dirty="0"/>
              <a:t> (MeSH) </a:t>
            </a:r>
            <a:r>
              <a:rPr lang="cs-CZ" sz="1400" dirty="0" err="1"/>
              <a:t>vocabulary</a:t>
            </a:r>
            <a:r>
              <a:rPr lang="cs-CZ" sz="1400" dirty="0"/>
              <a:t> to </a:t>
            </a:r>
            <a:r>
              <a:rPr lang="cs-CZ" sz="1400" dirty="0" err="1"/>
              <a:t>perform</a:t>
            </a:r>
            <a:r>
              <a:rPr lang="cs-CZ" sz="1400" dirty="0"/>
              <a:t> </a:t>
            </a:r>
            <a:r>
              <a:rPr lang="cs-CZ" sz="1400" dirty="0" err="1"/>
              <a:t>literature</a:t>
            </a:r>
            <a:r>
              <a:rPr lang="cs-CZ" sz="1400" dirty="0"/>
              <a:t> </a:t>
            </a:r>
            <a:r>
              <a:rPr lang="cs-CZ" sz="1400" dirty="0" err="1"/>
              <a:t>searches</a:t>
            </a:r>
            <a:r>
              <a:rPr lang="cs-CZ" sz="1400" dirty="0"/>
              <a:t>. </a:t>
            </a:r>
            <a:r>
              <a:rPr lang="cs-CZ" sz="1400" i="1" dirty="0"/>
              <a:t>JAMA</a:t>
            </a:r>
            <a:r>
              <a:rPr lang="cs-CZ" sz="1400" dirty="0"/>
              <a:t>. 1994, vol. 271, no. 14, p. 1103-1108. ISSN 0098-7484.</a:t>
            </a:r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WILDEMUTH, Barbara B. A Margaret E. MOORE, 1995.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dirty="0"/>
              <a:t>End-user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behaviors</a:t>
            </a:r>
            <a:r>
              <a:rPr lang="cs-CZ" sz="1400" dirty="0"/>
              <a:t> and </a:t>
            </a:r>
            <a:r>
              <a:rPr lang="cs-CZ" sz="1400" dirty="0" err="1"/>
              <a:t>their</a:t>
            </a:r>
            <a:r>
              <a:rPr lang="cs-CZ" sz="1400" dirty="0"/>
              <a:t> </a:t>
            </a:r>
            <a:r>
              <a:rPr lang="cs-CZ" sz="1400" dirty="0" err="1"/>
              <a:t>relationship</a:t>
            </a:r>
            <a:r>
              <a:rPr lang="cs-CZ" sz="1400" dirty="0"/>
              <a:t> to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effectiveness</a:t>
            </a:r>
            <a:r>
              <a:rPr lang="cs-CZ" sz="1400" dirty="0"/>
              <a:t>. </a:t>
            </a:r>
            <a:r>
              <a:rPr lang="cs-CZ" sz="1400" i="1" dirty="0"/>
              <a:t>Bull Med </a:t>
            </a:r>
            <a:r>
              <a:rPr lang="cs-CZ" sz="1400" i="1" dirty="0" err="1"/>
              <a:t>Libr</a:t>
            </a:r>
            <a:r>
              <a:rPr lang="cs-CZ" sz="1400" i="1" dirty="0"/>
              <a:t> </a:t>
            </a:r>
            <a:r>
              <a:rPr lang="cs-CZ" sz="1400" i="1" dirty="0" err="1"/>
              <a:t>Assoc</a:t>
            </a:r>
            <a:r>
              <a:rPr lang="cs-CZ" sz="1400" dirty="0"/>
              <a:t>. 1995, vol. 83., no. 3, p. 294-304. ISSN 0025-7338.</a:t>
            </a:r>
          </a:p>
          <a:p>
            <a:pPr marL="118872" indent="0">
              <a:buNone/>
            </a:pPr>
            <a:endParaRPr lang="cs-CZ" sz="900" dirty="0"/>
          </a:p>
          <a:p>
            <a:pPr marL="118872" indent="0">
              <a:buNone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882268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poznámek</a:t>
            </a:r>
          </a:p>
        </p:txBody>
      </p:sp>
      <p:pic>
        <p:nvPicPr>
          <p:cNvPr id="13" name="Zástupný symbol pro obsah 12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29" y="1689690"/>
            <a:ext cx="4159077" cy="4625975"/>
          </a:xfrm>
        </p:spPr>
      </p:pic>
    </p:spTree>
    <p:extLst>
      <p:ext uri="{BB962C8B-B14F-4D97-AF65-F5344CB8AC3E}">
        <p14:creationId xmlns:p14="http://schemas.microsoft.com/office/powerpoint/2010/main" val="90512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Prohřešky proti citační 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Necitujeme dílo, které jsme použili</a:t>
            </a:r>
          </a:p>
          <a:p>
            <a:r>
              <a:rPr lang="cs-CZ" dirty="0"/>
              <a:t>Citujeme dílo, které jsme nepoužili</a:t>
            </a:r>
          </a:p>
          <a:p>
            <a:r>
              <a:rPr lang="cs-CZ" dirty="0"/>
              <a:t>Citujeme vlastní dílo (</a:t>
            </a:r>
            <a:r>
              <a:rPr lang="cs-CZ" dirty="0" err="1"/>
              <a:t>autocitace</a:t>
            </a:r>
            <a:r>
              <a:rPr lang="cs-CZ" dirty="0"/>
              <a:t>), které nemá souvislost s novým dílem</a:t>
            </a:r>
          </a:p>
          <a:p>
            <a:r>
              <a:rPr lang="cs-CZ" dirty="0"/>
              <a:t>Citujeme nepřesně</a:t>
            </a:r>
          </a:p>
          <a:p>
            <a:r>
              <a:rPr lang="cs-CZ" dirty="0"/>
              <a:t>Plagiátorství – vydávání cizího díla za vlastní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047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Problematické situace - citování cizojazyčného díla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18327"/>
            <a:ext cx="8596668" cy="4045528"/>
          </a:xfrm>
        </p:spPr>
        <p:txBody>
          <a:bodyPr>
            <a:normAutofit/>
          </a:bodyPr>
          <a:lstStyle/>
          <a:p>
            <a:r>
              <a:rPr lang="cs-CZ" dirty="0"/>
              <a:t>Přímá citace</a:t>
            </a:r>
          </a:p>
          <a:p>
            <a:pPr lvl="1"/>
            <a:r>
              <a:rPr lang="cs-CZ" dirty="0"/>
              <a:t>text přeložíme co nejpřesněji a doplníme poznámkou, že se jedná o vlastní překlad</a:t>
            </a:r>
          </a:p>
          <a:p>
            <a:pPr lvl="1"/>
            <a:r>
              <a:rPr lang="cs-CZ" dirty="0"/>
              <a:t>do poznámky (pod čarou) uvedeme původní text</a:t>
            </a:r>
          </a:p>
          <a:p>
            <a:r>
              <a:rPr lang="cs-CZ" dirty="0"/>
              <a:t>Parafráze</a:t>
            </a:r>
          </a:p>
          <a:p>
            <a:pPr lvl="1"/>
            <a:r>
              <a:rPr lang="cs-CZ" dirty="0"/>
              <a:t>není třeba uvádět poznámku o překladu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676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3B7B6-AA44-47FA-8090-3D623BEE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Problematické situace – citování elektronických zdrojů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B646FC-F920-4E8F-B5BD-EEE1DD67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cs-CZ" dirty="0"/>
              <a:t>norma některé údaje označuje jako povinné, ale často nejsou dostupné – datum vydání, místo vydání apod. – </a:t>
            </a:r>
            <a:r>
              <a:rPr lang="cs-CZ" b="1" dirty="0"/>
              <a:t>vynecháváme</a:t>
            </a:r>
          </a:p>
          <a:p>
            <a:r>
              <a:rPr lang="cs-CZ" dirty="0"/>
              <a:t>nemůžeme se rozhodnout, o jaký typ dokumentu se jedná – použijeme obecný model</a:t>
            </a:r>
          </a:p>
          <a:p>
            <a:r>
              <a:rPr lang="cs-CZ" dirty="0"/>
              <a:t>rozlišení autor x nakladatel u korporací</a:t>
            </a:r>
          </a:p>
          <a:p>
            <a:r>
              <a:rPr lang="cs-CZ" dirty="0"/>
              <a:t>Jak odkázat v textu webovou stránku, která nemá autora? – odkaz v textu a záhlaví záznamu se musí shodovat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99342" y="4272677"/>
            <a:ext cx="8075240" cy="2585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Stránka: </a:t>
            </a:r>
            <a:r>
              <a:rPr lang="cs-CZ" dirty="0">
                <a:hlinkClick r:id="rId2"/>
              </a:rPr>
              <a:t>https://ipk.nkp.cz/legislativa/01_LegPod/osirela-dila/osirela-dila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Od 15. prosince 2015 je uživatelské rozhraní celoevropské databáze osiřelých děl dostupné ve všech úředních jazycích EU včetně češtiny (</a:t>
            </a:r>
            <a:r>
              <a:rPr lang="cs-CZ" dirty="0">
                <a:solidFill>
                  <a:srgbClr val="FF0000"/>
                </a:solidFill>
              </a:rPr>
              <a:t>Osiřelá díla, 2018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Osiřelá díla, 2018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 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Informace pro knihovny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[cit. 2025-04-08]. Dostupné z: 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2"/>
              </a:rPr>
              <a:t>https://ipk.nkp.cz/legislativa/01_LegPod/osirela-dila/osirela-dila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107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situace – sekundární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citace - přebírání citace z jiného zdroje</a:t>
            </a:r>
          </a:p>
          <a:p>
            <a:pPr lvl="1"/>
            <a:r>
              <a:rPr lang="cs-CZ" dirty="0"/>
              <a:t>Není zakázáno, ale nedoporučuje se</a:t>
            </a:r>
          </a:p>
          <a:p>
            <a:pPr lvl="1"/>
            <a:r>
              <a:rPr lang="cs-CZ" dirty="0"/>
              <a:t>V seznamu literatury citujeme pouze dokument, z něhož jsme citaci převzali</a:t>
            </a:r>
          </a:p>
          <a:p>
            <a:pPr lvl="1"/>
            <a:r>
              <a:rPr lang="cs-CZ" dirty="0"/>
              <a:t>V </a:t>
            </a:r>
            <a:r>
              <a:rPr lang="cs-CZ"/>
              <a:t>textu uvedeme </a:t>
            </a:r>
            <a:r>
              <a:rPr lang="cs-CZ" dirty="0"/>
              <a:t>odkaz na původní dílo i dílo, z něhož jsme čerpali (</a:t>
            </a:r>
            <a:r>
              <a:rPr lang="cs-CZ" dirty="0" err="1"/>
              <a:t>McLuhan</a:t>
            </a:r>
            <a:r>
              <a:rPr lang="cs-CZ" dirty="0"/>
              <a:t>, 1991, cit. dle Jonák, 2003)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469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situace - převzatý obrázek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44" y="1644378"/>
            <a:ext cx="3977640" cy="2549347"/>
          </a:xfrm>
        </p:spPr>
      </p:pic>
      <p:sp>
        <p:nvSpPr>
          <p:cNvPr id="5" name="TextovéPole 4"/>
          <p:cNvSpPr txBox="1"/>
          <p:nvPr/>
        </p:nvSpPr>
        <p:spPr>
          <a:xfrm>
            <a:off x="794327" y="4461164"/>
            <a:ext cx="397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 4. </a:t>
            </a:r>
            <a:r>
              <a:rPr lang="pl-PL" dirty="0"/>
              <a:t>Hypotézy v modelu založeném na hodnotách </a:t>
            </a:r>
            <a:r>
              <a:rPr lang="cs-CZ" dirty="0"/>
              <a:t>(</a:t>
            </a:r>
            <a:r>
              <a:rPr lang="cs-CZ" dirty="0" err="1"/>
              <a:t>Wilms</a:t>
            </a:r>
            <a:r>
              <a:rPr lang="cs-CZ" dirty="0"/>
              <a:t>, 2020)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209309" y="3491667"/>
            <a:ext cx="6096000" cy="2585323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>
            <a:spAutoFit/>
          </a:bodyPr>
          <a:lstStyle/>
          <a:p>
            <a:r>
              <a:rPr lang="cs-CZ" dirty="0"/>
              <a:t>Seznam literatury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28. WILMS, Konstantin L., Stefan STIEGLITZ, </a:t>
            </a:r>
            <a:r>
              <a:rPr lang="cs-CZ" dirty="0" err="1"/>
              <a:t>Björn</a:t>
            </a:r>
            <a:r>
              <a:rPr lang="cs-CZ" dirty="0"/>
              <a:t> ROSS a Christian MESKE, 2020. A </a:t>
            </a:r>
            <a:r>
              <a:rPr lang="cs-CZ" dirty="0" err="1"/>
              <a:t>value-based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on </a:t>
            </a:r>
            <a:r>
              <a:rPr lang="cs-CZ" dirty="0" err="1"/>
              <a:t>supporting</a:t>
            </a:r>
            <a:r>
              <a:rPr lang="cs-CZ" dirty="0"/>
              <a:t> and </a:t>
            </a:r>
            <a:r>
              <a:rPr lang="cs-CZ" dirty="0" err="1"/>
              <a:t>hindering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data management. </a:t>
            </a:r>
            <a:r>
              <a:rPr lang="cs-CZ" i="1" dirty="0"/>
              <a:t>International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Management</a:t>
            </a:r>
            <a:r>
              <a:rPr lang="cs-CZ" dirty="0"/>
              <a:t> [online]. </a:t>
            </a:r>
            <a:r>
              <a:rPr lang="cs-CZ" b="1" dirty="0"/>
              <a:t>54</a:t>
            </a:r>
            <a:r>
              <a:rPr lang="cs-CZ" dirty="0"/>
              <a:t> [cit. 2021-04-14]. ISSN 02684012. Dostupné z: doi:10.1016/j.ijinfomgt.2020.102174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209309" y="1441723"/>
            <a:ext cx="4719783" cy="175432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cs-CZ" dirty="0"/>
              <a:t>Seznam obrázků</a:t>
            </a:r>
          </a:p>
          <a:p>
            <a:endParaRPr lang="cs-CZ" dirty="0"/>
          </a:p>
          <a:p>
            <a:r>
              <a:rPr lang="cs-CZ" dirty="0"/>
              <a:t>Obr. 1. </a:t>
            </a:r>
          </a:p>
          <a:p>
            <a:endParaRPr lang="cs-CZ" dirty="0"/>
          </a:p>
          <a:p>
            <a:r>
              <a:rPr lang="cs-CZ" dirty="0"/>
              <a:t>Obr. 4 </a:t>
            </a:r>
            <a:r>
              <a:rPr lang="pl-PL" dirty="0"/>
              <a:t>Hypotézy v modelu založeném na hodnotách </a:t>
            </a:r>
            <a:r>
              <a:rPr lang="cs-CZ" dirty="0"/>
              <a:t>……………………………………………..15</a:t>
            </a:r>
          </a:p>
        </p:txBody>
      </p:sp>
    </p:spTree>
    <p:extLst>
      <p:ext uri="{BB962C8B-B14F-4D97-AF65-F5344CB8AC3E}">
        <p14:creationId xmlns:p14="http://schemas.microsoft.com/office/powerpoint/2010/main" val="147645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Potřebujeme cizí myšlenky?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naší argumentace nebo doplnění myšlenky</a:t>
            </a:r>
          </a:p>
          <a:p>
            <a:r>
              <a:rPr lang="cs-CZ" dirty="0"/>
              <a:t>Prokázání znalosti problematiky, prezentace stavu poznání v dané oblasti</a:t>
            </a:r>
          </a:p>
          <a:p>
            <a:r>
              <a:rPr lang="cs-CZ" dirty="0"/>
              <a:t>Polemika s názorem jiného autora</a:t>
            </a:r>
          </a:p>
          <a:p>
            <a:endParaRPr lang="cs-CZ" dirty="0"/>
          </a:p>
          <a:p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69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citace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Přímá (doslovná) citace/citát</a:t>
            </a:r>
          </a:p>
          <a:p>
            <a:pPr marL="118872" indent="0">
              <a:buNone/>
            </a:pPr>
            <a:r>
              <a:rPr lang="cs-CZ" dirty="0"/>
              <a:t>ČSN ISO 14721 definuje data jako: „</a:t>
            </a:r>
            <a:r>
              <a:rPr lang="cs-CZ" i="1" dirty="0"/>
              <a:t>opakovaně interpretovatelná vyjádření informací ve formalizované podobě vhodné pro komunikaci, interpretaci nebo zpracování; mezi příklady dat patří posloupnost bitů, tabulka s čísly, znaky na stránce, nahrávka zvuků pořízená mluvčím nebo vzorek měsíční horniny.</a:t>
            </a:r>
            <a:r>
              <a:rPr lang="cs-CZ" dirty="0"/>
              <a:t>“</a:t>
            </a:r>
            <a:r>
              <a:rPr lang="cs-CZ" baseline="30000" dirty="0"/>
              <a:t>6</a:t>
            </a:r>
            <a:r>
              <a:rPr lang="cs-CZ" dirty="0"/>
              <a:t> 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Parafráze</a:t>
            </a:r>
          </a:p>
          <a:p>
            <a:pPr marL="118872" indent="0">
              <a:buNone/>
            </a:pPr>
            <a:r>
              <a:rPr lang="cs-CZ" dirty="0"/>
              <a:t>Priscilla </a:t>
            </a:r>
            <a:r>
              <a:rPr lang="cs-CZ" dirty="0" err="1"/>
              <a:t>Caplan</a:t>
            </a:r>
            <a:r>
              <a:rPr lang="cs-CZ" dirty="0"/>
              <a:t> (2010) navrhuje pyramidové schéma popisující oblasti, na něž by se instituce při práci s digitálními objekty měla soustředit.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6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/>
              <a:t>Citace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Příliš mnoho citací narušuje souvislý výklad</a:t>
            </a:r>
          </a:p>
          <a:p>
            <a:pPr lvl="1"/>
            <a:r>
              <a:rPr lang="cs-CZ" dirty="0"/>
              <a:t>Seskupení citací bez dostatečného komentáře</a:t>
            </a:r>
          </a:p>
          <a:p>
            <a:pPr lvl="1"/>
            <a:r>
              <a:rPr lang="cs-CZ" dirty="0"/>
              <a:t>Komentář opakuje informaci z citace</a:t>
            </a:r>
          </a:p>
          <a:p>
            <a:r>
              <a:rPr lang="cs-CZ" dirty="0"/>
              <a:t>Použití citace</a:t>
            </a:r>
          </a:p>
          <a:p>
            <a:pPr lvl="1"/>
            <a:r>
              <a:rPr lang="cs-CZ" dirty="0"/>
              <a:t>Výklad se k ní váže - vysvětlujeme ji, bez uvedení citace by další text nedával smysl</a:t>
            </a:r>
          </a:p>
          <a:p>
            <a:pPr lvl="1"/>
            <a:r>
              <a:rPr lang="cs-CZ" dirty="0"/>
              <a:t>Podpora vlastní argumentace nebo kritiky – originální myšlenka, zajímavě formulovaná, účinek na čtenáře</a:t>
            </a:r>
          </a:p>
          <a:p>
            <a:pPr lvl="1"/>
            <a:r>
              <a:rPr lang="cs-CZ" dirty="0"/>
              <a:t>Přeformulováním by došlo ke ztrátě informační hodnoty – zejména definice</a:t>
            </a:r>
          </a:p>
        </p:txBody>
      </p:sp>
    </p:spTree>
    <p:extLst>
      <p:ext uri="{BB962C8B-B14F-4D97-AF65-F5344CB8AC3E}">
        <p14:creationId xmlns:p14="http://schemas.microsoft.com/office/powerpoint/2010/main" val="307234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 err="1"/>
              <a:t>Parafáze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Stručnější, snazší pro začlenění</a:t>
            </a:r>
          </a:p>
          <a:p>
            <a:r>
              <a:rPr lang="cs-CZ" dirty="0"/>
              <a:t>Pozor na významové posuny</a:t>
            </a:r>
          </a:p>
          <a:p>
            <a:r>
              <a:rPr lang="cs-CZ" dirty="0"/>
              <a:t>Stručné vyjádření hlavní myšlenky (neparafrázovat jednotlivé věty)</a:t>
            </a:r>
          </a:p>
        </p:txBody>
      </p:sp>
    </p:spTree>
    <p:extLst>
      <p:ext uri="{BB962C8B-B14F-4D97-AF65-F5344CB8AC3E}">
        <p14:creationId xmlns:p14="http://schemas.microsoft.com/office/powerpoint/2010/main" val="212274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5FCC1BE-3702-46F5-8EF1-86DF6617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– využití přímé citace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EC1557-6290-4601-8F5D-5F3AF10C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Vaším cílem je analyzovat koncepce rozvoje knihoven na léta 2011-2015 a 2017 – 2020 (viz dokumenty v </a:t>
            </a:r>
            <a:r>
              <a:rPr lang="cs-CZ" dirty="0" err="1"/>
              <a:t>Moodle</a:t>
            </a:r>
            <a:r>
              <a:rPr lang="cs-CZ" dirty="0"/>
              <a:t>)</a:t>
            </a:r>
          </a:p>
          <a:p>
            <a:r>
              <a:rPr lang="cs-CZ" dirty="0"/>
              <a:t>Zaměřte se na část vize a zamyslete se, co z textu byste využili ve formě přímé citace, a které ze situací vhodných pro využití přímé citace to odpovídá.</a:t>
            </a:r>
          </a:p>
          <a:p>
            <a:r>
              <a:rPr lang="cs-CZ" dirty="0"/>
              <a:t>Co byste naopak parafrázovali?</a:t>
            </a:r>
          </a:p>
        </p:txBody>
      </p:sp>
    </p:spTree>
    <p:extLst>
      <p:ext uri="{BB962C8B-B14F-4D97-AF65-F5344CB8AC3E}">
        <p14:creationId xmlns:p14="http://schemas.microsoft.com/office/powerpoint/2010/main" val="361151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63313"/>
            <a:ext cx="8596668" cy="1320800"/>
          </a:xfrm>
        </p:spPr>
        <p:txBody>
          <a:bodyPr/>
          <a:lstStyle/>
          <a:p>
            <a:r>
              <a:rPr lang="cs-CZ" dirty="0"/>
              <a:t>Cvičení – využití přímé citace nebo parafráze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7862"/>
            <a:ext cx="8596668" cy="4895993"/>
          </a:xfrm>
        </p:spPr>
        <p:txBody>
          <a:bodyPr/>
          <a:lstStyle/>
          <a:p>
            <a:r>
              <a:rPr lang="cs-CZ" dirty="0"/>
              <a:t>Úryvek z článku (Lorenz et al., 2018)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Chcete ve své práci citovat informace získané z úryvku. Jakou formu (citát/parafráze) využijete, jestliže dotyčná část vaší práce pojednává </a:t>
            </a:r>
          </a:p>
          <a:p>
            <a:pPr lvl="1"/>
            <a:r>
              <a:rPr lang="cs-CZ" dirty="0"/>
              <a:t>obecně o neformálních místech získávání informací</a:t>
            </a:r>
          </a:p>
          <a:p>
            <a:pPr lvl="1"/>
            <a:r>
              <a:rPr lang="cs-CZ" dirty="0"/>
              <a:t>o kavárnách jako místech získávání informací</a:t>
            </a:r>
          </a:p>
          <a:p>
            <a:pPr lvl="1"/>
            <a:r>
              <a:rPr lang="cs-CZ" dirty="0"/>
              <a:t>o neformálních místech získávání informací a chcete čtenáře něčím překvapit</a:t>
            </a:r>
          </a:p>
          <a:p>
            <a:pPr lvl="1"/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7788315" cy="23319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23007" y="6133022"/>
            <a:ext cx="9698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LORENZ, Michal, Elena KUBALÍKOVÁ, Veronika WÖLFELOVÁ, Viera VOZÁROVÁ a Nikoleta HABARTOVÁ. Konference jako informační zázemí pro setkání s informací. </a:t>
            </a:r>
            <a:r>
              <a:rPr lang="cs-CZ" sz="1200" i="1" dirty="0"/>
              <a:t>ProInflow</a:t>
            </a:r>
            <a:r>
              <a:rPr lang="cs-CZ" sz="1200" dirty="0"/>
              <a:t> [online]. 2018, </a:t>
            </a:r>
            <a:r>
              <a:rPr lang="cs-CZ" sz="1200" b="1" dirty="0"/>
              <a:t>10</a:t>
            </a:r>
            <a:r>
              <a:rPr lang="cs-CZ" sz="1200" dirty="0"/>
              <a:t>(1) [cit. 2021-03-24]. ISSN 1804-2406. Dostupné z: doi:10.5817/ProIn2018-1-3</a:t>
            </a:r>
          </a:p>
        </p:txBody>
      </p:sp>
    </p:spTree>
    <p:extLst>
      <p:ext uri="{BB962C8B-B14F-4D97-AF65-F5344CB8AC3E}">
        <p14:creationId xmlns:p14="http://schemas.microsoft.com/office/powerpoint/2010/main" val="2873741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68EB4-9503-4619-A31D-25385D22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odlišíme cizí myšlenky od vlastních?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92227-370C-4E3E-B0CD-56FCC7C4F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Odkazy v textu + seznam použité literatury</a:t>
            </a:r>
          </a:p>
          <a:p>
            <a:r>
              <a:rPr lang="cs-CZ" dirty="0"/>
              <a:t>Uvedením odkazu na pramen</a:t>
            </a:r>
          </a:p>
          <a:p>
            <a:pPr lvl="1"/>
            <a:r>
              <a:rPr lang="cs-CZ" dirty="0"/>
              <a:t>umožníme čtenáři identifikovat, z čeho jsme čerpali</a:t>
            </a:r>
          </a:p>
          <a:p>
            <a:pPr lvl="1"/>
            <a:r>
              <a:rPr lang="cs-CZ" dirty="0"/>
              <a:t>dodržíme tak ustanovení autorského zákona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umožníme zkoumání rozvoje vědy pomocí citační analýzy</a:t>
            </a:r>
          </a:p>
          <a:p>
            <a:endParaRPr lang="cs-CZ" dirty="0"/>
          </a:p>
          <a:p>
            <a:r>
              <a:rPr lang="cs-CZ" dirty="0"/>
              <a:t>Kdy nemusíme uvádět odkaz?</a:t>
            </a:r>
          </a:p>
          <a:p>
            <a:pPr lvl="1"/>
            <a:r>
              <a:rPr lang="cs-CZ" dirty="0"/>
              <a:t>neoddiskutovatelné události (založení Univerzity Karlovy, vznik České republiky)</a:t>
            </a:r>
          </a:p>
          <a:p>
            <a:pPr lvl="1"/>
            <a:r>
              <a:rPr lang="cs-CZ" dirty="0"/>
              <a:t>všeobecné vzdělání – fakta vyučovaná na ZŠ, SŠ, informace běžně se vyskytující ve sdělovacích prostředcích</a:t>
            </a:r>
          </a:p>
          <a:p>
            <a:pPr lvl="1"/>
            <a:r>
              <a:rPr lang="cs-CZ" dirty="0"/>
              <a:t>základní poznatky oboru – nejobtížněji odlišitelné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08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styl x metoda citování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Citační styl = pravidla určující podobu citací a bibliografických citací</a:t>
            </a:r>
          </a:p>
          <a:p>
            <a:pPr lvl="1"/>
            <a:r>
              <a:rPr lang="cs-CZ" dirty="0"/>
              <a:t>Pro účely bakalářské práce norma ISO 690 </a:t>
            </a:r>
          </a:p>
          <a:p>
            <a:r>
              <a:rPr lang="cs-CZ" dirty="0"/>
              <a:t>Metoda citování = způsob odkazování z textu do seznamu literatury</a:t>
            </a:r>
          </a:p>
          <a:p>
            <a:pPr lvl="1"/>
            <a:r>
              <a:rPr lang="cs-CZ" dirty="0"/>
              <a:t>Pro bakalářskou práci</a:t>
            </a:r>
          </a:p>
          <a:p>
            <a:pPr lvl="2"/>
            <a:r>
              <a:rPr lang="cs-CZ" dirty="0"/>
              <a:t>Harvardský systém (metoda prvku a data)</a:t>
            </a:r>
          </a:p>
          <a:p>
            <a:pPr lvl="2"/>
            <a:r>
              <a:rPr lang="cs-CZ" dirty="0"/>
              <a:t>Metoda průběžných poznámek</a:t>
            </a:r>
          </a:p>
          <a:p>
            <a:pPr lvl="1"/>
            <a:r>
              <a:rPr lang="cs-CZ" dirty="0"/>
              <a:t>Výběr – jednoduchost, přehlednost, ohled na čtenáře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4412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8EB2E7-C211-4A5C-B4A8-4B9A814C90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6046</TotalTime>
  <Words>1347</Words>
  <Application>Microsoft Office PowerPoint</Application>
  <PresentationFormat>Širokoúhlá obrazovka</PresentationFormat>
  <Paragraphs>115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Open Sans</vt:lpstr>
      <vt:lpstr>Trebuchet MS</vt:lpstr>
      <vt:lpstr>Wingdings</vt:lpstr>
      <vt:lpstr>Wingdings 3</vt:lpstr>
      <vt:lpstr>Fazeta</vt:lpstr>
      <vt:lpstr>Citování a seznam použité literatury</vt:lpstr>
      <vt:lpstr>Potřebujeme cizí myšlenky?</vt:lpstr>
      <vt:lpstr>Způsob citace - příklady</vt:lpstr>
      <vt:lpstr>Citace nebo parafráze? Citace </vt:lpstr>
      <vt:lpstr>Citace nebo parafráze? Parafáze</vt:lpstr>
      <vt:lpstr>Cvičení – využití přímé citace</vt:lpstr>
      <vt:lpstr>Cvičení – využití přímé citace nebo parafráze</vt:lpstr>
      <vt:lpstr>Jak odlišíme cizí myšlenky od vlastních?</vt:lpstr>
      <vt:lpstr>Citační styl x metoda citování</vt:lpstr>
      <vt:lpstr>Harvardský systém</vt:lpstr>
      <vt:lpstr>Harvardský systém + ISO 690:2011</vt:lpstr>
      <vt:lpstr>Metoda poznámek</vt:lpstr>
      <vt:lpstr>Prohřešky proti citační etice</vt:lpstr>
      <vt:lpstr>Problematické situace - citování cizojazyčného díla </vt:lpstr>
      <vt:lpstr>Problematické situace – citování elektronických zdrojů</vt:lpstr>
      <vt:lpstr>Problematické situace – sekundární citace</vt:lpstr>
      <vt:lpstr>Problematické situace - převzatý obrázek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72</cp:revision>
  <dcterms:created xsi:type="dcterms:W3CDTF">2021-03-15T15:30:47Z</dcterms:created>
  <dcterms:modified xsi:type="dcterms:W3CDTF">2025-04-08T07:16:42Z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