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4" r:id="rId3"/>
    <p:sldId id="337" r:id="rId4"/>
    <p:sldId id="338" r:id="rId5"/>
    <p:sldId id="339" r:id="rId6"/>
    <p:sldId id="340" r:id="rId7"/>
    <p:sldId id="341" r:id="rId8"/>
    <p:sldId id="276" r:id="rId9"/>
    <p:sldId id="275" r:id="rId10"/>
    <p:sldId id="277" r:id="rId11"/>
    <p:sldId id="278" r:id="rId12"/>
    <p:sldId id="335" r:id="rId13"/>
    <p:sldId id="342" r:id="rId14"/>
    <p:sldId id="343" r:id="rId15"/>
    <p:sldId id="32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86188" autoAdjust="0"/>
  </p:normalViewPr>
  <p:slideViewPr>
    <p:cSldViewPr snapToGrid="0">
      <p:cViewPr varScale="1">
        <p:scale>
          <a:sx n="91" d="100"/>
          <a:sy n="91" d="100"/>
        </p:scale>
        <p:origin x="1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1DF7F-5B52-46CD-820F-1CE6CD7FD9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F890D-32D6-4E2A-B6B9-74D5E366D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9EB6-9053-45F0-AED7-F50AF58B8EA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E0FB-FA3D-4133-96EB-B11DD8962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11A3E-1037-405F-9670-7B8644C73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8EFD-CC93-4BF6-8593-B70434826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01.03.2023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5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3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72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9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36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Jaké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příklady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fonologické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morfologické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lexikální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variace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Schoda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zhoda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uvidíme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budeme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vidět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jetel</a:t>
            </a:r>
            <a:r>
              <a:rPr lang="en-US" dirty="0">
                <a:cs typeface="Calibri"/>
              </a:rPr>
              <a:t> x </a:t>
            </a:r>
            <a:r>
              <a:rPr lang="en-US" dirty="0" err="1">
                <a:cs typeface="Calibri"/>
              </a:rPr>
              <a:t>jetelina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5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03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98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entium Plus" panose="0200050306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Gentium Plus" panose="02000503060000020004" pitchFamily="2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6" y="3146322"/>
            <a:ext cx="8437659" cy="2234397"/>
          </a:xfrm>
        </p:spPr>
        <p:txBody>
          <a:bodyPr/>
          <a:lstStyle/>
          <a:p>
            <a:r>
              <a:rPr lang="cs-CZ" dirty="0"/>
              <a:t>Úvod do sociolingvistiky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hodina III:	variační sociolingvistika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806" y="5567533"/>
            <a:ext cx="6218237" cy="974725"/>
          </a:xfrm>
        </p:spPr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28. ú</a:t>
            </a:r>
            <a:r>
              <a:rPr lang="cs-CZ" noProof="1">
                <a:cs typeface="Arial"/>
              </a:rPr>
              <a:t>nora</a:t>
            </a:r>
            <a:r>
              <a:rPr lang="cs-CZ" dirty="0">
                <a:cs typeface="Arial"/>
              </a:rPr>
              <a:t>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46416-4BA2-4A17-B017-74171142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Labov</a:t>
            </a:r>
            <a:br>
              <a:rPr lang="cs-CZ" dirty="0"/>
            </a:br>
            <a:r>
              <a:rPr lang="cs-CZ" sz="3200" dirty="0"/>
              <a:t>a) sociální determinace jazykové změny (1963)</a:t>
            </a:r>
            <a:br>
              <a:rPr lang="cs-CZ" sz="3200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6A009C-4D1E-4538-99F3-5BBA14E9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/>
              <a:t>1963: výzkum jazykového společenství na ostrově Martha</a:t>
            </a:r>
            <a:r>
              <a:rPr lang="en-GB" sz="2000" dirty="0"/>
              <a:t>’s Vineyard</a:t>
            </a:r>
            <a:endParaRPr lang="cs-CZ" sz="20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/>
              <a:t>malý ostrov v Atlantiku, u pobřeží Nové Anglie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/>
              <a:t>situace</a:t>
            </a:r>
            <a:r>
              <a:rPr lang="en-GB" sz="2000" dirty="0"/>
              <a:t>* </a:t>
            </a:r>
            <a:r>
              <a:rPr lang="cs-CZ" sz="2000" dirty="0"/>
              <a:t>: starousedlíci vs. prázdninoví návštěvníci („</a:t>
            </a:r>
            <a:r>
              <a:rPr lang="cs-CZ" sz="2000" dirty="0" err="1"/>
              <a:t>summer</a:t>
            </a:r>
            <a:r>
              <a:rPr lang="cs-CZ" sz="2000" dirty="0"/>
              <a:t> </a:t>
            </a:r>
            <a:r>
              <a:rPr lang="cs-CZ" sz="2000" dirty="0" err="1"/>
              <a:t>people</a:t>
            </a:r>
            <a:r>
              <a:rPr lang="cs-CZ" sz="2000" dirty="0"/>
              <a:t>“)</a:t>
            </a:r>
            <a:endParaRPr lang="en-GB" sz="20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/>
              <a:t>starousedlíci měli tendenci k centralizaci vokálů (/au/; /</a:t>
            </a:r>
            <a:r>
              <a:rPr lang="cs-CZ" sz="2000" dirty="0" err="1"/>
              <a:t>ai</a:t>
            </a:r>
            <a:r>
              <a:rPr lang="cs-CZ" sz="2000" dirty="0"/>
              <a:t>/ &gt; /</a:t>
            </a:r>
            <a:r>
              <a:rPr lang="cs-CZ" sz="2000" dirty="0" err="1"/>
              <a:t>əu</a:t>
            </a:r>
            <a:r>
              <a:rPr lang="cs-CZ" sz="2000" dirty="0"/>
              <a:t>/</a:t>
            </a:r>
            <a:r>
              <a:rPr lang="en-GB" sz="2000" dirty="0"/>
              <a:t>;</a:t>
            </a:r>
            <a:r>
              <a:rPr lang="cs-CZ" sz="2000" dirty="0"/>
              <a:t> /</a:t>
            </a:r>
            <a:r>
              <a:rPr lang="cs-CZ" sz="2000" dirty="0" err="1"/>
              <a:t>əi</a:t>
            </a:r>
            <a:r>
              <a:rPr lang="cs-CZ" sz="2000" dirty="0"/>
              <a:t>/)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/>
              <a:t>centralizace přitom nepatřila mezi tradiční ostrovní rysy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Labov</a:t>
            </a:r>
            <a:r>
              <a:rPr lang="cs-CZ" sz="2000" dirty="0"/>
              <a:t> zjistil, že frekvence centralizovaných vokálů koreluje s mírou ztotožnění se s „ostrovní identitou“</a:t>
            </a:r>
          </a:p>
          <a:p>
            <a:pPr marL="0" indent="0">
              <a:buNone/>
            </a:pPr>
            <a:r>
              <a:rPr lang="cs-CZ" sz="2000" dirty="0"/>
              <a:t>→ jazyková změna determinována sociálně: potřebou vyjádřit postoj k používání jazyka jiné sociální skupiny a zároveň potřebou odlišit vlastní sociální skupinu</a:t>
            </a:r>
          </a:p>
          <a:p>
            <a:pPr marL="0" indent="0">
              <a:buNone/>
            </a:pPr>
            <a:r>
              <a:rPr lang="cs-CZ" sz="2000" dirty="0"/>
              <a:t>→ průběh a podmíněnost jazykové změny můžeme sledovat, pokud identifikujeme </a:t>
            </a:r>
            <a:r>
              <a:rPr lang="cs-CZ" sz="2000" b="1" i="1" dirty="0"/>
              <a:t>jazykové proměnné </a:t>
            </a:r>
            <a:r>
              <a:rPr lang="cs-CZ" sz="2000" dirty="0"/>
              <a:t>(</a:t>
            </a:r>
            <a:r>
              <a:rPr lang="cs-CZ" sz="2000" dirty="0" err="1"/>
              <a:t>linguistic</a:t>
            </a:r>
            <a:r>
              <a:rPr lang="cs-CZ" sz="2000" dirty="0"/>
              <a:t> </a:t>
            </a:r>
            <a:r>
              <a:rPr lang="cs-CZ" sz="2000" dirty="0" err="1"/>
              <a:t>variables</a:t>
            </a:r>
            <a:r>
              <a:rPr lang="cs-CZ" sz="2000" dirty="0"/>
              <a:t>), tj. rysy/kategorie, které lze kvantifikovat a mezi sebou korelovat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54F7F05-6E83-4F29-BE6E-6C01467D9FB2}"/>
              </a:ext>
            </a:extLst>
          </p:cNvPr>
          <p:cNvSpPr txBox="1"/>
          <p:nvPr/>
        </p:nvSpPr>
        <p:spPr>
          <a:xfrm>
            <a:off x="8199784" y="5915353"/>
            <a:ext cx="3479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orbel" panose="020B0503020204020204" pitchFamily="34" charset="0"/>
              </a:rPr>
              <a:t>*</a:t>
            </a:r>
            <a:r>
              <a:rPr lang="cs-CZ" sz="1100" b="1" dirty="0">
                <a:latin typeface="Corbel" panose="020B0503020204020204" pitchFamily="34" charset="0"/>
              </a:rPr>
              <a:t> Dříve existoval na ostrově vesnický ZJ</a:t>
            </a:r>
          </a:p>
        </p:txBody>
      </p:sp>
    </p:spTree>
    <p:extLst>
      <p:ext uri="{BB962C8B-B14F-4D97-AF65-F5344CB8AC3E}">
        <p14:creationId xmlns:p14="http://schemas.microsoft.com/office/powerpoint/2010/main" val="33323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454"/>
    </mc:Choice>
    <mc:Fallback xmlns="">
      <p:transition spd="slow" advTm="35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46416-4BA2-4A17-B017-74171142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Labov</a:t>
            </a:r>
            <a:br>
              <a:rPr lang="cs-CZ" dirty="0"/>
            </a:br>
            <a:r>
              <a:rPr lang="cs-CZ" sz="3200" dirty="0"/>
              <a:t>b) jazyková proměnná (1964)</a:t>
            </a:r>
            <a:br>
              <a:rPr lang="cs-CZ" sz="32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6A009C-4D1E-4538-99F3-5BBA14E9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1964: výzkum na </a:t>
            </a:r>
            <a:r>
              <a:rPr lang="cs-CZ" sz="1800" dirty="0" err="1"/>
              <a:t>Lower</a:t>
            </a:r>
            <a:r>
              <a:rPr lang="cs-CZ" sz="1800" dirty="0"/>
              <a:t> East </a:t>
            </a:r>
            <a:r>
              <a:rPr lang="cs-CZ" sz="1800" dirty="0" err="1"/>
              <a:t>Side</a:t>
            </a:r>
            <a:r>
              <a:rPr lang="cs-CZ" sz="1800" dirty="0"/>
              <a:t> v New Yorku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elize </a:t>
            </a:r>
            <a:r>
              <a:rPr lang="cs-CZ" sz="1800" dirty="0" err="1"/>
              <a:t>postvokalického</a:t>
            </a:r>
            <a:r>
              <a:rPr lang="cs-CZ" sz="1800" dirty="0"/>
              <a:t> /r/ v newyorské mluvě (car, /</a:t>
            </a:r>
            <a:r>
              <a:rPr lang="cs-CZ" sz="1800" dirty="0" err="1"/>
              <a:t>ka</a:t>
            </a:r>
            <a:r>
              <a:rPr lang="cs-CZ" sz="1800" dirty="0"/>
              <a:t>:/ nebo /</a:t>
            </a:r>
            <a:r>
              <a:rPr lang="cs-CZ" sz="1800" dirty="0" err="1"/>
              <a:t>ka:r</a:t>
            </a:r>
            <a:r>
              <a:rPr lang="cs-CZ" sz="1800" dirty="0"/>
              <a:t>/)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neelidované</a:t>
            </a:r>
            <a:r>
              <a:rPr lang="cs-CZ" sz="1800" dirty="0"/>
              <a:t> /r/ považováno za prestižnější, elidované příznakem nižších sociálních vrstev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„</a:t>
            </a:r>
            <a:r>
              <a:rPr lang="cs-CZ" sz="1800" dirty="0" err="1"/>
              <a:t>fourth</a:t>
            </a:r>
            <a:r>
              <a:rPr lang="cs-CZ" sz="1800" dirty="0"/>
              <a:t> </a:t>
            </a:r>
            <a:r>
              <a:rPr lang="cs-CZ" sz="1800" dirty="0" err="1"/>
              <a:t>floor</a:t>
            </a:r>
            <a:r>
              <a:rPr lang="cs-CZ" sz="1800" dirty="0"/>
              <a:t>“ – </a:t>
            </a:r>
            <a:r>
              <a:rPr lang="cs-CZ" sz="1800" dirty="0" err="1"/>
              <a:t>elicitováno</a:t>
            </a:r>
            <a:r>
              <a:rPr lang="cs-CZ" sz="1800" dirty="0"/>
              <a:t> v obchodních domech s klientelou z vyšší/nižší třídy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Labov</a:t>
            </a:r>
            <a:r>
              <a:rPr lang="cs-CZ" sz="1800" dirty="0"/>
              <a:t> pomocí jasně stanovených jazykových a sociálních proměnných sledoval, jak je /r/ distribuováno napříč sociálními třídami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metoda: </a:t>
            </a:r>
            <a:r>
              <a:rPr lang="cs-CZ" sz="1800" b="1" dirty="0"/>
              <a:t>elicitace</a:t>
            </a:r>
            <a:r>
              <a:rPr lang="cs-CZ" sz="1800" dirty="0"/>
              <a:t>, </a:t>
            </a:r>
            <a:r>
              <a:rPr lang="cs-CZ" sz="1800" b="1" dirty="0"/>
              <a:t>interview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/r/ nebo /∅/ - příklad jazykové proměnné = soubor (2 a více) variant, které se liší pouze formou, nikoli významem - jejich distribuce může korelovat s dalšími proměnnými, např. sociálními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výsledky: čím vyšší soc. třída, tím vyšší výskyt /r/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zároveň ale zřetelný </a:t>
            </a:r>
            <a:r>
              <a:rPr lang="cs-CZ" sz="1800" b="1" dirty="0"/>
              <a:t>posun</a:t>
            </a:r>
            <a:r>
              <a:rPr lang="cs-CZ" sz="1800" dirty="0"/>
              <a:t>: nižší střední třída vnímá /r/ jako prestižní, sama jej ale nepoužívá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800" dirty="0"/>
              <a:t>dnes je situace výrazně odlišná → /</a:t>
            </a:r>
            <a:r>
              <a:rPr lang="cs-CZ" sz="1800" dirty="0" err="1"/>
              <a:t>r</a:t>
            </a:r>
            <a:r>
              <a:rPr lang="cs-CZ" sz="1800" dirty="0"/>
              <a:t>/ proniklo napříč soc. stratifikací (</a:t>
            </a:r>
            <a:r>
              <a:rPr lang="cs-CZ" sz="1800" dirty="0" err="1"/>
              <a:t>Mather</a:t>
            </a:r>
            <a:r>
              <a:rPr lang="cs-CZ" sz="1800" dirty="0"/>
              <a:t>, 2012: </a:t>
            </a:r>
            <a:r>
              <a:rPr lang="en-US" sz="1800" i="1" dirty="0"/>
              <a:t>The Social Stratification of /r/ in New York City: </a:t>
            </a:r>
            <a:r>
              <a:rPr lang="en-US" sz="1800" i="1" dirty="0" err="1"/>
              <a:t>Labov’s</a:t>
            </a:r>
            <a:r>
              <a:rPr lang="en-US" sz="1800" i="1" dirty="0"/>
              <a:t> Department Store Study Revisited</a:t>
            </a:r>
            <a:r>
              <a:rPr lang="cs-CZ" sz="1800" dirty="0"/>
              <a:t>)</a:t>
            </a:r>
            <a:endParaRPr lang="cs-CZ" sz="1800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37"/>
    </mc:Choice>
    <mc:Fallback xmlns="">
      <p:transition spd="slow" advTm="31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3103-B56A-3543-D70A-A899DB34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úkol: typy jazykových proměnných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9918-0951-457D-4A7A-1D8D4074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U každého příkladu níže určete úroveň jazykové struktury, na které dochází k variaci. </a:t>
            </a:r>
            <a:endParaRPr lang="cs-CZ" b="0" i="0" dirty="0">
              <a:effectLst/>
            </a:endParaRPr>
          </a:p>
          <a:p>
            <a:pPr marL="0" indent="0" algn="l" rtl="0" fontAlgn="base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úrovně: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Gentium Plus" panose="02000503060000020004"/>
              </a:rPr>
              <a:t>fonetická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Gentium Plus" panose="02000503060000020004"/>
              </a:rPr>
              <a:t>fonologická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Gentium Plus" panose="02000503060000020004"/>
              </a:rPr>
              <a:t>morfologická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Gentium Plus" panose="02000503060000020004"/>
              </a:rPr>
              <a:t>syntaktická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Gentium Plus" panose="02000503060000020004"/>
              </a:rPr>
              <a:t>lexikální</a:t>
            </a:r>
            <a:endParaRPr lang="cs-CZ" b="1" i="0" dirty="0">
              <a:effectLst/>
            </a:endParaRP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V karibských dialektech angličtiny se hlásky [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θ]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nebo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ð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nevyskytují; místo nich se nahrazují hláskami [t], respektive [d], například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both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boʊt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],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there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dɛɹ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]. </a:t>
            </a:r>
            <a:endParaRPr lang="cs-CZ" b="0" i="0" dirty="0">
              <a:effectLst/>
            </a:endParaRP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V mnoha dialektech angličtiny se vyskytuje dvojí negace, jako například ve větě 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I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didn't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see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nobody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take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no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pictures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 </a:t>
            </a:r>
            <a:endParaRPr lang="cs-CZ" b="0" i="0" dirty="0">
              <a:effectLst/>
            </a:endParaRP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Mnoho amerických dialektů má polootevřený zadní vokál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ɔ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(srov. 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on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/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ɔn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/,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because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en-GB" sz="1800" dirty="0"/>
              <a:t>/</a:t>
            </a:r>
            <a:r>
              <a:rPr lang="en-GB" sz="1800" dirty="0" err="1"/>
              <a:t>biˈkɔz</a:t>
            </a:r>
            <a:r>
              <a:rPr lang="en-GB" sz="1800" dirty="0"/>
              <a:t>/)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. Tento vokál se však v různých dialektech tvoří velmi odlišně -- v některých je více zaokrouhlená, v některých méně; v některých je vyšší nebo nižší. </a:t>
            </a:r>
            <a:endParaRPr lang="cs-CZ" b="0" i="0" dirty="0">
              <a:effectLst/>
            </a:endParaRP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Názvy pro </a:t>
            </a:r>
            <a:r>
              <a:rPr lang="cs-CZ" sz="1800" i="0" dirty="0">
                <a:solidFill>
                  <a:srgbClr val="000000"/>
                </a:solidFill>
                <a:effectLst/>
                <a:latin typeface="Gentium Plus" panose="02000503060000020004"/>
              </a:rPr>
              <a:t>světlušku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se v různých varietách angličtiny liší: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firefly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lightning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bug,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glowworm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nebo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fire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 bug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 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Některá afroamerická anglická nářečí neoznačují třetí osobu jednotného čísla přítomného času koncovkou, například he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kiss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she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see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it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jump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. </a:t>
            </a:r>
            <a:endParaRPr lang="cs-CZ" b="0" i="0" dirty="0">
              <a:effectLst/>
            </a:endParaRP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V některých dialektech americké angličtiny (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Midland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American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English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MAE) se nerozlišuje mezi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ʊ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a [u] před [l] na konci slova. Slova </a:t>
            </a:r>
            <a:r>
              <a:rPr lang="cs-CZ" sz="1800" b="0" i="1" dirty="0">
                <a:solidFill>
                  <a:srgbClr val="000000"/>
                </a:solidFill>
                <a:effectLst/>
                <a:latin typeface="Gentium Plus" panose="02000503060000020004"/>
              </a:rPr>
              <a:t>full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 a </a:t>
            </a:r>
            <a:r>
              <a:rPr lang="cs-CZ" sz="1800" b="0" i="1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fool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, která se vyslovují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fʊl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a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ful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v mnoha jiných amerických anglických dialektech, jsou homofonní, vyslovují se v MAE jako [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Gentium Plus" panose="02000503060000020004"/>
              </a:rPr>
              <a:t>fʊl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Gentium Plus" panose="02000503060000020004"/>
              </a:rPr>
              <a:t>] pro obě slova </a:t>
            </a:r>
            <a:endParaRPr lang="cs-CZ" b="0" i="0" dirty="0">
              <a:effectLst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0865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AAAF-35C7-8406-654C-545222CD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úkol: typy jazykových proměnných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B145-CBCC-BDDC-7826-C334A21A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Z" dirty="0"/>
              <a:t>Pro každý typ jazykové proměnné vymyslete jeden příklad z češtiny nebo ČZJ.</a:t>
            </a:r>
          </a:p>
          <a:p>
            <a:pPr marL="514350" indent="-514350">
              <a:buAutoNum type="alphaLcParenR"/>
            </a:pPr>
            <a:r>
              <a:rPr lang="en-CZ" dirty="0"/>
              <a:t>fonetická</a:t>
            </a:r>
          </a:p>
          <a:p>
            <a:pPr marL="514350" indent="-514350">
              <a:buAutoNum type="alphaLcParenR"/>
            </a:pPr>
            <a:r>
              <a:rPr lang="en-CZ" dirty="0"/>
              <a:t>fonologická</a:t>
            </a:r>
          </a:p>
          <a:p>
            <a:pPr marL="514350" indent="-514350">
              <a:buAutoNum type="alphaLcParenR"/>
            </a:pPr>
            <a:r>
              <a:rPr lang="en-CZ" dirty="0"/>
              <a:t>morfologická</a:t>
            </a:r>
          </a:p>
          <a:p>
            <a:pPr marL="514350" indent="-514350">
              <a:buAutoNum type="alphaLcParenR"/>
            </a:pPr>
            <a:r>
              <a:rPr lang="en-CZ" dirty="0"/>
              <a:t>syntaktická</a:t>
            </a:r>
          </a:p>
          <a:p>
            <a:pPr marL="514350" indent="-514350">
              <a:buAutoNum type="alphaLcParenR"/>
            </a:pPr>
            <a:r>
              <a:rPr lang="en-CZ" dirty="0"/>
              <a:t>lexikální</a:t>
            </a:r>
          </a:p>
        </p:txBody>
      </p:sp>
    </p:spTree>
    <p:extLst>
      <p:ext uri="{BB962C8B-B14F-4D97-AF65-F5344CB8AC3E}">
        <p14:creationId xmlns:p14="http://schemas.microsoft.com/office/powerpoint/2010/main" val="40893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AAAF-35C7-8406-654C-545222CD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úkol: typy jazykových proměnných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B145-CBCC-BDDC-7826-C334A21A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CZ" sz="2400" dirty="0"/>
              <a:t>fonetická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CZ" sz="2000" dirty="0"/>
              <a:t>centralizace vokálů		</a:t>
            </a:r>
            <a:r>
              <a:rPr lang="en-CZ" sz="2000" i="1" dirty="0"/>
              <a:t>dobře x dobř</a:t>
            </a:r>
            <a:r>
              <a:rPr lang="en-GB" sz="2000" i="1" dirty="0" err="1"/>
              <a:t>ə</a:t>
            </a:r>
            <a:endParaRPr lang="en-CZ" sz="2000" i="1" dirty="0"/>
          </a:p>
          <a:p>
            <a:pPr marL="514350" indent="-514350">
              <a:buAutoNum type="alphaLcParenR"/>
            </a:pPr>
            <a:r>
              <a:rPr lang="en-CZ" sz="2400" dirty="0"/>
              <a:t>fonologická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CZ" sz="2000" dirty="0"/>
              <a:t>protetické v-		</a:t>
            </a:r>
            <a:r>
              <a:rPr lang="en-CZ" sz="2000" i="1" dirty="0"/>
              <a:t>odejít x vodejít</a:t>
            </a:r>
          </a:p>
          <a:p>
            <a:pPr marL="514350" indent="-514350">
              <a:buAutoNum type="alphaLcParenR"/>
            </a:pPr>
            <a:r>
              <a:rPr lang="en-CZ" sz="2400" dirty="0"/>
              <a:t>morfologická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CZ" sz="2000" dirty="0"/>
              <a:t>vokativ			</a:t>
            </a:r>
            <a:r>
              <a:rPr lang="en-CZ" sz="2000" i="1" dirty="0"/>
              <a:t>pane Moravče x pane Moravec</a:t>
            </a:r>
          </a:p>
          <a:p>
            <a:pPr marL="514350" indent="-514350">
              <a:buAutoNum type="alphaLcParenR"/>
            </a:pPr>
            <a:r>
              <a:rPr lang="en-CZ" sz="2400" dirty="0"/>
              <a:t>syntaktická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CZ" sz="2000" dirty="0"/>
              <a:t>kondenzace		</a:t>
            </a:r>
            <a:r>
              <a:rPr lang="en-CZ" sz="2000" i="1" dirty="0"/>
              <a:t>rozhodnutí o porušení předpisů obžalovaný x</a:t>
            </a:r>
          </a:p>
          <a:p>
            <a:pPr marL="228600" lvl="1"/>
            <a:r>
              <a:rPr lang="en-CZ" sz="2000" i="1" dirty="0"/>
              <a:t>				rozhodnutí o tom, že obžalovaný porušil předpisy</a:t>
            </a:r>
          </a:p>
          <a:p>
            <a:pPr marL="514350" indent="-514350">
              <a:buAutoNum type="alphaLcParenR"/>
            </a:pPr>
            <a:r>
              <a:rPr lang="en-CZ" sz="2400" dirty="0"/>
              <a:t>lexikální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Z" sz="2000" dirty="0"/>
              <a:t>SPOLEČENSKÁ UDÁLOST	</a:t>
            </a:r>
            <a:r>
              <a:rPr lang="en-CZ" sz="2000" i="1" dirty="0"/>
              <a:t>večírek x mejdan x party</a:t>
            </a:r>
          </a:p>
        </p:txBody>
      </p:sp>
    </p:spTree>
    <p:extLst>
      <p:ext uri="{BB962C8B-B14F-4D97-AF65-F5344CB8AC3E}">
        <p14:creationId xmlns:p14="http://schemas.microsoft.com/office/powerpoint/2010/main" val="337516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AA8B1-9695-4417-BA79-4F59788C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091"/>
            <a:ext cx="10515600" cy="1325563"/>
          </a:xfrm>
        </p:spPr>
        <p:txBody>
          <a:bodyPr lIns="91440" tIns="45720" rIns="91440" bIns="45720" anchor="t"/>
          <a:lstStyle/>
          <a:p>
            <a:pPr algn="ctr"/>
            <a:r>
              <a:rPr lang="cs-CZ" sz="8800" i="1" dirty="0">
                <a:solidFill>
                  <a:schemeClr val="bg1"/>
                </a:solidFill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  <a:t>Konec</a:t>
            </a: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br>
              <a:rPr lang="cs-CZ" sz="8800" i="1" dirty="0">
                <a:latin typeface="Gentium Book Plus" panose="02000503060000020004" pitchFamily="2" charset="0"/>
                <a:ea typeface="Gentium Book Plus" panose="02000503060000020004" pitchFamily="2" charset="0"/>
                <a:cs typeface="Gentium Book Plus" panose="02000503060000020004" pitchFamily="2" charset="0"/>
              </a:rPr>
            </a:br>
            <a:endParaRPr lang="cs-CZ" sz="1200">
              <a:solidFill>
                <a:srgbClr val="000000"/>
              </a:solidFill>
              <a:latin typeface="Gentium Book Plus" panose="02000503060000020004" pitchFamily="2" charset="0"/>
              <a:ea typeface="Gentium Book Plus" panose="02000503060000020004" pitchFamily="2" charset="0"/>
              <a:cs typeface="Gentium Book Plus" panose="02000503060000020004" pitchFamily="2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16CED72-4C89-79E7-B21D-DB1549C1633E}"/>
              </a:ext>
            </a:extLst>
          </p:cNvPr>
          <p:cNvSpPr txBox="1">
            <a:spLocks/>
          </p:cNvSpPr>
          <p:nvPr/>
        </p:nvSpPr>
        <p:spPr>
          <a:xfrm>
            <a:off x="840509" y="3916218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ntium Plus" panose="02000503060000020004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indent="-457200"/>
            <a:r>
              <a:rPr lang="en-GB" sz="1400" dirty="0" err="1">
                <a:solidFill>
                  <a:schemeClr val="bg1"/>
                </a:solidFill>
              </a:rPr>
              <a:t>Labov</a:t>
            </a:r>
            <a:r>
              <a:rPr lang="en-GB" sz="1400" dirty="0">
                <a:solidFill>
                  <a:schemeClr val="bg1"/>
                </a:solidFill>
              </a:rPr>
              <a:t>, W. (1963). The social motivation of a sound change. </a:t>
            </a:r>
            <a:r>
              <a:rPr lang="en-GB" sz="1400" i="1" dirty="0">
                <a:solidFill>
                  <a:schemeClr val="bg1"/>
                </a:solidFill>
              </a:rPr>
              <a:t>Word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i="1" dirty="0">
                <a:solidFill>
                  <a:schemeClr val="bg1"/>
                </a:solidFill>
              </a:rPr>
              <a:t>19</a:t>
            </a:r>
            <a:r>
              <a:rPr lang="en-GB" sz="1400" dirty="0">
                <a:solidFill>
                  <a:schemeClr val="bg1"/>
                </a:solidFill>
              </a:rPr>
              <a:t>(3), 273-309.</a:t>
            </a:r>
          </a:p>
          <a:p>
            <a:pPr indent="-457200"/>
            <a:r>
              <a:rPr lang="en-GB" sz="1400" dirty="0" err="1">
                <a:solidFill>
                  <a:schemeClr val="bg1"/>
                </a:solidFill>
              </a:rPr>
              <a:t>Labov</a:t>
            </a:r>
            <a:r>
              <a:rPr lang="en-GB" sz="1400" dirty="0">
                <a:solidFill>
                  <a:schemeClr val="bg1"/>
                </a:solidFill>
              </a:rPr>
              <a:t>, W. (1964). Phonological correlates of social stratification. </a:t>
            </a:r>
            <a:r>
              <a:rPr lang="en-GB" sz="1400" i="1" dirty="0">
                <a:solidFill>
                  <a:schemeClr val="bg1"/>
                </a:solidFill>
              </a:rPr>
              <a:t>American Anthropologist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i="1" dirty="0">
                <a:solidFill>
                  <a:schemeClr val="bg1"/>
                </a:solidFill>
              </a:rPr>
              <a:t>66</a:t>
            </a:r>
            <a:r>
              <a:rPr lang="en-GB" sz="1400" dirty="0">
                <a:solidFill>
                  <a:schemeClr val="bg1"/>
                </a:solidFill>
              </a:rPr>
              <a:t>(6), 164-176.</a:t>
            </a:r>
          </a:p>
          <a:p>
            <a:pPr indent="-457200"/>
            <a:endParaRPr lang="cs-CZ" sz="1400" i="1" dirty="0">
              <a:solidFill>
                <a:schemeClr val="bg1"/>
              </a:solidFill>
            </a:endParaRPr>
          </a:p>
          <a:p>
            <a:pPr indent="-457200"/>
            <a:r>
              <a:rPr lang="cs-CZ" sz="1400" i="1" dirty="0">
                <a:solidFill>
                  <a:schemeClr val="bg1"/>
                </a:solidFill>
              </a:rPr>
              <a:t>Mapka: </a:t>
            </a:r>
            <a:r>
              <a:rPr lang="cs-CZ" sz="1400" dirty="0">
                <a:solidFill>
                  <a:schemeClr val="bg1"/>
                </a:solidFill>
              </a:rPr>
              <a:t>https://</a:t>
            </a:r>
            <a:r>
              <a:rPr lang="cs-CZ" sz="1400" dirty="0" err="1">
                <a:solidFill>
                  <a:schemeClr val="bg1"/>
                </a:solidFill>
              </a:rPr>
              <a:t>www.korpus.cz</a:t>
            </a:r>
            <a:r>
              <a:rPr lang="cs-CZ" sz="1400" dirty="0">
                <a:solidFill>
                  <a:schemeClr val="bg1"/>
                </a:solidFill>
              </a:rPr>
              <a:t>/mapka/</a:t>
            </a:r>
          </a:p>
        </p:txBody>
      </p:sp>
    </p:spTree>
    <p:extLst>
      <p:ext uri="{BB962C8B-B14F-4D97-AF65-F5344CB8AC3E}">
        <p14:creationId xmlns:p14="http://schemas.microsoft.com/office/powerpoint/2010/main" val="20128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1"/>
    </mc:Choice>
    <mc:Fallback xmlns="">
      <p:transition spd="slow" advTm="483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6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FEE70D0-9CC3-79F5-293E-B50161C8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0" y="2411620"/>
            <a:ext cx="7772400" cy="45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5FFAD-13EC-F7D7-A1B3-664B4BB9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0023"/>
            <a:ext cx="4303244" cy="3076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CBC2B-703D-BDA5-FE8B-16A0114B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44" y="2360023"/>
            <a:ext cx="6394050" cy="39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27CC6-D4BD-375B-DDA1-619DA2C45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88015"/>
            <a:ext cx="3875568" cy="344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60981-665B-5C21-8BC9-EC3359A85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768" y="2388015"/>
            <a:ext cx="6496842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jde?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dirty="0"/>
              <a:t>regionální variace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dirty="0"/>
              <a:t>jak se liší jazyk mluvčích podle toho, z jaké oblasti pocházejí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9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B0101-E9ED-43C3-9381-23297018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dialektologie: opakování/shrnutí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7134CB-DBDF-4AAD-B559-3E9FFBA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AutoNum type="arabicParenR"/>
            </a:pPr>
            <a:r>
              <a:rPr lang="cs-CZ" dirty="0"/>
              <a:t>o co dialektologii nejde?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dirty="0"/>
              <a:t>regionální variace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dirty="0"/>
              <a:t>jak se liší jazyk mluvčích podle toho, z jaké oblasti pocházejí</a:t>
            </a:r>
          </a:p>
          <a:p>
            <a:pPr marL="742950" indent="-514350">
              <a:buAutoNum type="arabicParenR"/>
            </a:pPr>
            <a:r>
              <a:rPr lang="cs-CZ" dirty="0"/>
              <a:t>o co (o jakou variaci) dialektologii nejde?</a:t>
            </a:r>
          </a:p>
          <a:p>
            <a:pPr lvl="1"/>
            <a:endParaRPr lang="cs-CZ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914400" lvl="1" indent="-45720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2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6"/>
    </mc:Choice>
    <mc:Fallback xmlns="">
      <p:transition spd="slow" advTm="1631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4AEF8-25E7-4DC8-879C-EB2B0EF8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variační sociolingvistika</a:t>
            </a:r>
            <a:br>
              <a:rPr lang="cs-CZ" dirty="0"/>
            </a:br>
            <a:r>
              <a:rPr lang="cs-CZ" sz="3200" dirty="0"/>
              <a:t>zrod moderní sociolingvistiky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12F266-5531-4ACF-B81E-566646176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/>
              <a:t>60. léta – počátek moderní sociolingvistiky</a:t>
            </a:r>
          </a:p>
          <a:p>
            <a:pPr marL="0" indent="0">
              <a:buNone/>
            </a:pPr>
            <a:r>
              <a:rPr lang="cs-CZ" sz="2200" dirty="0"/>
              <a:t>výchozí stav (teoretický </a:t>
            </a:r>
            <a:r>
              <a:rPr lang="cs-CZ" sz="2200" i="1" dirty="0"/>
              <a:t>status quo </a:t>
            </a:r>
            <a:r>
              <a:rPr lang="cs-CZ" sz="2200" dirty="0"/>
              <a:t>v lingvistice):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jazykovou změnu </a:t>
            </a:r>
            <a:r>
              <a:rPr lang="cs-CZ" sz="2200" dirty="0"/>
              <a:t>nelze studovat synchronně (nelze postihnout mechanismy a průběh změny užívání různých jazykových prostředků přímým pozorováním)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200" dirty="0"/>
              <a:t>můžeme popisovat </a:t>
            </a:r>
            <a:r>
              <a:rPr lang="cs-CZ" sz="2200" b="1" dirty="0"/>
              <a:t>výsledný stav </a:t>
            </a:r>
            <a:r>
              <a:rPr lang="cs-CZ" sz="2200" dirty="0"/>
              <a:t>v rámci diachronní lingvistiky: můžeme např. popsat jednotlivé stupně vývoje a spekulovat o jeho příčinách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200" dirty="0"/>
              <a:t>v rámci dialektologie pak můžeme popsat současnou distribuci různých </a:t>
            </a:r>
            <a:r>
              <a:rPr lang="cs-CZ" sz="2200" b="1" dirty="0"/>
              <a:t>variet </a:t>
            </a:r>
            <a:r>
              <a:rPr lang="cs-CZ" sz="2200" dirty="0"/>
              <a:t>jazyka</a:t>
            </a:r>
            <a:endParaRPr lang="cs-CZ" sz="22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200" dirty="0"/>
              <a:t>nemáme ale nástroje, které by nám dovolily odpovědět na otázku, proč ke změně došlo/dochází a které </a:t>
            </a:r>
            <a:r>
              <a:rPr lang="cs-CZ" sz="2200" b="1" dirty="0"/>
              <a:t>faktory</a:t>
            </a:r>
            <a:r>
              <a:rPr lang="cs-CZ" sz="2200" dirty="0"/>
              <a:t> při změně hrály/hrají roli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2200" dirty="0"/>
              <a:t>idealizované </a:t>
            </a:r>
            <a:r>
              <a:rPr lang="cs-CZ" sz="2200" b="1" dirty="0"/>
              <a:t>řečové společenství </a:t>
            </a:r>
            <a:r>
              <a:rPr lang="cs-CZ" sz="2200" i="1" dirty="0"/>
              <a:t>(</a:t>
            </a:r>
            <a:r>
              <a:rPr lang="cs-CZ" sz="2200" dirty="0"/>
              <a:t>F. de </a:t>
            </a:r>
            <a:r>
              <a:rPr lang="cs-CZ" sz="2200" dirty="0" err="1"/>
              <a:t>Saussure</a:t>
            </a:r>
            <a:r>
              <a:rPr lang="cs-CZ" sz="2200" dirty="0"/>
              <a:t>: </a:t>
            </a:r>
            <a:r>
              <a:rPr lang="cs-CZ" sz="2200" i="1" dirty="0"/>
              <a:t>la masse </a:t>
            </a:r>
            <a:r>
              <a:rPr lang="cs-CZ" sz="2200" i="1" dirty="0" err="1"/>
              <a:t>parlante</a:t>
            </a:r>
            <a:r>
              <a:rPr lang="cs-CZ" sz="2200" dirty="0"/>
              <a:t>) je principiálně </a:t>
            </a:r>
            <a:r>
              <a:rPr lang="cs-CZ" sz="2200" i="1" dirty="0"/>
              <a:t>homogenní </a:t>
            </a:r>
            <a:r>
              <a:rPr lang="cs-CZ" sz="2200" dirty="0"/>
              <a:t>- </a:t>
            </a:r>
            <a:r>
              <a:rPr lang="cs-CZ" sz="2200" dirty="0" err="1"/>
              <a:t>synchr</a:t>
            </a:r>
            <a:r>
              <a:rPr lang="cs-CZ" sz="2200" dirty="0"/>
              <a:t>. variace je periferní a pro lingvistiku nerelevantní jev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1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82"/>
    </mc:Choice>
    <mc:Fallback xmlns="">
      <p:transition spd="slow" advTm="150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954B8-24B2-418C-954F-7EFB9B96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variační sociolingvistika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AF74B69-C662-42DE-AC82-8C46CBCC1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13243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13"/>
    </mc:Choice>
    <mc:Fallback xmlns="">
      <p:transition spd="slow" advTm="58813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11015</TotalTime>
  <Words>1126</Words>
  <Application>Microsoft Macintosh PowerPoint</Application>
  <PresentationFormat>Widescreen</PresentationFormat>
  <Paragraphs>112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Gentium Book Plus</vt:lpstr>
      <vt:lpstr>Gentium Plus</vt:lpstr>
      <vt:lpstr>Wingdings</vt:lpstr>
      <vt:lpstr>Motiv Office</vt:lpstr>
      <vt:lpstr>Úvod do sociolingvistiky  hodina III: variační sociolingvistika</vt:lpstr>
      <vt:lpstr>dialektologie: opakování/shrnutí</vt:lpstr>
      <vt:lpstr>dialektologie: opakování/shrnutí</vt:lpstr>
      <vt:lpstr>dialektologie: opakování/shrnutí</vt:lpstr>
      <vt:lpstr>dialektologie: opakování/shrnutí</vt:lpstr>
      <vt:lpstr>dialektologie: opakování/shrnutí</vt:lpstr>
      <vt:lpstr>dialektologie: opakování/shrnutí</vt:lpstr>
      <vt:lpstr>variační sociolingvistika zrod moderní sociolingvistiky</vt:lpstr>
      <vt:lpstr>variační sociolingvistika</vt:lpstr>
      <vt:lpstr>William Labov a) sociální determinace jazykové změny (1963)   </vt:lpstr>
      <vt:lpstr>William Labov b) jazyková proměnná (1964)  </vt:lpstr>
      <vt:lpstr>úkol: typy jazykových proměnných</vt:lpstr>
      <vt:lpstr>úkol: typy jazykových proměnných</vt:lpstr>
      <vt:lpstr>úkol: typy jazykových proměnných</vt:lpstr>
      <vt:lpstr>Konec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PsyLing01</dc:title>
  <dc:creator>Jakub Jehlička</dc:creator>
  <cp:lastModifiedBy>Preininger, Mikuláš</cp:lastModifiedBy>
  <cp:revision>458</cp:revision>
  <dcterms:created xsi:type="dcterms:W3CDTF">2017-09-17T17:37:04Z</dcterms:created>
  <dcterms:modified xsi:type="dcterms:W3CDTF">2023-03-01T08:33:31Z</dcterms:modified>
</cp:coreProperties>
</file>