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80" r:id="rId10"/>
    <p:sldId id="277" r:id="rId11"/>
    <p:sldId id="261" r:id="rId12"/>
    <p:sldId id="276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9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E6CA9-8113-445F-BFFF-EEFDB5824368}" v="4061" dt="2020-12-01T12:42:37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AB501-EE3D-4F1B-9AA9-24C5969668D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80902-C687-4214-89F1-D32FD3DB6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5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80902-C687-4214-89F1-D32FD3DB6AE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36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9518-21E9-4316-87C2-D0691E99CE7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B278-7CC8-4A43-A3C6-38AA2F4E0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04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9518-21E9-4316-87C2-D0691E99CE7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B278-7CC8-4A43-A3C6-38AA2F4E0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07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9518-21E9-4316-87C2-D0691E99CE7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B278-7CC8-4A43-A3C6-38AA2F4E0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47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9518-21E9-4316-87C2-D0691E99CE7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B278-7CC8-4A43-A3C6-38AA2F4E0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2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9518-21E9-4316-87C2-D0691E99CE7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B278-7CC8-4A43-A3C6-38AA2F4E0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3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9518-21E9-4316-87C2-D0691E99CE7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B278-7CC8-4A43-A3C6-38AA2F4E0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01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9518-21E9-4316-87C2-D0691E99CE7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B278-7CC8-4A43-A3C6-38AA2F4E02B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9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9518-21E9-4316-87C2-D0691E99CE7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B278-7CC8-4A43-A3C6-38AA2F4E0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07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9518-21E9-4316-87C2-D0691E99CE7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B278-7CC8-4A43-A3C6-38AA2F4E0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27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9518-21E9-4316-87C2-D0691E99CE7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B278-7CC8-4A43-A3C6-38AA2F4E0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54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F999518-21E9-4316-87C2-D0691E99CE7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B278-7CC8-4A43-A3C6-38AA2F4E0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11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F999518-21E9-4316-87C2-D0691E99CE73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AC1B278-7CC8-4A43-A3C6-38AA2F4E02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73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mages/id-3350778/" TargetMode="External"/><Relationship Id="rId2" Type="http://schemas.openxmlformats.org/officeDocument/2006/relationships/hyperlink" Target="https://is.cuni.cz/webapps/zzp/detail/17804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images/id-884270/" TargetMode="External"/><Relationship Id="rId4" Type="http://schemas.openxmlformats.org/officeDocument/2006/relationships/hyperlink" Target="https://pixabay.com/images/id-1066717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575EC-30A2-482F-9124-B223F6A1D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01" y="2242402"/>
            <a:ext cx="11455399" cy="2373197"/>
          </a:xfrm>
        </p:spPr>
        <p:txBody>
          <a:bodyPr/>
          <a:lstStyle/>
          <a:p>
            <a:r>
              <a:rPr lang="cs-CZ" sz="2400"/>
              <a:t>PŘEDSTAVOVÉ SCHÉMA </a:t>
            </a:r>
            <a:r>
              <a:rPr lang="cs-CZ" sz="2400" b="1"/>
              <a:t>NÁDOBA</a:t>
            </a:r>
            <a:r>
              <a:rPr lang="cs-CZ" sz="2000" b="1"/>
              <a:t> </a:t>
            </a:r>
            <a:r>
              <a:rPr lang="cs-CZ" sz="2000"/>
              <a:t>V</a:t>
            </a:r>
            <a:r>
              <a:rPr lang="cs-CZ" sz="2400"/>
              <a:t> ČESKÉM ZNAKOVÉM JAZYCE</a:t>
            </a:r>
            <a:br>
              <a:rPr lang="cs-CZ" sz="3200"/>
            </a:br>
            <a:br>
              <a:rPr lang="cs-CZ" sz="1400"/>
            </a:br>
            <a:r>
              <a:rPr lang="cs-CZ" sz="1400"/>
              <a:t>BAKALÁŘSKÁ PRÁCE KARLY POKORNÉ</a:t>
            </a:r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660D878-F82C-47E4-8369-9D02EB0E8F80}"/>
              </a:ext>
            </a:extLst>
          </p:cNvPr>
          <p:cNvSpPr txBox="1"/>
          <p:nvPr/>
        </p:nvSpPr>
        <p:spPr>
          <a:xfrm>
            <a:off x="4112668" y="6174619"/>
            <a:ext cx="3966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  <a:latin typeface="+mj-lt"/>
              </a:rPr>
              <a:t>Nela Jirsová, Eva Nováková, Pavlína Syrůčková</a:t>
            </a:r>
          </a:p>
          <a:p>
            <a:pPr algn="ctr"/>
            <a:r>
              <a:rPr lang="cs-CZ" sz="1600">
                <a:solidFill>
                  <a:schemeClr val="bg1"/>
                </a:solidFill>
                <a:latin typeface="+mj-lt"/>
              </a:rPr>
              <a:t>Videa:  Veronika </a:t>
            </a:r>
            <a:r>
              <a:rPr lang="cs-CZ" sz="1600" err="1">
                <a:solidFill>
                  <a:schemeClr val="bg1"/>
                </a:solidFill>
                <a:latin typeface="+mj-lt"/>
              </a:rPr>
              <a:t>Skohoutilová</a:t>
            </a:r>
            <a:endParaRPr lang="cs-CZ" sz="1600">
              <a:solidFill>
                <a:schemeClr val="bg1"/>
              </a:solidFill>
              <a:latin typeface="+mj-lt"/>
            </a:endParaRPr>
          </a:p>
          <a:p>
            <a:endParaRPr lang="cs-CZ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179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0D006E-FD5B-4ABA-B96C-210CCD2C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/>
              <a:t>MLUVENÉ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25F3FB-916A-4963-946B-04B4E7626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solidFill>
                  <a:srgbClr val="404040"/>
                </a:solidFill>
              </a:rPr>
              <a:t>metajazyk – jazykové výrazy jsou nádoby; komunikace je posílání</a:t>
            </a:r>
            <a:br>
              <a:rPr lang="cs-CZ">
                <a:solidFill>
                  <a:srgbClr val="404040"/>
                </a:solidFill>
              </a:rPr>
            </a:br>
            <a:r>
              <a:rPr lang="cs-CZ">
                <a:solidFill>
                  <a:srgbClr val="404040"/>
                </a:solidFill>
              </a:rPr>
              <a:t>→ </a:t>
            </a:r>
            <a:r>
              <a:rPr lang="cs-CZ" i="1">
                <a:ea typeface="+mn-lt"/>
                <a:cs typeface="+mn-lt"/>
              </a:rPr>
              <a:t>Pokus se vtěsnat více myšlenek do méně slov. Pošli ty informace dál.</a:t>
            </a:r>
          </a:p>
          <a:p>
            <a:r>
              <a:rPr lang="cs-CZ">
                <a:solidFill>
                  <a:srgbClr val="262626"/>
                </a:solidFill>
              </a:rPr>
              <a:t>tělo je nádoba pro emoce</a:t>
            </a:r>
            <a:br>
              <a:rPr lang="cs-CZ">
                <a:solidFill>
                  <a:srgbClr val="262626"/>
                </a:solidFill>
              </a:rPr>
            </a:br>
            <a:r>
              <a:rPr lang="cs-CZ">
                <a:solidFill>
                  <a:srgbClr val="262626"/>
                </a:solidFill>
              </a:rPr>
              <a:t>→ </a:t>
            </a:r>
            <a:r>
              <a:rPr lang="cs-CZ" i="1">
                <a:ea typeface="+mn-lt"/>
                <a:cs typeface="+mn-lt"/>
              </a:rPr>
              <a:t>Byl plný hněvu. Nemohla v sobě udržet radost.</a:t>
            </a:r>
          </a:p>
          <a:p>
            <a:r>
              <a:rPr lang="cs-CZ">
                <a:solidFill>
                  <a:srgbClr val="262626"/>
                </a:solidFill>
              </a:rPr>
              <a:t>hněv je zvýšená teplota tekutiny v nádobě</a:t>
            </a:r>
            <a:br>
              <a:rPr lang="cs-CZ">
                <a:solidFill>
                  <a:srgbClr val="262626"/>
                </a:solidFill>
              </a:rPr>
            </a:br>
            <a:r>
              <a:rPr lang="cs-CZ">
                <a:solidFill>
                  <a:srgbClr val="262626"/>
                </a:solidFill>
              </a:rPr>
              <a:t>→ </a:t>
            </a:r>
            <a:r>
              <a:rPr lang="cs-CZ" i="1">
                <a:solidFill>
                  <a:srgbClr val="262626"/>
                </a:solidFill>
              </a:rPr>
              <a:t>Vaří se mi krev. Kypěla vzteky.</a:t>
            </a:r>
          </a:p>
          <a:p>
            <a:r>
              <a:rPr lang="cs-CZ">
                <a:solidFill>
                  <a:srgbClr val="262626"/>
                </a:solidFill>
              </a:rPr>
              <a:t>já jako nádoba, já je nádoba pro subjekt</a:t>
            </a:r>
            <a:br>
              <a:rPr lang="cs-CZ">
                <a:solidFill>
                  <a:srgbClr val="262626"/>
                </a:solidFill>
              </a:rPr>
            </a:br>
            <a:r>
              <a:rPr lang="cs-CZ">
                <a:solidFill>
                  <a:srgbClr val="262626"/>
                </a:solidFill>
              </a:rPr>
              <a:t>→ </a:t>
            </a:r>
            <a:r>
              <a:rPr lang="cs-CZ" i="1">
                <a:solidFill>
                  <a:srgbClr val="262626"/>
                </a:solidFill>
              </a:rPr>
              <a:t>Byl jsem úplně bez sebe. Byl mimo.</a:t>
            </a:r>
          </a:p>
        </p:txBody>
      </p:sp>
      <p:pic>
        <p:nvPicPr>
          <p:cNvPr id="7" name="Obrázek 6" descr="Obsah obrázku silueta&#10;&#10;Popis byl vytvořen automaticky">
            <a:extLst>
              <a:ext uri="{FF2B5EF4-FFF2-40B4-BE49-F238E27FC236}">
                <a16:creationId xmlns:a16="http://schemas.microsoft.com/office/drawing/2014/main" id="{E3B5CF82-86FB-492E-9F5A-45C54C720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32" y="931614"/>
            <a:ext cx="3104788" cy="54589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8E14B9F-1FB1-47FB-975D-9B0FCA7361FC}"/>
              </a:ext>
            </a:extLst>
          </p:cNvPr>
          <p:cNvSpPr txBox="1"/>
          <p:nvPr/>
        </p:nvSpPr>
        <p:spPr>
          <a:xfrm>
            <a:off x="8894942" y="5356521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196263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D006E-FD5B-4ABA-B96C-210CCD2C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64692"/>
            <a:ext cx="5928637" cy="1188720"/>
          </a:xfrm>
        </p:spPr>
        <p:txBody>
          <a:bodyPr>
            <a:normAutofit/>
          </a:bodyPr>
          <a:lstStyle/>
          <a:p>
            <a:r>
              <a:rPr lang="cs-CZ" b="1"/>
              <a:t>CIZÍ ZNAKOVÉ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25F3FB-916A-4963-946B-04B4E7626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58127"/>
            <a:ext cx="6729645" cy="32819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100" b="1"/>
              <a:t>ASL – MYSL JE NÁDOBA, MYŠLENKY JSOU PŘEDMĚTY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100">
                <a:ea typeface="+mn-lt"/>
                <a:cs typeface="+mn-lt"/>
              </a:rPr>
              <a:t>→ znaky související s myšlením - oblast čela (REMEMBER, THINK)</a:t>
            </a:r>
            <a:endParaRPr lang="cs-CZ" sz="1100"/>
          </a:p>
          <a:p>
            <a:pPr marL="0" indent="0">
              <a:lnSpc>
                <a:spcPct val="90000"/>
              </a:lnSpc>
              <a:buNone/>
            </a:pPr>
            <a:r>
              <a:rPr lang="cs-CZ" sz="1100">
                <a:ea typeface="+mn-lt"/>
                <a:cs typeface="+mn-lt"/>
              </a:rPr>
              <a:t>→ místem emocí - hruď (BE-TOUCHED, BOIL-INSIDE)</a:t>
            </a:r>
            <a:endParaRPr lang="cs-CZ" sz="1100"/>
          </a:p>
          <a:p>
            <a:pPr marL="0" indent="0">
              <a:lnSpc>
                <a:spcPct val="90000"/>
              </a:lnSpc>
              <a:buNone/>
            </a:pPr>
            <a:endParaRPr lang="cs-CZ" sz="1100"/>
          </a:p>
          <a:p>
            <a:pPr>
              <a:lnSpc>
                <a:spcPct val="90000"/>
              </a:lnSpc>
            </a:pPr>
            <a:r>
              <a:rPr lang="cs-CZ" sz="1100" b="1"/>
              <a:t>CSL – MYSL JE TĚLO, MYŠLENKY A EMOCE JSOU TEKUTINY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100">
                <a:ea typeface="+mn-lt"/>
                <a:cs typeface="+mn-lt"/>
              </a:rPr>
              <a:t>→ trup - místem emocí i myšlenek (EXPRESSAR)</a:t>
            </a:r>
            <a:endParaRPr lang="cs-CZ" sz="1100"/>
          </a:p>
          <a:p>
            <a:pPr marL="0" indent="0">
              <a:lnSpc>
                <a:spcPct val="90000"/>
              </a:lnSpc>
              <a:buNone/>
            </a:pPr>
            <a:r>
              <a:rPr lang="cs-CZ" sz="1100">
                <a:ea typeface="+mn-lt"/>
                <a:cs typeface="+mn-lt"/>
              </a:rPr>
              <a:t>→ pro pochopení metafor nutné sociokulturní znalosti (podobně LIS - italský ZJ) </a:t>
            </a:r>
            <a:endParaRPr lang="cs-CZ" sz="1100"/>
          </a:p>
          <a:p>
            <a:pPr marL="0" indent="0">
              <a:lnSpc>
                <a:spcPct val="90000"/>
              </a:lnSpc>
              <a:buNone/>
            </a:pPr>
            <a:endParaRPr lang="cs-CZ" sz="1100"/>
          </a:p>
          <a:p>
            <a:pPr>
              <a:lnSpc>
                <a:spcPct val="90000"/>
              </a:lnSpc>
            </a:pPr>
            <a:r>
              <a:rPr lang="cs-CZ" sz="1100" b="1"/>
              <a:t>BSL – MYSL JE NÁDOBA, MYŠLENKY JSOU PŘEDMĚTY, PAMATOVÁNÍ JE UCHOPENÍ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100">
                <a:ea typeface="+mn-lt"/>
                <a:cs typeface="+mn-lt"/>
              </a:rPr>
              <a:t>→ trup - místem emocí + identity Neslyšících </a:t>
            </a:r>
            <a:endParaRPr lang="cs-CZ" sz="1100"/>
          </a:p>
          <a:p>
            <a:pPr>
              <a:lnSpc>
                <a:spcPct val="90000"/>
              </a:lnSpc>
            </a:pPr>
            <a:endParaRPr lang="cs-CZ" sz="11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BC0364-4B58-4841-A227-00A6A59E0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9A1F4-D02D-48E4-9331-6870B23B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813" y="479893"/>
            <a:ext cx="3685031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6A8CF3-711E-4C63-9DD5-53A2696C0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6411" y="644485"/>
            <a:ext cx="3353835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8" descr="Obsah obrázku ramínko, kreslení&#10;&#10;Popis se vygeneroval automaticky.">
            <a:extLst>
              <a:ext uri="{FF2B5EF4-FFF2-40B4-BE49-F238E27FC236}">
                <a16:creationId xmlns:a16="http://schemas.microsoft.com/office/drawing/2014/main" id="{EB36BAEB-9D0D-457F-B138-436785760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3" r="1" b="1"/>
          <a:stretch/>
        </p:blipFill>
        <p:spPr>
          <a:xfrm>
            <a:off x="8351018" y="3012786"/>
            <a:ext cx="3026664" cy="2348100"/>
          </a:xfrm>
          <a:prstGeom prst="rect">
            <a:avLst/>
          </a:prstGeom>
        </p:spPr>
      </p:pic>
      <p:pic>
        <p:nvPicPr>
          <p:cNvPr id="4" name="Obrázek 7">
            <a:extLst>
              <a:ext uri="{FF2B5EF4-FFF2-40B4-BE49-F238E27FC236}">
                <a16:creationId xmlns:a16="http://schemas.microsoft.com/office/drawing/2014/main" id="{B1074AFE-6998-47D2-A115-5B7297FDB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6" r="-1" b="-1"/>
          <a:stretch/>
        </p:blipFill>
        <p:spPr>
          <a:xfrm>
            <a:off x="8499185" y="672764"/>
            <a:ext cx="3026664" cy="23481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3E9C8C7-F78E-48A2-8318-C9831A4B5C19}"/>
              </a:ext>
            </a:extLst>
          </p:cNvPr>
          <p:cNvSpPr txBox="1"/>
          <p:nvPr/>
        </p:nvSpPr>
        <p:spPr>
          <a:xfrm>
            <a:off x="8354484" y="272415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200"/>
              <a:t>Tvar ruky C v ASL </a:t>
            </a:r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D624368-A52D-4347-9C7F-EC60C2C9941A}"/>
              </a:ext>
            </a:extLst>
          </p:cNvPr>
          <p:cNvSpPr txBox="1"/>
          <p:nvPr/>
        </p:nvSpPr>
        <p:spPr>
          <a:xfrm>
            <a:off x="8518525" y="520594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200">
                <a:ea typeface="+mn-lt"/>
                <a:cs typeface="+mn-lt"/>
              </a:rPr>
              <a:t>Tvar ruky Open 8 v ASL</a:t>
            </a:r>
            <a:endParaRPr lang="cs-CZ" sz="120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D3AFEF3-5750-4D05-A2EC-9DA7EC1692A8}"/>
              </a:ext>
            </a:extLst>
          </p:cNvPr>
          <p:cNvSpPr txBox="1"/>
          <p:nvPr/>
        </p:nvSpPr>
        <p:spPr>
          <a:xfrm>
            <a:off x="8499185" y="2918338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7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B6D378A-4FAF-4FC9-A8A3-5FD3312DDAE3}"/>
              </a:ext>
            </a:extLst>
          </p:cNvPr>
          <p:cNvSpPr txBox="1"/>
          <p:nvPr/>
        </p:nvSpPr>
        <p:spPr>
          <a:xfrm>
            <a:off x="8518525" y="5409182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8</a:t>
            </a:r>
          </a:p>
        </p:txBody>
      </p:sp>
    </p:spTree>
    <p:extLst>
      <p:ext uri="{BB962C8B-B14F-4D97-AF65-F5344CB8AC3E}">
        <p14:creationId xmlns:p14="http://schemas.microsoft.com/office/powerpoint/2010/main" val="1051464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ABFD36-F45F-49E5-A170-62B55D27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/>
              <a:t>ČESKÝ ZNAKOVÝ JAZYK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EAF23F-14CD-4765-A4FA-7ED61C257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562" y="1920845"/>
            <a:ext cx="8906512" cy="315442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>
                <a:solidFill>
                  <a:srgbClr val="404040"/>
                </a:solidFill>
              </a:rPr>
              <a:t>MYSL JE NÁDOBA, MYŠLENKY JSOU PŘEDMĚTY </a:t>
            </a:r>
          </a:p>
          <a:p>
            <a:r>
              <a:rPr lang="cs-CZ">
                <a:solidFill>
                  <a:srgbClr val="404040"/>
                </a:solidFill>
              </a:rPr>
              <a:t>znaky související s myšlením - oblast čela (PŘEMÝŠLET,  ZAPOMENOUT)</a:t>
            </a:r>
            <a:endParaRPr lang="cs-CZ"/>
          </a:p>
          <a:p>
            <a:r>
              <a:rPr lang="cs-CZ">
                <a:solidFill>
                  <a:srgbClr val="404040"/>
                </a:solidFill>
              </a:rPr>
              <a:t>časté užívání klasifikátorů držení (PAMATOVAT – rukou držíme myšlenky) </a:t>
            </a:r>
          </a:p>
          <a:p>
            <a:r>
              <a:rPr lang="cs-CZ">
                <a:solidFill>
                  <a:srgbClr val="404040"/>
                </a:solidFill>
              </a:rPr>
              <a:t>místem emocí - hruď (VZTEK) </a:t>
            </a:r>
          </a:p>
          <a:p>
            <a:endParaRPr lang="cs-CZ">
              <a:solidFill>
                <a:srgbClr val="404040"/>
              </a:solidFill>
            </a:endParaRPr>
          </a:p>
          <a:p>
            <a:r>
              <a:rPr lang="cs-CZ" b="1">
                <a:solidFill>
                  <a:srgbClr val="404040"/>
                </a:solidFill>
              </a:rPr>
              <a:t>3 TYPY FONOLOGICKÝCH STRUKTUR:</a:t>
            </a:r>
          </a:p>
          <a:p>
            <a:pPr marL="342900" indent="-342900">
              <a:buClrTx/>
              <a:buAutoNum type="arabicPeriod"/>
            </a:pPr>
            <a:r>
              <a:rPr lang="cs-CZ">
                <a:solidFill>
                  <a:srgbClr val="404040"/>
                </a:solidFill>
              </a:rPr>
              <a:t>směr dovnitř nádoby / směr z nádoby </a:t>
            </a:r>
          </a:p>
          <a:p>
            <a:pPr marL="342900" indent="-342900">
              <a:buClrTx/>
              <a:buAutoNum type="arabicPeriod"/>
            </a:pPr>
            <a:r>
              <a:rPr lang="cs-CZ">
                <a:solidFill>
                  <a:srgbClr val="404040"/>
                </a:solidFill>
              </a:rPr>
              <a:t>uvnitř nádoby </a:t>
            </a:r>
          </a:p>
          <a:p>
            <a:pPr marL="342900" indent="-342900">
              <a:buClrTx/>
              <a:buAutoNum type="arabicPeriod"/>
            </a:pPr>
            <a:r>
              <a:rPr lang="cs-CZ">
                <a:solidFill>
                  <a:srgbClr val="404040"/>
                </a:solidFill>
              </a:rPr>
              <a:t>metonymie</a:t>
            </a:r>
          </a:p>
          <a:p>
            <a:pPr marL="342900" indent="-342900">
              <a:buAutoNum type="arabicPeriod"/>
            </a:pPr>
            <a:endParaRPr lang="cs-CZ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0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593426-072D-4AF9-883D-74C819A2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804672"/>
            <a:ext cx="4486656" cy="1141497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cs-CZ" b="1"/>
              <a:t>1. SMĚR DOVNITŘ NÁDOBY  / SMĚR Z NÁDOBY 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E3761311-7FD9-4C05-9DC3-561BFFAE9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124" t="9558" r="4185"/>
          <a:stretch/>
        </p:blipFill>
        <p:spPr>
          <a:xfrm>
            <a:off x="7407148" y="815411"/>
            <a:ext cx="3556800" cy="244655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3C2FFBF-BF22-463A-9A75-784B9F8B0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373" y="2432040"/>
            <a:ext cx="4613150" cy="211245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endParaRPr lang="cs-CZ">
              <a:solidFill>
                <a:schemeClr val="tx1"/>
              </a:solidFill>
            </a:endParaRPr>
          </a:p>
          <a:p>
            <a:pPr algn="l"/>
            <a:r>
              <a:rPr lang="cs-CZ">
                <a:solidFill>
                  <a:schemeClr val="tx1"/>
                </a:solidFill>
              </a:rPr>
              <a:t>a) tvar ruky: </a:t>
            </a:r>
            <a:r>
              <a:rPr lang="cs-CZ" b="1">
                <a:solidFill>
                  <a:schemeClr val="tx1"/>
                </a:solidFill>
              </a:rPr>
              <a:t>klasifikátorové tvary ruky držení</a:t>
            </a:r>
          </a:p>
          <a:p>
            <a:pPr algn="l"/>
            <a:r>
              <a:rPr lang="cs-CZ">
                <a:solidFill>
                  <a:schemeClr val="tx1"/>
                </a:solidFill>
              </a:rPr>
              <a:t>b) pohyb: </a:t>
            </a:r>
            <a:r>
              <a:rPr lang="cs-CZ" b="1">
                <a:solidFill>
                  <a:schemeClr val="tx1"/>
                </a:solidFill>
              </a:rPr>
              <a:t>k tělu / od těla</a:t>
            </a:r>
          </a:p>
          <a:p>
            <a:pPr algn="l"/>
            <a:r>
              <a:rPr lang="cs-CZ">
                <a:solidFill>
                  <a:schemeClr val="tx1"/>
                </a:solidFill>
              </a:rPr>
              <a:t>c) místo artikulace a kontakt: </a:t>
            </a:r>
            <a:r>
              <a:rPr lang="cs-CZ" b="1">
                <a:solidFill>
                  <a:schemeClr val="tx1"/>
                </a:solidFill>
              </a:rPr>
              <a:t>v blízkosti těla / na těle</a:t>
            </a:r>
          </a:p>
          <a:p>
            <a:pPr algn="l"/>
            <a:r>
              <a:rPr lang="cs-CZ">
                <a:solidFill>
                  <a:schemeClr val="tx1"/>
                </a:solidFill>
              </a:rPr>
              <a:t>d) orientace dlaně a prstů: </a:t>
            </a:r>
            <a:r>
              <a:rPr lang="cs-CZ" b="1">
                <a:solidFill>
                  <a:schemeClr val="tx1"/>
                </a:solidFill>
              </a:rPr>
              <a:t>libovolná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20D0FFA-DB68-4439-8550-69A6CE2046EC}"/>
              </a:ext>
            </a:extLst>
          </p:cNvPr>
          <p:cNvSpPr txBox="1"/>
          <p:nvPr/>
        </p:nvSpPr>
        <p:spPr>
          <a:xfrm>
            <a:off x="8331981" y="450613"/>
            <a:ext cx="1707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/>
              <a:t>DOVNITŘ NÁDOBY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10250C5-45F6-4A22-9AB5-75846C1AA4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32" t="10385" r="3929"/>
          <a:stretch/>
        </p:blipFill>
        <p:spPr>
          <a:xfrm>
            <a:off x="7407148" y="3765266"/>
            <a:ext cx="3683999" cy="2534622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920D1296-28C6-4414-93DB-134B620B9769}"/>
              </a:ext>
            </a:extLst>
          </p:cNvPr>
          <p:cNvSpPr txBox="1"/>
          <p:nvPr/>
        </p:nvSpPr>
        <p:spPr>
          <a:xfrm>
            <a:off x="8655595" y="3488267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/>
              <a:t>Z NÁDOBY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A8A27B-5B32-4D28-8BA1-3D0F3C8B4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318" y="4696500"/>
            <a:ext cx="1176630" cy="160338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45C3E4A-1D30-4DB5-975F-F553E6331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948" y="4696500"/>
            <a:ext cx="1170845" cy="16033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10EE9D9-965A-4ED6-B7DE-D3196314E9DF}"/>
              </a:ext>
            </a:extLst>
          </p:cNvPr>
          <p:cNvSpPr txBox="1"/>
          <p:nvPr/>
        </p:nvSpPr>
        <p:spPr>
          <a:xfrm>
            <a:off x="2278413" y="6299887"/>
            <a:ext cx="29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DEZ" panose="02000000000000000000" pitchFamily="2" charset="0"/>
              </a:rPr>
              <a:t>N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ABF83C9-3E85-4FE0-89EB-264AB8B55342}"/>
              </a:ext>
            </a:extLst>
          </p:cNvPr>
          <p:cNvSpPr txBox="1"/>
          <p:nvPr/>
        </p:nvSpPr>
        <p:spPr>
          <a:xfrm>
            <a:off x="3383880" y="6299887"/>
            <a:ext cx="42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DEZ" panose="02000000000000000000" pitchFamily="2" charset="0"/>
              </a:rPr>
              <a:t>s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C636CB0-7831-4CC7-B9F5-B954C4A6B65A}"/>
              </a:ext>
            </a:extLst>
          </p:cNvPr>
          <p:cNvSpPr txBox="1"/>
          <p:nvPr/>
        </p:nvSpPr>
        <p:spPr>
          <a:xfrm>
            <a:off x="7132874" y="3175084"/>
            <a:ext cx="615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11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714080A-20DB-4158-8557-F43CE39DF951}"/>
              </a:ext>
            </a:extLst>
          </p:cNvPr>
          <p:cNvSpPr txBox="1"/>
          <p:nvPr/>
        </p:nvSpPr>
        <p:spPr>
          <a:xfrm>
            <a:off x="7132874" y="6353748"/>
            <a:ext cx="615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12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84E5379-9762-4EDC-94FD-5740C7062509}"/>
              </a:ext>
            </a:extLst>
          </p:cNvPr>
          <p:cNvSpPr txBox="1"/>
          <p:nvPr/>
        </p:nvSpPr>
        <p:spPr>
          <a:xfrm>
            <a:off x="2116696" y="4493539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9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8484F07-3B7B-407F-9AF3-FCF46EEC7EB9}"/>
              </a:ext>
            </a:extLst>
          </p:cNvPr>
          <p:cNvSpPr txBox="1"/>
          <p:nvPr/>
        </p:nvSpPr>
        <p:spPr>
          <a:xfrm>
            <a:off x="3290433" y="4493539"/>
            <a:ext cx="615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10</a:t>
            </a:r>
          </a:p>
        </p:txBody>
      </p:sp>
    </p:spTree>
    <p:extLst>
      <p:ext uri="{BB962C8B-B14F-4D97-AF65-F5344CB8AC3E}">
        <p14:creationId xmlns:p14="http://schemas.microsoft.com/office/powerpoint/2010/main" val="164763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939A5-A162-48CE-994C-39D93715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523614"/>
            <a:ext cx="7729728" cy="1188720"/>
          </a:xfrm>
        </p:spPr>
        <p:txBody>
          <a:bodyPr/>
          <a:lstStyle/>
          <a:p>
            <a:r>
              <a:rPr lang="cs-CZ" b="1"/>
              <a:t>PAMATOVAT (SI)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B86D7D-AAD7-49E1-8BA5-D377C755D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1133" y="2241598"/>
            <a:ext cx="6350000" cy="379269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lphaLcParenR"/>
            </a:pPr>
            <a:endParaRPr lang="cs-CZ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lphaLcParenR"/>
            </a:pPr>
            <a:r>
              <a:rPr lang="cs-CZ">
                <a:solidFill>
                  <a:schemeClr val="tx1"/>
                </a:solidFill>
              </a:rPr>
              <a:t>ve tvaru ruky </a:t>
            </a:r>
            <a:r>
              <a:rPr lang="cs-CZ" b="1">
                <a:solidFill>
                  <a:schemeClr val="tx1"/>
                </a:solidFill>
                <a:latin typeface="DEZ" panose="02000000000000000000" pitchFamily="2" charset="0"/>
              </a:rPr>
              <a:t>N</a:t>
            </a:r>
            <a:r>
              <a:rPr lang="cs-CZ">
                <a:solidFill>
                  <a:schemeClr val="tx1"/>
                </a:solidFill>
                <a:latin typeface="DEZ" panose="02000000000000000000" pitchFamily="2" charset="0"/>
              </a:rPr>
              <a:t> </a:t>
            </a:r>
            <a:r>
              <a:rPr lang="cs-CZ">
                <a:solidFill>
                  <a:schemeClr val="tx1"/>
                </a:solidFill>
              </a:rPr>
              <a:t>= klasifikátorový tvar ruky zastupující držení předmětů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 b="1">
                <a:solidFill>
                  <a:schemeClr val="tx1"/>
                </a:solidFill>
              </a:rPr>
              <a:t>uchopení a držení myšlenky</a:t>
            </a:r>
          </a:p>
          <a:p>
            <a:pPr marL="0" indent="0">
              <a:buClr>
                <a:schemeClr val="tx1"/>
              </a:buClr>
              <a:buNone/>
            </a:pPr>
            <a:endParaRPr lang="cs-CZ" b="1">
              <a:solidFill>
                <a:schemeClr val="tx1"/>
              </a:solidFill>
            </a:endParaRPr>
          </a:p>
          <a:p>
            <a:pPr marL="342900" indent="-342900">
              <a:buClrTx/>
              <a:buFont typeface="+mj-lt"/>
              <a:buAutoNum type="alphaLcParenR" startAt="2"/>
            </a:pPr>
            <a:r>
              <a:rPr lang="cs-CZ">
                <a:solidFill>
                  <a:schemeClr val="tx1"/>
                </a:solidFill>
              </a:rPr>
              <a:t>v pohybu – veden směrem k hlavě (k čelu)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 b="1">
                <a:solidFill>
                  <a:schemeClr val="tx1"/>
                </a:solidFill>
              </a:rPr>
              <a:t>vkládání myšlenek do hlavy, resp. mysli (= nádoby)</a:t>
            </a:r>
          </a:p>
          <a:p>
            <a:pPr marL="0" indent="0">
              <a:buClrTx/>
              <a:buNone/>
            </a:pPr>
            <a:endParaRPr lang="cs-CZ" b="1">
              <a:solidFill>
                <a:schemeClr val="tx1"/>
              </a:solidFill>
            </a:endParaRPr>
          </a:p>
          <a:p>
            <a:pPr marL="342900" indent="-342900">
              <a:buClrTx/>
              <a:buFont typeface="+mj-lt"/>
              <a:buAutoNum type="alphaLcParenR" startAt="3"/>
            </a:pPr>
            <a:r>
              <a:rPr lang="cs-CZ">
                <a:solidFill>
                  <a:schemeClr val="tx1"/>
                </a:solidFill>
              </a:rPr>
              <a:t>v místu artikulace = hlava (čelo)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>
                <a:solidFill>
                  <a:schemeClr val="tx1"/>
                </a:solidFill>
              </a:rPr>
              <a:t>odkazuje k </a:t>
            </a:r>
            <a:r>
              <a:rPr lang="cs-CZ" b="1">
                <a:solidFill>
                  <a:schemeClr val="tx1"/>
                </a:solidFill>
              </a:rPr>
              <a:t>části lidského těla, která je konceptualizována jako nádoba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4B8735-8636-4972-9B5A-C4626AEB9A85}"/>
              </a:ext>
            </a:extLst>
          </p:cNvPr>
          <p:cNvSpPr txBox="1"/>
          <p:nvPr/>
        </p:nvSpPr>
        <p:spPr>
          <a:xfrm>
            <a:off x="5681133" y="1872266"/>
            <a:ext cx="6119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chemeClr val="tx1"/>
                </a:solidFill>
                <a:latin typeface="+mj-lt"/>
              </a:rPr>
              <a:t>Schéma NÁDOBA se uplatňuje ve fonologické struktuře znaku:</a:t>
            </a:r>
          </a:p>
        </p:txBody>
      </p:sp>
      <p:pic>
        <p:nvPicPr>
          <p:cNvPr id="8" name="PAMATOVAT">
            <a:hlinkClick r:id="" action="ppaction://media"/>
            <a:extLst>
              <a:ext uri="{FF2B5EF4-FFF2-40B4-BE49-F238E27FC236}">
                <a16:creationId xmlns:a16="http://schemas.microsoft.com/office/drawing/2014/main" id="{6CF8F7B1-AB2E-494B-8D54-1C41E65CF4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269" y="2911487"/>
            <a:ext cx="4415246" cy="24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939A5-A162-48CE-994C-39D93715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4"/>
            <a:ext cx="7729728" cy="1188720"/>
          </a:xfrm>
        </p:spPr>
        <p:txBody>
          <a:bodyPr/>
          <a:lstStyle/>
          <a:p>
            <a:r>
              <a:rPr lang="cs-CZ" b="1"/>
              <a:t>ZAPOMENOUT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B86D7D-AAD7-49E1-8BA5-D377C755D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cs-CZ">
                <a:solidFill>
                  <a:schemeClr val="tx1"/>
                </a:solidFill>
              </a:rPr>
              <a:t>POPIS ZNAKU</a:t>
            </a:r>
          </a:p>
        </p:txBody>
      </p:sp>
      <p:sp>
        <p:nvSpPr>
          <p:cNvPr id="5" name="Zástupný text 3">
            <a:extLst>
              <a:ext uri="{FF2B5EF4-FFF2-40B4-BE49-F238E27FC236}">
                <a16:creationId xmlns:a16="http://schemas.microsoft.com/office/drawing/2014/main" id="{F654CC53-34D5-4706-9738-38B25521E50C}"/>
              </a:ext>
            </a:extLst>
          </p:cNvPr>
          <p:cNvSpPr txBox="1">
            <a:spLocks/>
          </p:cNvSpPr>
          <p:nvPr/>
        </p:nvSpPr>
        <p:spPr>
          <a:xfrm>
            <a:off x="5681133" y="2241598"/>
            <a:ext cx="6350000" cy="3792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cs-CZ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lphaLcParenR"/>
            </a:pPr>
            <a:r>
              <a:rPr lang="cs-CZ">
                <a:solidFill>
                  <a:schemeClr val="tx1"/>
                </a:solidFill>
              </a:rPr>
              <a:t>ve tvaru ruky </a:t>
            </a:r>
            <a:r>
              <a:rPr lang="cs-CZ" b="1">
                <a:solidFill>
                  <a:schemeClr val="tx1"/>
                </a:solidFill>
                <a:latin typeface="DEZ" panose="02000000000000000000" pitchFamily="2" charset="0"/>
              </a:rPr>
              <a:t>N</a:t>
            </a:r>
            <a:r>
              <a:rPr lang="cs-CZ">
                <a:solidFill>
                  <a:schemeClr val="tx1"/>
                </a:solidFill>
                <a:latin typeface="DEZ" panose="02000000000000000000" pitchFamily="2" charset="0"/>
              </a:rPr>
              <a:t> </a:t>
            </a:r>
            <a:r>
              <a:rPr lang="cs-CZ">
                <a:solidFill>
                  <a:schemeClr val="tx1"/>
                </a:solidFill>
              </a:rPr>
              <a:t>= klasifikátorový tvar ruky zastupující držení předmětů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 b="1">
                <a:solidFill>
                  <a:schemeClr val="tx1"/>
                </a:solidFill>
              </a:rPr>
              <a:t>uchopení a držení myšlenky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endParaRPr lang="cs-CZ" b="1">
              <a:solidFill>
                <a:schemeClr val="tx1"/>
              </a:solidFill>
            </a:endParaRPr>
          </a:p>
          <a:p>
            <a:pPr marL="342900" indent="-342900">
              <a:buClrTx/>
              <a:buFont typeface="+mj-lt"/>
              <a:buAutoNum type="alphaLcParenR" startAt="2"/>
            </a:pPr>
            <a:r>
              <a:rPr lang="cs-CZ">
                <a:solidFill>
                  <a:schemeClr val="tx1"/>
                </a:solidFill>
              </a:rPr>
              <a:t>v pohybu – veden směrem od hlavy (od čela)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b="1">
                <a:solidFill>
                  <a:schemeClr val="tx1"/>
                </a:solidFill>
              </a:rPr>
              <a:t>vyjímání myšlenek z hlavy, resp. mysli (nádoby)</a:t>
            </a:r>
          </a:p>
          <a:p>
            <a:pPr marL="0" indent="0">
              <a:buClrTx/>
              <a:buNone/>
            </a:pPr>
            <a:endParaRPr lang="cs-CZ" b="1">
              <a:solidFill>
                <a:schemeClr val="tx1"/>
              </a:solidFill>
            </a:endParaRPr>
          </a:p>
          <a:p>
            <a:pPr marL="342900" indent="-342900">
              <a:buClrTx/>
              <a:buFont typeface="+mj-lt"/>
              <a:buAutoNum type="alphaLcParenR" startAt="3"/>
            </a:pPr>
            <a:r>
              <a:rPr lang="cs-CZ">
                <a:solidFill>
                  <a:schemeClr val="tx1"/>
                </a:solidFill>
              </a:rPr>
              <a:t>v místu artikulace = hlava (čelo)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>
                <a:solidFill>
                  <a:schemeClr val="tx1"/>
                </a:solidFill>
              </a:rPr>
              <a:t>odkazuje k </a:t>
            </a:r>
            <a:r>
              <a:rPr lang="cs-CZ" b="1">
                <a:solidFill>
                  <a:schemeClr val="tx1"/>
                </a:solidFill>
              </a:rPr>
              <a:t>části lidského těla, která je konceptualizována jako nádoba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A16B78-C87A-45EC-9ABE-B42AEA2EC3ED}"/>
              </a:ext>
            </a:extLst>
          </p:cNvPr>
          <p:cNvSpPr txBox="1"/>
          <p:nvPr/>
        </p:nvSpPr>
        <p:spPr>
          <a:xfrm>
            <a:off x="5681133" y="1872266"/>
            <a:ext cx="6119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chemeClr val="tx1"/>
                </a:solidFill>
                <a:latin typeface="+mj-lt"/>
              </a:rPr>
              <a:t>Schéma NÁDOBA se uplatňuje ve fonologické struktuře znaku:</a:t>
            </a:r>
          </a:p>
        </p:txBody>
      </p:sp>
      <p:pic>
        <p:nvPicPr>
          <p:cNvPr id="9" name="ZAPOMENOUT">
            <a:hlinkClick r:id="" action="ppaction://media"/>
            <a:extLst>
              <a:ext uri="{FF2B5EF4-FFF2-40B4-BE49-F238E27FC236}">
                <a16:creationId xmlns:a16="http://schemas.microsoft.com/office/drawing/2014/main" id="{84D73801-543C-496A-BFAC-F98A078334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2910944"/>
            <a:ext cx="4417200" cy="24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939A5-A162-48CE-994C-39D93715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7674"/>
            <a:ext cx="7729728" cy="1188720"/>
          </a:xfrm>
        </p:spPr>
        <p:txBody>
          <a:bodyPr/>
          <a:lstStyle/>
          <a:p>
            <a:r>
              <a:rPr lang="cs-CZ" b="1"/>
              <a:t>VYJÁDŘIT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B86D7D-AAD7-49E1-8BA5-D377C755D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2659" y="2241597"/>
            <a:ext cx="6343878" cy="405469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LcParenR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LcParenR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 počátečním tvaru ruky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Z" panose="02000000000000000000" pitchFamily="2" charset="0"/>
              </a:rPr>
              <a:t>s </a:t>
            </a:r>
            <a:r>
              <a:rPr kumimoji="0" lang="cs-CZ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 klasifikátorový tvar ruky zastupující držení předmětů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→ </a:t>
            </a:r>
            <a:r>
              <a:rPr lang="cs-CZ" b="1">
                <a:solidFill>
                  <a:srgbClr val="000000"/>
                </a:solidFill>
              </a:rPr>
              <a:t>uchopení a držení informace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LcParenR" startAt="2"/>
              <a:tabLst/>
              <a:defRPr/>
            </a:pPr>
            <a:r>
              <a:rPr lang="cs-CZ">
                <a:solidFill>
                  <a:srgbClr val="000000"/>
                </a:solidFill>
                <a:latin typeface="Gill Sans MT" panose="020B0502020104020203"/>
              </a:rPr>
              <a:t>v konečném tvaru ruky </a:t>
            </a:r>
            <a:r>
              <a:rPr lang="cs-CZ" b="1">
                <a:solidFill>
                  <a:srgbClr val="000000"/>
                </a:solidFill>
                <a:latin typeface="DEZ" panose="02000000000000000000" pitchFamily="2" charset="0"/>
              </a:rPr>
              <a:t>7 </a:t>
            </a:r>
            <a:r>
              <a:rPr lang="cs-CZ">
                <a:solidFill>
                  <a:srgbClr val="000000"/>
                </a:solidFill>
              </a:rPr>
              <a:t>→ </a:t>
            </a:r>
            <a:r>
              <a:rPr lang="cs-CZ" b="1">
                <a:solidFill>
                  <a:srgbClr val="000000"/>
                </a:solidFill>
              </a:rPr>
              <a:t>vypuštění informace</a:t>
            </a: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 startAt="2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 startAt="2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 pohybu – veden směrem dopředu od hrudi/trupu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→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vyjímání a vypouštění informací z hrudi/trupu (= nádoba)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 startAt="4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 místu artikulace = oblast hrudi/trupu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→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odkazuje k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části lidského těla, která je konceptualizována jako nádoba</a:t>
            </a:r>
          </a:p>
          <a:p>
            <a:pPr marL="0" indent="0">
              <a:buNone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26C985-BCBA-4512-A512-AE3A7A41A899}"/>
              </a:ext>
            </a:extLst>
          </p:cNvPr>
          <p:cNvSpPr txBox="1"/>
          <p:nvPr/>
        </p:nvSpPr>
        <p:spPr>
          <a:xfrm>
            <a:off x="5681133" y="1872266"/>
            <a:ext cx="6119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chemeClr val="tx1"/>
                </a:solidFill>
                <a:latin typeface="+mj-lt"/>
              </a:rPr>
              <a:t>Schéma NÁDOBA se uplatňuje ve fonologické struktuře znaku:</a:t>
            </a:r>
          </a:p>
        </p:txBody>
      </p:sp>
      <p:pic>
        <p:nvPicPr>
          <p:cNvPr id="9" name="VYJÁDŘIT">
            <a:hlinkClick r:id="" action="ppaction://media"/>
            <a:extLst>
              <a:ext uri="{FF2B5EF4-FFF2-40B4-BE49-F238E27FC236}">
                <a16:creationId xmlns:a16="http://schemas.microsoft.com/office/drawing/2014/main" id="{CB2E810C-FD16-4CB0-BF91-15FCFD837C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1851" y="3041946"/>
            <a:ext cx="4417200" cy="24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593426-072D-4AF9-883D-74C819A2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804672"/>
            <a:ext cx="4486656" cy="1141497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/>
              <a:t>2. Uvnitř nádoby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3C2FFBF-BF22-463A-9A75-784B9F8B0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621" y="2331982"/>
            <a:ext cx="4486656" cy="219403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endParaRPr lang="cs-CZ">
              <a:solidFill>
                <a:schemeClr val="tx1"/>
              </a:solidFill>
            </a:endParaRPr>
          </a:p>
          <a:p>
            <a:pPr algn="l"/>
            <a:r>
              <a:rPr lang="cs-CZ">
                <a:solidFill>
                  <a:schemeClr val="tx1"/>
                </a:solidFill>
              </a:rPr>
              <a:t>a) tvar ruky: </a:t>
            </a:r>
            <a:r>
              <a:rPr lang="cs-CZ" b="1">
                <a:solidFill>
                  <a:schemeClr val="tx1"/>
                </a:solidFill>
              </a:rPr>
              <a:t>klasifikátorové tvary ruky držení</a:t>
            </a:r>
          </a:p>
          <a:p>
            <a:pPr algn="l"/>
            <a:r>
              <a:rPr lang="cs-CZ">
                <a:solidFill>
                  <a:schemeClr val="tx1"/>
                </a:solidFill>
              </a:rPr>
              <a:t>b) pohyb: </a:t>
            </a:r>
            <a:r>
              <a:rPr lang="cs-CZ" b="1">
                <a:solidFill>
                  <a:schemeClr val="tx1"/>
                </a:solidFill>
              </a:rPr>
              <a:t>nahoru, dolů</a:t>
            </a:r>
          </a:p>
          <a:p>
            <a:pPr algn="l"/>
            <a:r>
              <a:rPr lang="cs-CZ">
                <a:solidFill>
                  <a:schemeClr val="tx1"/>
                </a:solidFill>
              </a:rPr>
              <a:t>c) místo artikulace a kontakt: </a:t>
            </a:r>
            <a:r>
              <a:rPr lang="cs-CZ" b="1">
                <a:solidFill>
                  <a:schemeClr val="tx1"/>
                </a:solidFill>
              </a:rPr>
              <a:t>na těle</a:t>
            </a:r>
          </a:p>
          <a:p>
            <a:pPr algn="l"/>
            <a:r>
              <a:rPr lang="cs-CZ">
                <a:solidFill>
                  <a:schemeClr val="tx1"/>
                </a:solidFill>
              </a:rPr>
              <a:t>d) orientace dlaně a prstů: </a:t>
            </a:r>
            <a:r>
              <a:rPr lang="cs-CZ" b="1">
                <a:solidFill>
                  <a:schemeClr val="tx1"/>
                </a:solidFill>
              </a:rPr>
              <a:t>libovolná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E9B5639-DCEC-4692-AF10-9771C099FC6E}"/>
              </a:ext>
            </a:extLst>
          </p:cNvPr>
          <p:cNvSpPr txBox="1"/>
          <p:nvPr/>
        </p:nvSpPr>
        <p:spPr>
          <a:xfrm>
            <a:off x="8585981" y="374413"/>
            <a:ext cx="1398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/>
              <a:t>SMĚR NAHORU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9D14793-64AC-4D49-8F14-9DEBE609F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9" t="7051" r="3778" b="3847"/>
          <a:stretch/>
        </p:blipFill>
        <p:spPr>
          <a:xfrm>
            <a:off x="7506779" y="804672"/>
            <a:ext cx="3556800" cy="224725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C3F0B23-483B-45D4-90CE-DBF2EFBB4349}"/>
              </a:ext>
            </a:extLst>
          </p:cNvPr>
          <p:cNvSpPr txBox="1"/>
          <p:nvPr/>
        </p:nvSpPr>
        <p:spPr>
          <a:xfrm>
            <a:off x="8715952" y="3596812"/>
            <a:ext cx="113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/>
              <a:t>SMĚR DOLŮ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3D44BC-B9CC-41BF-8200-B32B9FDAA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8" t="12749" r="6213" b="6246"/>
          <a:stretch/>
        </p:blipFill>
        <p:spPr>
          <a:xfrm>
            <a:off x="7433734" y="3959887"/>
            <a:ext cx="3722978" cy="233253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64A0F95-4EDF-4739-AA87-885AA93EE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079" y="4696500"/>
            <a:ext cx="1176630" cy="16033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9B63B4C-92ED-40FA-8C7A-21C3F2797481}"/>
              </a:ext>
            </a:extLst>
          </p:cNvPr>
          <p:cNvSpPr txBox="1"/>
          <p:nvPr/>
        </p:nvSpPr>
        <p:spPr>
          <a:xfrm>
            <a:off x="3464173" y="6299887"/>
            <a:ext cx="29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DEZ" panose="02000000000000000000" pitchFamily="2" charset="0"/>
              </a:rPr>
              <a:t>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A04A5E-F817-4343-91EE-4670BBE31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318" y="4696500"/>
            <a:ext cx="1185761" cy="16033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A0B23E3-5DCA-49DA-B336-808B01D10290}"/>
              </a:ext>
            </a:extLst>
          </p:cNvPr>
          <p:cNvSpPr txBox="1"/>
          <p:nvPr/>
        </p:nvSpPr>
        <p:spPr>
          <a:xfrm>
            <a:off x="2282977" y="6299887"/>
            <a:ext cx="29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DEZ" panose="02000000000000000000" pitchFamily="2" charset="0"/>
              </a:rPr>
              <a:t>6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B4BDD9-C355-42F9-84F4-A5A272AA1B59}"/>
              </a:ext>
            </a:extLst>
          </p:cNvPr>
          <p:cNvSpPr txBox="1"/>
          <p:nvPr/>
        </p:nvSpPr>
        <p:spPr>
          <a:xfrm>
            <a:off x="7150643" y="3137999"/>
            <a:ext cx="615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15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3DB9D22-C22E-471F-A229-70CCFDD0E4F9}"/>
              </a:ext>
            </a:extLst>
          </p:cNvPr>
          <p:cNvSpPr txBox="1"/>
          <p:nvPr/>
        </p:nvSpPr>
        <p:spPr>
          <a:xfrm>
            <a:off x="7149315" y="6353748"/>
            <a:ext cx="615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16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6133EF1-2269-4C88-87AE-742443D7370E}"/>
              </a:ext>
            </a:extLst>
          </p:cNvPr>
          <p:cNvSpPr txBox="1"/>
          <p:nvPr/>
        </p:nvSpPr>
        <p:spPr>
          <a:xfrm>
            <a:off x="2129089" y="4484301"/>
            <a:ext cx="615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13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DE406C6-276F-4638-BAB2-91F9FB75DDC5}"/>
              </a:ext>
            </a:extLst>
          </p:cNvPr>
          <p:cNvSpPr txBox="1"/>
          <p:nvPr/>
        </p:nvSpPr>
        <p:spPr>
          <a:xfrm>
            <a:off x="3299195" y="4484301"/>
            <a:ext cx="615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14</a:t>
            </a:r>
          </a:p>
        </p:txBody>
      </p:sp>
    </p:spTree>
    <p:extLst>
      <p:ext uri="{BB962C8B-B14F-4D97-AF65-F5344CB8AC3E}">
        <p14:creationId xmlns:p14="http://schemas.microsoft.com/office/powerpoint/2010/main" val="192564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939A5-A162-48CE-994C-39D93715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4761"/>
            <a:ext cx="7729728" cy="1188720"/>
          </a:xfrm>
        </p:spPr>
        <p:txBody>
          <a:bodyPr/>
          <a:lstStyle/>
          <a:p>
            <a:r>
              <a:rPr lang="cs-CZ" b="1"/>
              <a:t>Vařit-v-těle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B86D7D-AAD7-49E1-8BA5-D377C755D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0617" y="2241597"/>
            <a:ext cx="6362046" cy="387181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lphaLcParenR"/>
            </a:pPr>
            <a:endParaRPr lang="cs-CZ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lphaLcParenR"/>
            </a:pPr>
            <a:r>
              <a:rPr lang="cs-CZ">
                <a:solidFill>
                  <a:schemeClr val="tx1"/>
                </a:solidFill>
              </a:rPr>
              <a:t>ve tvaru ruky </a:t>
            </a:r>
            <a:r>
              <a:rPr lang="cs-CZ" b="1">
                <a:solidFill>
                  <a:schemeClr val="tx1"/>
                </a:solidFill>
                <a:latin typeface="DEZ"/>
              </a:rPr>
              <a:t>6</a:t>
            </a:r>
            <a:r>
              <a:rPr lang="cs-CZ">
                <a:solidFill>
                  <a:schemeClr val="tx1"/>
                </a:solidFill>
                <a:latin typeface="DEZ"/>
              </a:rPr>
              <a:t> </a:t>
            </a:r>
            <a:r>
              <a:rPr lang="cs-CZ">
                <a:solidFill>
                  <a:schemeClr val="tx1"/>
                </a:solidFill>
              </a:rPr>
              <a:t>= klasifikátorový tvar ruky zastupující velké objekty i jejich držení </a:t>
            </a:r>
            <a:r>
              <a:rPr lang="cs-CZ">
                <a:solidFill>
                  <a:schemeClr val="tx1"/>
                </a:solidFill>
                <a:latin typeface="Garamond"/>
              </a:rPr>
              <a:t>→ </a:t>
            </a:r>
            <a:r>
              <a:rPr lang="cs-CZ" b="1">
                <a:solidFill>
                  <a:schemeClr val="tx1"/>
                </a:solidFill>
              </a:rPr>
              <a:t>velké množství substance obsažené v trupu (nádobě)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endParaRPr lang="cs-CZ" b="1">
              <a:solidFill>
                <a:schemeClr val="tx1"/>
              </a:solidFill>
            </a:endParaRPr>
          </a:p>
          <a:p>
            <a:pPr marL="342900" indent="-342900">
              <a:buClrTx/>
              <a:buFont typeface="+mj-lt"/>
              <a:buAutoNum type="alphaLcParenR" startAt="2"/>
            </a:pPr>
            <a:r>
              <a:rPr lang="cs-CZ">
                <a:solidFill>
                  <a:schemeClr val="tx1"/>
                </a:solidFill>
              </a:rPr>
              <a:t>v pohybu – alternativně nahoru a dolů</a:t>
            </a:r>
            <a:r>
              <a:rPr lang="cs-CZ">
                <a:solidFill>
                  <a:schemeClr val="tx1"/>
                </a:solidFill>
                <a:latin typeface="Garamond"/>
              </a:rPr>
              <a:t>→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b="1">
                <a:solidFill>
                  <a:schemeClr val="tx1"/>
                </a:solidFill>
              </a:rPr>
              <a:t>pohyb tekutiny, která se vaří v nádobě </a:t>
            </a:r>
            <a:r>
              <a:rPr lang="cs-CZ">
                <a:solidFill>
                  <a:schemeClr val="tx1"/>
                </a:solidFill>
              </a:rPr>
              <a:t>(tekutina = hněv)</a:t>
            </a:r>
            <a:endParaRPr lang="cs-CZ" b="1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endParaRPr lang="cs-CZ" b="1">
              <a:solidFill>
                <a:schemeClr val="tx1"/>
              </a:solidFill>
            </a:endParaRPr>
          </a:p>
          <a:p>
            <a:pPr marL="342900" indent="-342900">
              <a:buClrTx/>
              <a:buFont typeface="+mj-lt"/>
              <a:buAutoNum type="alphaLcParenR" startAt="3"/>
            </a:pPr>
            <a:r>
              <a:rPr lang="cs-CZ">
                <a:solidFill>
                  <a:schemeClr val="tx1"/>
                </a:solidFill>
              </a:rPr>
              <a:t>v místu artikulace = trup </a:t>
            </a:r>
            <a:r>
              <a:rPr lang="cs-CZ">
                <a:solidFill>
                  <a:schemeClr val="tx1"/>
                </a:solidFill>
                <a:latin typeface="Garamond"/>
              </a:rPr>
              <a:t>→ </a:t>
            </a:r>
            <a:r>
              <a:rPr lang="cs-CZ">
                <a:solidFill>
                  <a:schemeClr val="tx1"/>
                </a:solidFill>
              </a:rPr>
              <a:t>odkazuje k </a:t>
            </a:r>
            <a:r>
              <a:rPr lang="cs-CZ" b="1">
                <a:solidFill>
                  <a:schemeClr val="tx1"/>
                </a:solidFill>
              </a:rPr>
              <a:t>části lidského těla, která je konceptualizována jako nádoba</a:t>
            </a:r>
          </a:p>
          <a:p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3D83544-820D-499E-9069-1FB9B118E7BA}"/>
              </a:ext>
            </a:extLst>
          </p:cNvPr>
          <p:cNvSpPr txBox="1"/>
          <p:nvPr/>
        </p:nvSpPr>
        <p:spPr>
          <a:xfrm>
            <a:off x="5681133" y="1872266"/>
            <a:ext cx="6119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chemeClr val="tx1"/>
                </a:solidFill>
                <a:latin typeface="+mj-lt"/>
              </a:rPr>
              <a:t>Schéma NÁDOBA se uplatňuje ve fonologické struktuře znaku:</a:t>
            </a:r>
          </a:p>
        </p:txBody>
      </p:sp>
      <p:pic>
        <p:nvPicPr>
          <p:cNvPr id="8" name="VAŘIT">
            <a:hlinkClick r:id="" action="ppaction://media"/>
            <a:extLst>
              <a:ext uri="{FF2B5EF4-FFF2-40B4-BE49-F238E27FC236}">
                <a16:creationId xmlns:a16="http://schemas.microsoft.com/office/drawing/2014/main" id="{59970145-677D-465B-9BDA-B0E0BDFF9A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7017" y="2950506"/>
            <a:ext cx="4417200" cy="24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939A5-A162-48CE-994C-39D93715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55093"/>
            <a:ext cx="7729728" cy="1188720"/>
          </a:xfrm>
        </p:spPr>
        <p:txBody>
          <a:bodyPr/>
          <a:lstStyle/>
          <a:p>
            <a:r>
              <a:rPr lang="cs-CZ" b="1"/>
              <a:t>Uklidnit-se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B86D7D-AAD7-49E1-8BA5-D377C755D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1132" y="2241597"/>
            <a:ext cx="6388947" cy="389794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Clr>
                <a:schemeClr val="tx1"/>
              </a:buClr>
              <a:buFont typeface="+mj-lt"/>
              <a:buAutoNum type="alphaLcParenR"/>
            </a:pPr>
            <a:endParaRPr lang="cs-CZ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lphaLcParenR"/>
            </a:pPr>
            <a:r>
              <a:rPr lang="cs-CZ">
                <a:solidFill>
                  <a:schemeClr val="tx1"/>
                </a:solidFill>
              </a:rPr>
              <a:t>ve tvaru ruky </a:t>
            </a:r>
            <a:r>
              <a:rPr lang="cs-CZ" b="1">
                <a:solidFill>
                  <a:schemeClr val="tx1"/>
                </a:solidFill>
                <a:latin typeface="DEZ" panose="02000000000000000000" pitchFamily="2" charset="0"/>
              </a:rPr>
              <a:t>N</a:t>
            </a:r>
            <a:r>
              <a:rPr lang="cs-CZ">
                <a:solidFill>
                  <a:schemeClr val="tx1"/>
                </a:solidFill>
                <a:latin typeface="DEZ" panose="02000000000000000000" pitchFamily="2" charset="0"/>
              </a:rPr>
              <a:t> </a:t>
            </a:r>
            <a:r>
              <a:rPr lang="cs-CZ">
                <a:solidFill>
                  <a:schemeClr val="tx1"/>
                </a:solidFill>
              </a:rPr>
              <a:t>= klasifikátorový tvar ruky zastupující držení předmětů – navazuje na otevřený tvar ruky </a:t>
            </a:r>
            <a:r>
              <a:rPr lang="cs-CZ" b="1">
                <a:solidFill>
                  <a:schemeClr val="tx1"/>
                </a:solidFill>
                <a:latin typeface="DEZ" panose="02000000000000000000" pitchFamily="2" charset="0"/>
              </a:rPr>
              <a:t>h </a:t>
            </a:r>
            <a:r>
              <a:rPr lang="cs-CZ">
                <a:solidFill>
                  <a:schemeClr val="tx1"/>
                </a:solidFill>
              </a:rPr>
              <a:t>→ </a:t>
            </a:r>
            <a:r>
              <a:rPr lang="cs-CZ" b="1">
                <a:solidFill>
                  <a:schemeClr val="tx1"/>
                </a:solidFill>
              </a:rPr>
              <a:t>naznačení snížení hladiny tekutiny v nádobě </a:t>
            </a:r>
            <a:r>
              <a:rPr lang="cs-CZ">
                <a:solidFill>
                  <a:schemeClr val="tx1"/>
                </a:solidFill>
              </a:rPr>
              <a:t>(tekutina = pocit klidu)</a:t>
            </a:r>
            <a:endParaRPr lang="cs-CZ" b="1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endParaRPr lang="cs-CZ" b="1">
              <a:solidFill>
                <a:schemeClr val="tx1"/>
              </a:solidFill>
            </a:endParaRPr>
          </a:p>
          <a:p>
            <a:pPr marL="342900" indent="-342900">
              <a:buClrTx/>
              <a:buFont typeface="+mj-lt"/>
              <a:buAutoNum type="alphaLcParenR" startAt="2"/>
            </a:pPr>
            <a:r>
              <a:rPr lang="cs-CZ">
                <a:solidFill>
                  <a:schemeClr val="tx1"/>
                </a:solidFill>
              </a:rPr>
              <a:t>v pohybu – veden směrem dolů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b="1">
                <a:solidFill>
                  <a:schemeClr val="tx1"/>
                </a:solidFill>
              </a:rPr>
              <a:t>snížení hladiny tekutiny v nádobě (</a:t>
            </a:r>
            <a:r>
              <a:rPr lang="cs-CZ" b="1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 b="1">
                <a:solidFill>
                  <a:schemeClr val="tx1"/>
                </a:solidFill>
              </a:rPr>
              <a:t>snížení napětí v těle)</a:t>
            </a:r>
          </a:p>
          <a:p>
            <a:pPr marL="0" indent="0">
              <a:buClrTx/>
              <a:buNone/>
            </a:pPr>
            <a:endParaRPr lang="cs-CZ" b="1">
              <a:solidFill>
                <a:schemeClr val="tx1"/>
              </a:solidFill>
            </a:endParaRPr>
          </a:p>
          <a:p>
            <a:pPr marL="342900" indent="-342900">
              <a:buClrTx/>
              <a:buFont typeface="+mj-lt"/>
              <a:buAutoNum type="alphaLcParenR" startAt="3"/>
            </a:pPr>
            <a:r>
              <a:rPr lang="cs-CZ">
                <a:solidFill>
                  <a:schemeClr val="tx1"/>
                </a:solidFill>
              </a:rPr>
              <a:t>v místu artikulace = trup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>
                <a:solidFill>
                  <a:schemeClr val="tx1"/>
                </a:solidFill>
              </a:rPr>
              <a:t>odkazuje k </a:t>
            </a:r>
            <a:r>
              <a:rPr lang="cs-CZ" b="1">
                <a:solidFill>
                  <a:schemeClr val="tx1"/>
                </a:solidFill>
              </a:rPr>
              <a:t>části lidského těla, která je konceptualizována jako nádoba</a:t>
            </a:r>
          </a:p>
          <a:p>
            <a:pPr marL="0" indent="0">
              <a:buClrTx/>
              <a:buNone/>
            </a:pPr>
            <a:endParaRPr lang="cs-CZ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CD81325-48D8-4360-B7BF-1737F6C91D91}"/>
              </a:ext>
            </a:extLst>
          </p:cNvPr>
          <p:cNvSpPr txBox="1"/>
          <p:nvPr/>
        </p:nvSpPr>
        <p:spPr>
          <a:xfrm>
            <a:off x="5681132" y="1872265"/>
            <a:ext cx="6119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chemeClr val="tx1"/>
                </a:solidFill>
                <a:latin typeface="+mj-lt"/>
              </a:rPr>
              <a:t>Schéma NÁDOBA se uplatňuje ve fonologické struktuře znaku:</a:t>
            </a:r>
          </a:p>
        </p:txBody>
      </p:sp>
      <p:pic>
        <p:nvPicPr>
          <p:cNvPr id="8" name="ZKLIDNIT">
            <a:hlinkClick r:id="" action="ppaction://media"/>
            <a:extLst>
              <a:ext uri="{FF2B5EF4-FFF2-40B4-BE49-F238E27FC236}">
                <a16:creationId xmlns:a16="http://schemas.microsoft.com/office/drawing/2014/main" id="{50BFB540-89AD-429A-9698-D51181D174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1851" y="2963569"/>
            <a:ext cx="4417200" cy="24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991132-C15A-4EFB-9282-0FF4C49D4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58433"/>
            <a:ext cx="8779512" cy="3141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solidFill>
                  <a:srgbClr val="404040"/>
                </a:solidFill>
              </a:rPr>
              <a:t>POKORNÁ, Karla. </a:t>
            </a:r>
            <a:r>
              <a:rPr lang="cs-CZ" i="1">
                <a:solidFill>
                  <a:srgbClr val="404040"/>
                </a:solidFill>
              </a:rPr>
              <a:t>Představové schéma NÁDOBA v českém znakovém jazyce</a:t>
            </a:r>
            <a:r>
              <a:rPr lang="cs-CZ">
                <a:solidFill>
                  <a:srgbClr val="404040"/>
                </a:solidFill>
              </a:rPr>
              <a:t>. 2018. Bakalářská práce. Univerzita Karlova, Filozofická fakulta, Ústav jazyků a komunikace neslyšících. Vedoucí práce Irena Vaňková.</a:t>
            </a:r>
          </a:p>
          <a:p>
            <a:pPr marL="0" indent="0">
              <a:buNone/>
            </a:pPr>
            <a:endParaRPr lang="cs-CZ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cs-CZ" b="1">
                <a:solidFill>
                  <a:srgbClr val="404040"/>
                </a:solidFill>
              </a:rPr>
              <a:t>Autorka práce: </a:t>
            </a:r>
            <a:r>
              <a:rPr lang="cs-CZ">
                <a:solidFill>
                  <a:srgbClr val="404040"/>
                </a:solidFill>
              </a:rPr>
              <a:t>Karla Pokorná</a:t>
            </a:r>
          </a:p>
          <a:p>
            <a:pPr marL="0" indent="0">
              <a:buNone/>
            </a:pPr>
            <a:r>
              <a:rPr lang="cs-CZ" b="1">
                <a:solidFill>
                  <a:srgbClr val="404040"/>
                </a:solidFill>
              </a:rPr>
              <a:t>Vedoucí práce:</a:t>
            </a:r>
            <a:r>
              <a:rPr lang="cs-CZ">
                <a:solidFill>
                  <a:srgbClr val="404040"/>
                </a:solidFill>
              </a:rPr>
              <a:t> </a:t>
            </a:r>
            <a:r>
              <a:rPr lang="cs-CZ">
                <a:ea typeface="+mn-lt"/>
                <a:cs typeface="+mn-lt"/>
              </a:rPr>
              <a:t>doc. PhDr. Irena Vaňková, CSc., Ph.D.</a:t>
            </a:r>
          </a:p>
          <a:p>
            <a:pPr marL="0" indent="0">
              <a:buNone/>
            </a:pPr>
            <a:r>
              <a:rPr lang="cs-CZ" b="1">
                <a:ea typeface="+mn-lt"/>
                <a:cs typeface="+mn-lt"/>
              </a:rPr>
              <a:t>Oponent: </a:t>
            </a:r>
            <a:r>
              <a:rPr lang="pt-BR">
                <a:ea typeface="+mn-lt"/>
                <a:cs typeface="+mn-lt"/>
              </a:rPr>
              <a:t>prof. PhDr. Alena Macurová, CSc.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b="1">
                <a:ea typeface="+mn-lt"/>
                <a:cs typeface="+mn-lt"/>
              </a:rPr>
              <a:t>Výsledek obhajoby: </a:t>
            </a:r>
            <a:r>
              <a:rPr lang="cs-CZ">
                <a:ea typeface="+mn-lt"/>
                <a:cs typeface="+mn-lt"/>
              </a:rPr>
              <a:t>Výborně </a:t>
            </a:r>
          </a:p>
          <a:p>
            <a:pPr marL="0" indent="0">
              <a:buNone/>
            </a:pPr>
            <a:endParaRPr lang="cs-CZ">
              <a:solidFill>
                <a:srgbClr val="40404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E5B794-B431-4758-843D-D6867E689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"/>
          <a:stretch/>
        </p:blipFill>
        <p:spPr>
          <a:xfrm>
            <a:off x="8590142" y="2664543"/>
            <a:ext cx="1895432" cy="2759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3C1D5DA-80D4-4DE1-856F-CB3E5A2AA194}"/>
              </a:ext>
            </a:extLst>
          </p:cNvPr>
          <p:cNvSpPr txBox="1"/>
          <p:nvPr/>
        </p:nvSpPr>
        <p:spPr>
          <a:xfrm>
            <a:off x="8590142" y="5399114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222818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593426-072D-4AF9-883D-74C819A2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804672"/>
            <a:ext cx="4486656" cy="1141497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/>
              <a:t>3. metonymie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3C2FFBF-BF22-463A-9A75-784B9F8B0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4398" y="2331982"/>
            <a:ext cx="4557099" cy="219403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endParaRPr lang="cs-CZ">
              <a:solidFill>
                <a:schemeClr val="tx1"/>
              </a:solidFill>
            </a:endParaRPr>
          </a:p>
          <a:p>
            <a:pPr algn="l"/>
            <a:r>
              <a:rPr lang="cs-CZ">
                <a:solidFill>
                  <a:schemeClr val="tx1"/>
                </a:solidFill>
              </a:rPr>
              <a:t>a) tvar ruky: </a:t>
            </a:r>
            <a:r>
              <a:rPr lang="cs-CZ" b="1">
                <a:solidFill>
                  <a:schemeClr val="tx1"/>
                </a:solidFill>
              </a:rPr>
              <a:t>deiktický tvar ruky D</a:t>
            </a:r>
          </a:p>
          <a:p>
            <a:pPr algn="l"/>
            <a:r>
              <a:rPr lang="cs-CZ">
                <a:solidFill>
                  <a:schemeClr val="tx1"/>
                </a:solidFill>
              </a:rPr>
              <a:t>b) pohyb: </a:t>
            </a:r>
            <a:r>
              <a:rPr lang="cs-CZ" b="1">
                <a:solidFill>
                  <a:schemeClr val="tx1"/>
                </a:solidFill>
              </a:rPr>
              <a:t>pohyb k tělu</a:t>
            </a:r>
          </a:p>
          <a:p>
            <a:pPr algn="l"/>
            <a:r>
              <a:rPr lang="cs-CZ">
                <a:solidFill>
                  <a:schemeClr val="tx1"/>
                </a:solidFill>
              </a:rPr>
              <a:t>c) místo artikulace a kontakt: </a:t>
            </a:r>
            <a:r>
              <a:rPr lang="cs-CZ" b="1">
                <a:solidFill>
                  <a:schemeClr val="tx1"/>
                </a:solidFill>
              </a:rPr>
              <a:t>v blízkosti těla / na těle</a:t>
            </a:r>
          </a:p>
          <a:p>
            <a:pPr algn="l"/>
            <a:r>
              <a:rPr lang="cs-CZ">
                <a:solidFill>
                  <a:schemeClr val="tx1"/>
                </a:solidFill>
              </a:rPr>
              <a:t>d) orientace dlaně a prstů: </a:t>
            </a:r>
            <a:r>
              <a:rPr lang="cs-CZ" b="1">
                <a:solidFill>
                  <a:schemeClr val="tx1"/>
                </a:solidFill>
              </a:rPr>
              <a:t>libovolná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236A8E-B5F0-492A-BF34-D1BFE2A0F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51" y="2331982"/>
            <a:ext cx="5649645" cy="21940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264D2E53-766A-48F7-BC05-2585F3286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11"/>
          <a:stretch/>
        </p:blipFill>
        <p:spPr>
          <a:xfrm>
            <a:off x="2429445" y="4700016"/>
            <a:ext cx="1172755" cy="164096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3CE6F06-497A-42B9-9490-5955ED2E41C0}"/>
              </a:ext>
            </a:extLst>
          </p:cNvPr>
          <p:cNvSpPr txBox="1"/>
          <p:nvPr/>
        </p:nvSpPr>
        <p:spPr>
          <a:xfrm>
            <a:off x="2866726" y="6340982"/>
            <a:ext cx="29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DEZ" panose="02000000000000000000" pitchFamily="2" charset="0"/>
              </a:rPr>
              <a:t>d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1E80D1B-EDCB-424F-A4CB-AA3E91EEA8BB}"/>
              </a:ext>
            </a:extLst>
          </p:cNvPr>
          <p:cNvSpPr txBox="1"/>
          <p:nvPr/>
        </p:nvSpPr>
        <p:spPr>
          <a:xfrm>
            <a:off x="2729855" y="4482212"/>
            <a:ext cx="615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17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4C6EBE1-B8B4-466A-8D45-C5CA525CF5AE}"/>
              </a:ext>
            </a:extLst>
          </p:cNvPr>
          <p:cNvSpPr txBox="1"/>
          <p:nvPr/>
        </p:nvSpPr>
        <p:spPr>
          <a:xfrm>
            <a:off x="6822302" y="4526018"/>
            <a:ext cx="615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18</a:t>
            </a:r>
          </a:p>
        </p:txBody>
      </p:sp>
    </p:spTree>
    <p:extLst>
      <p:ext uri="{BB962C8B-B14F-4D97-AF65-F5344CB8AC3E}">
        <p14:creationId xmlns:p14="http://schemas.microsoft.com/office/powerpoint/2010/main" val="1595541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939A5-A162-48CE-994C-39D93715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7098"/>
            <a:ext cx="7729728" cy="1188720"/>
          </a:xfrm>
        </p:spPr>
        <p:txBody>
          <a:bodyPr/>
          <a:lstStyle/>
          <a:p>
            <a:r>
              <a:rPr lang="cs-CZ" b="1"/>
              <a:t>Zmatek-v-hlavě/pomatený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B86D7D-AAD7-49E1-8BA5-D377C755D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1132" y="2241597"/>
            <a:ext cx="6406365" cy="377602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Clr>
                <a:schemeClr val="tx1"/>
              </a:buClr>
              <a:buFont typeface="+mj-lt"/>
              <a:buAutoNum type="alphaLcParenR"/>
            </a:pPr>
            <a:endParaRPr lang="cs-CZ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lphaLcParenR"/>
            </a:pPr>
            <a:r>
              <a:rPr lang="cs-CZ">
                <a:solidFill>
                  <a:schemeClr val="tx1"/>
                </a:solidFill>
              </a:rPr>
              <a:t>v deiktickém tvaru ruky </a:t>
            </a:r>
            <a:r>
              <a:rPr lang="cs-CZ" b="1">
                <a:solidFill>
                  <a:schemeClr val="tx1"/>
                </a:solidFill>
                <a:latin typeface="DEZ" panose="02000000000000000000" pitchFamily="2" charset="0"/>
              </a:rPr>
              <a:t>d</a:t>
            </a:r>
            <a:r>
              <a:rPr lang="cs-CZ">
                <a:solidFill>
                  <a:schemeClr val="tx1"/>
                </a:solidFill>
                <a:latin typeface="DEZ" panose="02000000000000000000" pitchFamily="2" charset="0"/>
              </a:rPr>
              <a:t>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 b="1">
                <a:solidFill>
                  <a:schemeClr val="tx1"/>
                </a:solidFill>
              </a:rPr>
              <a:t>metonymicky odkazuje k mysli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endParaRPr lang="cs-CZ" b="1">
              <a:solidFill>
                <a:schemeClr val="tx1"/>
              </a:solidFill>
            </a:endParaRPr>
          </a:p>
          <a:p>
            <a:pPr marL="342900" indent="-342900">
              <a:buClrTx/>
              <a:buFont typeface="+mj-lt"/>
              <a:buAutoNum type="alphaLcParenR" startAt="2"/>
            </a:pPr>
            <a:r>
              <a:rPr lang="cs-CZ">
                <a:solidFill>
                  <a:schemeClr val="tx1"/>
                </a:solidFill>
              </a:rPr>
              <a:t>v pohybu – k hlavě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b="1">
                <a:solidFill>
                  <a:schemeClr val="tx1"/>
                </a:solidFill>
              </a:rPr>
              <a:t>odkaz k mysli</a:t>
            </a:r>
            <a:r>
              <a:rPr lang="cs-CZ">
                <a:solidFill>
                  <a:schemeClr val="tx1"/>
                </a:solidFill>
              </a:rPr>
              <a:t>; následně horizontální kruhový pohyb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 b="1">
                <a:solidFill>
                  <a:schemeClr val="tx1"/>
                </a:solidFill>
              </a:rPr>
              <a:t>míchání myšlenek v hlavě</a:t>
            </a:r>
            <a:r>
              <a:rPr lang="cs-CZ">
                <a:solidFill>
                  <a:schemeClr val="tx1"/>
                </a:solidFill>
              </a:rPr>
              <a:t> (= míchání obsahu nádoby)</a:t>
            </a:r>
            <a:endParaRPr lang="cs-CZ" b="1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endParaRPr lang="cs-CZ" b="1">
              <a:solidFill>
                <a:schemeClr val="tx1"/>
              </a:solidFill>
            </a:endParaRPr>
          </a:p>
          <a:p>
            <a:pPr marL="342900" indent="-342900">
              <a:buClrTx/>
              <a:buFont typeface="+mj-lt"/>
              <a:buAutoNum type="alphaLcParenR" startAt="3"/>
            </a:pPr>
            <a:r>
              <a:rPr lang="cs-CZ">
                <a:solidFill>
                  <a:schemeClr val="tx1"/>
                </a:solidFill>
              </a:rPr>
              <a:t>v místu artikulace = hlava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>
                <a:solidFill>
                  <a:schemeClr val="tx1"/>
                </a:solidFill>
              </a:rPr>
              <a:t>odkazuje k </a:t>
            </a:r>
            <a:r>
              <a:rPr lang="cs-CZ" b="1">
                <a:solidFill>
                  <a:schemeClr val="tx1"/>
                </a:solidFill>
              </a:rPr>
              <a:t>části lidského těla, která je konceptualizována jako nádoba</a:t>
            </a:r>
          </a:p>
          <a:p>
            <a:pPr marL="0" indent="0">
              <a:buNone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E7ABF0-E354-45CE-82D3-9E29C8D07C5E}"/>
              </a:ext>
            </a:extLst>
          </p:cNvPr>
          <p:cNvSpPr txBox="1"/>
          <p:nvPr/>
        </p:nvSpPr>
        <p:spPr>
          <a:xfrm>
            <a:off x="5681132" y="1872265"/>
            <a:ext cx="6119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chemeClr val="tx1"/>
                </a:solidFill>
                <a:latin typeface="+mj-lt"/>
              </a:rPr>
              <a:t>Schéma NÁDOBA se uplatňuje ve fonologické struktuře znaku:</a:t>
            </a:r>
          </a:p>
        </p:txBody>
      </p:sp>
      <p:pic>
        <p:nvPicPr>
          <p:cNvPr id="8" name="ZMATEK">
            <a:hlinkClick r:id="" action="ppaction://media"/>
            <a:extLst>
              <a:ext uri="{FF2B5EF4-FFF2-40B4-BE49-F238E27FC236}">
                <a16:creationId xmlns:a16="http://schemas.microsoft.com/office/drawing/2014/main" id="{9D3BCAED-BDB5-4620-927B-0E994D8194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891" y="2902610"/>
            <a:ext cx="4417200" cy="24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939A5-A162-48CE-994C-39D93715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7098"/>
            <a:ext cx="7729728" cy="1188720"/>
          </a:xfrm>
        </p:spPr>
        <p:txBody>
          <a:bodyPr/>
          <a:lstStyle/>
          <a:p>
            <a:r>
              <a:rPr lang="cs-CZ" b="1"/>
              <a:t>Zachovat-klid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B86D7D-AAD7-49E1-8BA5-D377C755D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1132" y="2241597"/>
            <a:ext cx="6423781" cy="42288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lphaLcParenR"/>
            </a:pPr>
            <a:endParaRPr lang="cs-CZ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lphaLcParenR"/>
            </a:pPr>
            <a:r>
              <a:rPr lang="cs-CZ">
                <a:solidFill>
                  <a:schemeClr val="tx1"/>
                </a:solidFill>
              </a:rPr>
              <a:t>v deiktickém tvaru ruky </a:t>
            </a:r>
            <a:r>
              <a:rPr lang="cs-CZ" b="1">
                <a:solidFill>
                  <a:schemeClr val="tx1"/>
                </a:solidFill>
                <a:latin typeface="DEZ" panose="02000000000000000000" pitchFamily="2" charset="0"/>
              </a:rPr>
              <a:t>d</a:t>
            </a:r>
            <a:r>
              <a:rPr lang="cs-CZ">
                <a:solidFill>
                  <a:schemeClr val="tx1"/>
                </a:solidFill>
                <a:latin typeface="DEZ" panose="02000000000000000000" pitchFamily="2" charset="0"/>
              </a:rPr>
              <a:t>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 b="1">
                <a:solidFill>
                  <a:schemeClr val="tx1"/>
                </a:solidFill>
              </a:rPr>
              <a:t>metonymicky odkazuje k mysli</a:t>
            </a:r>
          </a:p>
          <a:p>
            <a:pPr marL="0" indent="0">
              <a:buClr>
                <a:schemeClr val="tx1"/>
              </a:buClr>
              <a:buNone/>
            </a:pPr>
            <a:endParaRPr lang="cs-CZ" b="1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lphaLcParenR" startAt="2"/>
            </a:pPr>
            <a:r>
              <a:rPr lang="cs-CZ">
                <a:solidFill>
                  <a:schemeClr val="tx1"/>
                </a:solidFill>
              </a:rPr>
              <a:t>ve tvaru ruky </a:t>
            </a:r>
            <a:r>
              <a:rPr lang="cs-CZ" b="1">
                <a:solidFill>
                  <a:schemeClr val="tx1"/>
                </a:solidFill>
                <a:latin typeface="DEZ" panose="02000000000000000000" pitchFamily="2" charset="0"/>
              </a:rPr>
              <a:t>u </a:t>
            </a:r>
            <a:r>
              <a:rPr lang="cs-CZ">
                <a:solidFill>
                  <a:schemeClr val="tx1"/>
                </a:solidFill>
              </a:rPr>
              <a:t>= klasifikátorový tvar pro absenci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 b="1">
                <a:solidFill>
                  <a:schemeClr val="tx1"/>
                </a:solidFill>
              </a:rPr>
              <a:t>metonymický odkaz k mysli, která je prázdná</a:t>
            </a:r>
          </a:p>
          <a:p>
            <a:pPr marL="0" indent="0">
              <a:buClr>
                <a:schemeClr val="tx1"/>
              </a:buClr>
              <a:buNone/>
            </a:pPr>
            <a:endParaRPr lang="cs-CZ">
              <a:solidFill>
                <a:schemeClr val="tx1"/>
              </a:solidFill>
            </a:endParaRPr>
          </a:p>
          <a:p>
            <a:pPr marL="342900" indent="-342900">
              <a:buClrTx/>
              <a:buFont typeface="+mj-lt"/>
              <a:buAutoNum type="alphaLcParenR" startAt="3"/>
            </a:pPr>
            <a:r>
              <a:rPr lang="cs-CZ">
                <a:solidFill>
                  <a:schemeClr val="tx1"/>
                </a:solidFill>
              </a:rPr>
              <a:t>v pohybu – k hlavě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b="1">
                <a:solidFill>
                  <a:schemeClr val="tx1"/>
                </a:solidFill>
              </a:rPr>
              <a:t>odkaz k mysli</a:t>
            </a:r>
          </a:p>
          <a:p>
            <a:pPr marL="0" indent="0">
              <a:buClrTx/>
              <a:buNone/>
            </a:pPr>
            <a:endParaRPr lang="cs-CZ" b="1">
              <a:solidFill>
                <a:schemeClr val="tx1"/>
              </a:solidFill>
            </a:endParaRPr>
          </a:p>
          <a:p>
            <a:pPr marL="342900" indent="-342900">
              <a:buClrTx/>
              <a:buFont typeface="+mj-lt"/>
              <a:buAutoNum type="alphaLcParenR" startAt="4"/>
            </a:pPr>
            <a:r>
              <a:rPr lang="cs-CZ">
                <a:solidFill>
                  <a:schemeClr val="tx1"/>
                </a:solidFill>
              </a:rPr>
              <a:t>v místu artikulace = hlava </a:t>
            </a:r>
            <a:r>
              <a:rPr lang="cs-CZ">
                <a:solidFill>
                  <a:schemeClr val="tx1"/>
                </a:solidFill>
                <a:latin typeface="Garamond" panose="02020404030301010803" pitchFamily="18" charset="0"/>
              </a:rPr>
              <a:t>→ </a:t>
            </a:r>
            <a:r>
              <a:rPr lang="cs-CZ">
                <a:solidFill>
                  <a:schemeClr val="tx1"/>
                </a:solidFill>
              </a:rPr>
              <a:t>odkazuje k </a:t>
            </a:r>
            <a:r>
              <a:rPr lang="cs-CZ" b="1">
                <a:solidFill>
                  <a:schemeClr val="tx1"/>
                </a:solidFill>
              </a:rPr>
              <a:t>části lidského těla, která je konceptualizována jako nádoba</a:t>
            </a:r>
          </a:p>
          <a:p>
            <a:pPr marL="0" indent="0">
              <a:buNone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26F5E83-9DD8-4AA3-A66B-0ACFA8602557}"/>
              </a:ext>
            </a:extLst>
          </p:cNvPr>
          <p:cNvSpPr txBox="1"/>
          <p:nvPr/>
        </p:nvSpPr>
        <p:spPr>
          <a:xfrm>
            <a:off x="5681132" y="1872265"/>
            <a:ext cx="6119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solidFill>
                  <a:schemeClr val="tx1"/>
                </a:solidFill>
                <a:latin typeface="+mj-lt"/>
              </a:rPr>
              <a:t>Schéma NÁDOBA se uplatňuje ve fonologické struktuře znaku:</a:t>
            </a:r>
          </a:p>
        </p:txBody>
      </p:sp>
      <p:pic>
        <p:nvPicPr>
          <p:cNvPr id="8" name="ZNAK">
            <a:hlinkClick r:id="" action="ppaction://media"/>
            <a:extLst>
              <a:ext uri="{FF2B5EF4-FFF2-40B4-BE49-F238E27FC236}">
                <a16:creationId xmlns:a16="http://schemas.microsoft.com/office/drawing/2014/main" id="{12CC1F51-C608-4806-B2BC-38F75DF9F9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3129033"/>
            <a:ext cx="4417200" cy="24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FC20428-175F-4426-BE08-4DF5CBA85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606040"/>
            <a:ext cx="8991600" cy="1645920"/>
          </a:xfrm>
        </p:spPr>
        <p:txBody>
          <a:bodyPr/>
          <a:lstStyle/>
          <a:p>
            <a:r>
              <a:rPr lang="cs-CZ"/>
              <a:t>DĚKUJEME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355688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11AB7FD-10C4-4AD6-8A1C-0F920B3A481C}"/>
              </a:ext>
            </a:extLst>
          </p:cNvPr>
          <p:cNvSpPr/>
          <p:nvPr/>
        </p:nvSpPr>
        <p:spPr>
          <a:xfrm>
            <a:off x="161109" y="158931"/>
            <a:ext cx="11869783" cy="6540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1 POKORNÁ, Karla. </a:t>
            </a:r>
            <a:r>
              <a:rPr kumimoji="0" lang="cs-CZ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Představové schéma NÁDOBA v českém znakovém jazyce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2018. Bakalářská práce. Univerzita Karlova, Filozofická fakulta, Ústav jazyků a komunikace neslyšících. Vedoucí práce Irena Vaňková. Dostupné z: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2"/>
              </a:rPr>
              <a:t>https://is.cuni.cz/webapps/zzp/detail/178047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2 POKORNÁ, Karla. </a:t>
            </a:r>
            <a:r>
              <a:rPr kumimoji="0" lang="cs-CZ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Představové schéma NÁDOBA v českém znakovém jazyce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2018. Bakalářská práce. Univerzita Karlova, Filozofická fakulta, Ústav jazyků a komunikace neslyšících. Vedoucí práce Irena Vaňková. Dostupné z: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2"/>
              </a:rPr>
              <a:t>https://is.cuni.cz/webapps/zzp/detail/178047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3 JOHNSON, </a:t>
            </a:r>
            <a:r>
              <a:rPr kumimoji="0" lang="cs-CZ" sz="9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Gordon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In: </a:t>
            </a:r>
            <a:r>
              <a:rPr kumimoji="0" lang="cs-CZ" sz="900" b="0" i="1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Pixabay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[online]. [cit. 2020-11-29]. Dostupné z: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/>
              </a:rPr>
              <a:t>https://pixabay.com/images/id-3350778/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4 EDGMAN, Hannah. In: </a:t>
            </a:r>
            <a:r>
              <a:rPr kumimoji="0" lang="cs-CZ" sz="900" b="0" i="1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Pixabay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[online]. [cit. 2020-11-29]. Dostupné z: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4"/>
              </a:rPr>
              <a:t>https://pixabay.com/images/id-1066717/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5 POKORNÁ, Karla. Strukturní elementy schématu NÁDOBA. In: </a:t>
            </a:r>
            <a:r>
              <a:rPr kumimoji="0" lang="cs-CZ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Představové schéma NÁDOBA v českém znakovém jazyce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2018. Bakalářská práce. Univerzita Karlova, Filozofická fakulta, Ústav jazyků a komunikace neslyšících. Vedoucí práce Irena Vaňková. Dostupné z: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2"/>
              </a:rPr>
              <a:t>https://is.cuni.cz/webapps/zzp/detail/178047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6 </a:t>
            </a:r>
            <a:r>
              <a:rPr kumimoji="0" lang="cs-CZ" sz="9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WikimediaImages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In: </a:t>
            </a:r>
            <a:r>
              <a:rPr kumimoji="0" lang="cs-CZ" sz="900" b="0" i="1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Pixabay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[online]. [cit. 2020-11-29]. Dostupné z: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5"/>
              </a:rPr>
              <a:t>https://pixabay.com/images/id-884270/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7 Tvar ruky C v ASL. In: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TENNANT, R. A. a BROWN, M. G. 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American Sign Language Handshape Dictionary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Washington, D. C.: Gallaudet University Press, 1998.</a:t>
            </a: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8 Tvar ruky Open 8 v ASL. In: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TENNANT, R. A. a BROWN, M. G. 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American Sign Language Handshape Dictionary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Washington, D. C.: Gallaudet University Press, 1998.</a:t>
            </a: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9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DEZ" panose="02000000000000000000" pitchFamily="2" charset="0"/>
                <a:ea typeface="+mn-ea"/>
                <a:cs typeface="+mn-cs"/>
              </a:rPr>
              <a:t>N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In: MACUROVÁ, Alena. </a:t>
            </a:r>
            <a:r>
              <a:rPr kumimoji="0" lang="cs-CZ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Notační systém pro český znakový jazyk.</a:t>
            </a: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10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DEZ" panose="02000000000000000000" pitchFamily="2" charset="0"/>
                <a:ea typeface="+mn-ea"/>
                <a:cs typeface="+mn-cs"/>
              </a:rPr>
              <a:t>s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In: MACUROVÁ, Alena. </a:t>
            </a:r>
            <a:r>
              <a:rPr kumimoji="0" lang="cs-CZ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Notační systém pro český znakový jazyk.</a:t>
            </a: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11 POKORNÁ, Karla. Typ. č. 1 (směr dovnitř nádoby). In: </a:t>
            </a:r>
            <a:r>
              <a:rPr kumimoji="0" lang="cs-CZ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Představové schéma NÁDOBA v českém znakovém jazyce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2018. Bakalářská práce. Univerzita Karlova, Filozofická fakulta, Ústav jazyků a komunikace neslyšících. Vedoucí práce Irena Vaňková. Dostupné z: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2"/>
              </a:rPr>
              <a:t>https://is.cuni.cz/webapps/zzp/detail/178047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12 POKORNÁ, Karla. Typ. č. 1 (směr z nádoby). In: </a:t>
            </a:r>
            <a:r>
              <a:rPr kumimoji="0" lang="cs-CZ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Představové schéma NÁDOBA v českém znakovém jazyce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2018. Bakalářská práce. Univerzita Karlova, Filozofická fakulta, Ústav jazyků a komunikace neslyšících. Vedoucí práce Irena Vaňková. Dostupné z: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2"/>
              </a:rPr>
              <a:t>https://is.cuni.cz/webapps/zzp/detail/178047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13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DEZ" panose="02000000000000000000" pitchFamily="2" charset="0"/>
                <a:ea typeface="+mn-ea"/>
                <a:cs typeface="+mn-cs"/>
              </a:rPr>
              <a:t>6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In: MACUROVÁ, Alena. </a:t>
            </a:r>
            <a:r>
              <a:rPr kumimoji="0" lang="cs-CZ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Notační systém pro český znakový jazyk</a:t>
            </a: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14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DEZ" panose="02000000000000000000" pitchFamily="2" charset="0"/>
                <a:ea typeface="+mn-ea"/>
                <a:cs typeface="+mn-cs"/>
              </a:rPr>
              <a:t>N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In: MACUROVÁ, Alena. </a:t>
            </a:r>
            <a:r>
              <a:rPr kumimoji="0" lang="cs-CZ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Notační systém pro český znakový jazyk</a:t>
            </a: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15 POKORNÁ, Karla. Typ. č. 2 (směr nahoru uvnitř nádoby). In: </a:t>
            </a:r>
            <a:r>
              <a:rPr kumimoji="0" lang="cs-CZ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Představové schéma NÁDOBA v českém znakovém jazyce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2018. Bakalářská práce. Univerzita Karlova, Filozofická fakulta, Ústav jazyků a komunikace neslyšících. Vedoucí práce Irena Vaňková. Dostupné z: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2"/>
              </a:rPr>
              <a:t>https://is.cuni.cz/webapps/zzp/detail/178047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16 POKORNÁ, Karla. Typ. č. 2 (směr dolů uvnitř nádoby). In: </a:t>
            </a:r>
            <a:r>
              <a:rPr kumimoji="0" lang="cs-CZ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Představové schéma NÁDOBA v českém znakovém jazyce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2018. Bakalářská práce. Univerzita Karlova, Filozofická fakulta, Ústav jazyků a komunikace neslyšících. Vedoucí práce Irena Vaňková. Dostupné z: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2"/>
              </a:rPr>
              <a:t>https://is.cuni.cz/webapps/zzp/detail/178047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17 D. In: MACUROVÁ, Alena. </a:t>
            </a:r>
            <a:r>
              <a:rPr kumimoji="0" lang="cs-CZ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Notační systém pro český znakový jazyk.</a:t>
            </a: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Obr. 18 POKORNÁ, Karla. Typ. č. 3 (metonymie). In: </a:t>
            </a:r>
            <a:r>
              <a:rPr kumimoji="0" lang="cs-CZ" sz="900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Představové schéma NÁDOBA v českém znakovém jazyce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2018. Bakalářská práce. Univerzita Karlova, Filozofická fakulta, Ústav jazyků a komunikace neslyšících. Vedoucí práce Irena Vaňková. Dostupné z: 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2"/>
              </a:rPr>
              <a:t>https://is.cuni.cz/webapps/zzp/detail/178047</a:t>
            </a:r>
            <a:r>
              <a:rPr kumimoji="0" lang="cs-CZ" sz="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493628-8C1C-4EB4-8EF0-9160F7DD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008" y="63136"/>
            <a:ext cx="3021984" cy="450887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cs-CZ" sz="2000"/>
              <a:t>ZDROJE obrázků</a:t>
            </a:r>
          </a:p>
        </p:txBody>
      </p:sp>
    </p:spTree>
    <p:extLst>
      <p:ext uri="{BB962C8B-B14F-4D97-AF65-F5344CB8AC3E}">
        <p14:creationId xmlns:p14="http://schemas.microsoft.com/office/powerpoint/2010/main" val="347966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FE8DFAA-FE24-4F85-ABF2-EFEC28461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2448" y="1969856"/>
            <a:ext cx="5427132" cy="29182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cs-CZ" sz="1050" b="1">
              <a:solidFill>
                <a:srgbClr val="404040"/>
              </a:solidFill>
              <a:latin typeface="+mj-lt"/>
            </a:endParaRPr>
          </a:p>
          <a:p>
            <a:r>
              <a:rPr lang="cs-CZ" sz="2400" b="1">
                <a:solidFill>
                  <a:srgbClr val="404040"/>
                </a:solidFill>
                <a:latin typeface="+mj-lt"/>
              </a:rPr>
              <a:t>OBSAH PRÁCE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404040"/>
                </a:solidFill>
              </a:rPr>
              <a:t>Kognitivní lingvistika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404040"/>
                </a:solidFill>
              </a:rPr>
              <a:t>Představová schémata a konceptuální metafory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404040"/>
                </a:solidFill>
              </a:rPr>
              <a:t>Představové schéma NÁDOBA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>
                <a:solidFill>
                  <a:srgbClr val="404040"/>
                </a:solidFill>
              </a:rPr>
              <a:t>Představové schéma NÁDOBA ve znakových jazycích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800">
              <a:solidFill>
                <a:srgbClr val="404040"/>
              </a:solidFill>
            </a:endParaRPr>
          </a:p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796E84-9D3D-4970-8462-F0B259C17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4604"/>
          <a:stretch/>
        </p:blipFill>
        <p:spPr>
          <a:xfrm>
            <a:off x="6900674" y="457385"/>
            <a:ext cx="4486654" cy="5943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49D32A3-833F-4872-9CB9-38E616C7B7D8}"/>
              </a:ext>
            </a:extLst>
          </p:cNvPr>
          <p:cNvSpPr txBox="1"/>
          <p:nvPr/>
        </p:nvSpPr>
        <p:spPr>
          <a:xfrm>
            <a:off x="6900674" y="6400615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258149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8A2695-5E08-4D5F-B9AC-F86E6698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/>
              <a:t>PŘEDSTAVOVÉ SCHÉMA</a:t>
            </a:r>
            <a:br>
              <a:rPr lang="cs-CZ" b="1"/>
            </a:br>
            <a:r>
              <a:rPr lang="cs-CZ" sz="1200" b="1"/>
              <a:t>(jinak také pojmové nebo konceptuální)</a:t>
            </a:r>
            <a:endParaRPr lang="cs-CZ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7B726-2CD3-4D51-8912-790803491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950720"/>
            <a:ext cx="8779512" cy="2325189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404040"/>
                </a:solidFill>
              </a:rPr>
              <a:t>základem našeho pojmového systému</a:t>
            </a:r>
            <a:endParaRPr lang="cs-CZ">
              <a:solidFill>
                <a:srgbClr val="404040"/>
              </a:solidFill>
            </a:endParaRPr>
          </a:p>
          <a:p>
            <a:pPr>
              <a:buFont typeface="Garamond" panose="02020404030301010803" pitchFamily="18" charset="0"/>
              <a:buChar char="→"/>
            </a:pPr>
            <a:r>
              <a:rPr lang="cs-CZ">
                <a:solidFill>
                  <a:srgbClr val="404040"/>
                </a:solidFill>
              </a:rPr>
              <a:t> utváření metafor pro různé neprostorové, zpravidla abstraktní pojmy</a:t>
            </a:r>
            <a:endParaRPr lang="cs-CZ" b="1">
              <a:solidFill>
                <a:srgbClr val="404040"/>
              </a:solidFill>
            </a:endParaRPr>
          </a:p>
          <a:p>
            <a:r>
              <a:rPr lang="cs-CZ">
                <a:solidFill>
                  <a:srgbClr val="404040"/>
                </a:solidFill>
              </a:rPr>
              <a:t>základem naše tělesnost</a:t>
            </a:r>
          </a:p>
          <a:p>
            <a:r>
              <a:rPr lang="cs-CZ">
                <a:solidFill>
                  <a:srgbClr val="404040"/>
                </a:solidFill>
              </a:rPr>
              <a:t>univerzální, </a:t>
            </a:r>
            <a:r>
              <a:rPr lang="cs-CZ" err="1">
                <a:solidFill>
                  <a:srgbClr val="404040"/>
                </a:solidFill>
              </a:rPr>
              <a:t>prekonceptuální</a:t>
            </a:r>
            <a:r>
              <a:rPr lang="cs-CZ">
                <a:solidFill>
                  <a:srgbClr val="404040"/>
                </a:solidFill>
              </a:rPr>
              <a:t>  </a:t>
            </a:r>
          </a:p>
          <a:p>
            <a:r>
              <a:rPr lang="cs-CZ">
                <a:solidFill>
                  <a:srgbClr val="404040"/>
                </a:solidFill>
              </a:rPr>
              <a:t>Johnson </a:t>
            </a:r>
            <a:r>
              <a:rPr lang="cs-CZ">
                <a:solidFill>
                  <a:srgbClr val="404040"/>
                </a:solidFill>
                <a:latin typeface="Garamond" panose="02020404030301010803" pitchFamily="18" charset="0"/>
              </a:rPr>
              <a:t>→ </a:t>
            </a:r>
            <a:r>
              <a:rPr lang="cs-CZ" b="1">
                <a:solidFill>
                  <a:srgbClr val="404040"/>
                </a:solidFill>
              </a:rPr>
              <a:t>27 nejdůležitějších schémat: </a:t>
            </a:r>
            <a:r>
              <a:rPr lang="cs-CZ">
                <a:solidFill>
                  <a:srgbClr val="404040"/>
                </a:solidFill>
              </a:rPr>
              <a:t>např. NÁDOBA, CESTA, PŘEKÁŽKA, PŘITAŽLIVOST, STUPNICE</a:t>
            </a:r>
          </a:p>
          <a:p>
            <a:pPr marL="0" indent="0">
              <a:buNone/>
            </a:pPr>
            <a:endParaRPr lang="cs-CZ">
              <a:solidFill>
                <a:srgbClr val="40404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0883B27-56F1-452C-BB42-B877C7873E5C}"/>
              </a:ext>
            </a:extLst>
          </p:cNvPr>
          <p:cNvSpPr txBox="1"/>
          <p:nvPr/>
        </p:nvSpPr>
        <p:spPr>
          <a:xfrm>
            <a:off x="3519760" y="4337147"/>
            <a:ext cx="515211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/>
              <a:t>KAŽDODENNÍ LIDSKÁ ZKUŠENOST SE SVĚTEM </a:t>
            </a:r>
            <a:endParaRPr lang="cs-CZ" sz="1200" b="1"/>
          </a:p>
          <a:p>
            <a:pPr algn="ctr"/>
            <a:r>
              <a:rPr lang="en-GB" sz="1200"/>
              <a:t>(</a:t>
            </a:r>
            <a:r>
              <a:rPr lang="en-GB" sz="1200" err="1"/>
              <a:t>např</a:t>
            </a:r>
            <a:r>
              <a:rPr lang="en-GB" sz="1200"/>
              <a:t>. </a:t>
            </a:r>
            <a:r>
              <a:rPr lang="en-GB" sz="1200" err="1"/>
              <a:t>pohyb</a:t>
            </a:r>
            <a:r>
              <a:rPr lang="en-GB" sz="1200"/>
              <a:t> </a:t>
            </a:r>
            <a:r>
              <a:rPr lang="en-GB" sz="1200" err="1"/>
              <a:t>skrze</a:t>
            </a:r>
            <a:r>
              <a:rPr lang="en-GB" sz="1200"/>
              <a:t> </a:t>
            </a:r>
            <a:r>
              <a:rPr lang="en-GB" sz="1200" err="1"/>
              <a:t>prostor</a:t>
            </a:r>
            <a:r>
              <a:rPr lang="en-GB" sz="1200"/>
              <a:t>, </a:t>
            </a:r>
            <a:r>
              <a:rPr lang="en-GB" sz="1200" err="1"/>
              <a:t>manipulace</a:t>
            </a:r>
            <a:r>
              <a:rPr lang="en-GB" sz="1200"/>
              <a:t> s </a:t>
            </a:r>
            <a:r>
              <a:rPr lang="en-GB" sz="1200" err="1"/>
              <a:t>předměty</a:t>
            </a:r>
            <a:r>
              <a:rPr lang="en-GB" sz="1200"/>
              <a:t>, </a:t>
            </a:r>
            <a:r>
              <a:rPr lang="en-GB" sz="1200" err="1"/>
              <a:t>orientace</a:t>
            </a:r>
            <a:r>
              <a:rPr lang="en-GB" sz="1200"/>
              <a:t> </a:t>
            </a:r>
            <a:r>
              <a:rPr lang="en-GB" sz="1200" err="1"/>
              <a:t>lidského</a:t>
            </a:r>
            <a:r>
              <a:rPr lang="en-GB" sz="1200"/>
              <a:t> </a:t>
            </a:r>
            <a:r>
              <a:rPr lang="en-GB" sz="1200" err="1"/>
              <a:t>těla</a:t>
            </a:r>
            <a:r>
              <a:rPr lang="en-GB" sz="1200"/>
              <a:t> </a:t>
            </a:r>
            <a:r>
              <a:rPr lang="en-GB" sz="1200" err="1"/>
              <a:t>aj</a:t>
            </a:r>
            <a:r>
              <a:rPr lang="en-GB" sz="1200"/>
              <a:t>.)</a:t>
            </a:r>
            <a:endParaRPr lang="cs-CZ" sz="1200"/>
          </a:p>
          <a:p>
            <a:pPr algn="ctr"/>
            <a:r>
              <a:rPr lang="en-GB" sz="2000" b="1">
                <a:latin typeface="Garamond" panose="02020404030301010803" pitchFamily="18" charset="0"/>
              </a:rPr>
              <a:t>↓</a:t>
            </a:r>
            <a:endParaRPr lang="cs-CZ" sz="2000" b="1">
              <a:latin typeface="Garamond" panose="02020404030301010803" pitchFamily="18" charset="0"/>
            </a:endParaRPr>
          </a:p>
          <a:p>
            <a:pPr algn="ctr"/>
            <a:r>
              <a:rPr lang="cs-CZ" sz="1200" b="1"/>
              <a:t>KONCEPTUÁLNÍ SCHÉMATA </a:t>
            </a:r>
          </a:p>
        </p:txBody>
      </p:sp>
    </p:spTree>
    <p:extLst>
      <p:ext uri="{BB962C8B-B14F-4D97-AF65-F5344CB8AC3E}">
        <p14:creationId xmlns:p14="http://schemas.microsoft.com/office/powerpoint/2010/main" val="185281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757741-D881-4CD5-9892-C22A03B3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/>
              <a:t>KONCEPTUÁLNÍ METAFORA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24D0F-ABB1-4AA4-BF2F-20D5E796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1843590"/>
            <a:ext cx="8779512" cy="2879256"/>
          </a:xfrm>
        </p:spPr>
        <p:txBody>
          <a:bodyPr>
            <a:normAutofit/>
          </a:bodyPr>
          <a:lstStyle/>
          <a:p>
            <a:pPr>
              <a:buFont typeface="Gill Sans MT" panose="020B0502020104020203" pitchFamily="34" charset="0"/>
              <a:buChar char="="/>
            </a:pPr>
            <a:r>
              <a:rPr lang="cs-CZ" b="1">
                <a:solidFill>
                  <a:srgbClr val="404040"/>
                </a:solidFill>
              </a:rPr>
              <a:t>přenášení struktury poznání z jedné oblasti do druhé, respektive ze zdrojové oblasti do cílové</a:t>
            </a:r>
            <a:r>
              <a:rPr lang="cs-CZ">
                <a:solidFill>
                  <a:srgbClr val="404040"/>
                </a:solidFill>
              </a:rPr>
              <a:t> (</a:t>
            </a:r>
            <a:r>
              <a:rPr lang="cs-CZ" err="1">
                <a:solidFill>
                  <a:srgbClr val="404040"/>
                </a:solidFill>
              </a:rPr>
              <a:t>Lakoff</a:t>
            </a:r>
            <a:r>
              <a:rPr lang="cs-CZ">
                <a:solidFill>
                  <a:srgbClr val="404040"/>
                </a:solidFill>
              </a:rPr>
              <a:t>) </a:t>
            </a:r>
          </a:p>
          <a:p>
            <a:r>
              <a:rPr lang="cs-CZ">
                <a:solidFill>
                  <a:srgbClr val="404040"/>
                </a:solidFill>
              </a:rPr>
              <a:t>zdrojová oblast = konkrétní, základ v tělesné zkušenosti </a:t>
            </a:r>
            <a:r>
              <a:rPr lang="cs-CZ">
                <a:solidFill>
                  <a:srgbClr val="404040"/>
                </a:solidFill>
                <a:latin typeface="Garamond" panose="02020404030301010803" pitchFamily="18" charset="0"/>
              </a:rPr>
              <a:t>→ </a:t>
            </a:r>
            <a:r>
              <a:rPr lang="cs-CZ">
                <a:solidFill>
                  <a:srgbClr val="404040"/>
                </a:solidFill>
              </a:rPr>
              <a:t>cílová oblast = abstraktní (emoce, procesy intelektuální povahy, chápání času)</a:t>
            </a:r>
          </a:p>
          <a:p>
            <a:r>
              <a:rPr lang="cs-CZ">
                <a:solidFill>
                  <a:srgbClr val="404040"/>
                </a:solidFill>
              </a:rPr>
              <a:t>metaforické mapování</a:t>
            </a:r>
          </a:p>
          <a:p>
            <a:r>
              <a:rPr lang="cs-CZ">
                <a:solidFill>
                  <a:srgbClr val="404040"/>
                </a:solidFill>
              </a:rPr>
              <a:t>porozumění jedné oblasti zkušenosti na základě jiné</a:t>
            </a:r>
          </a:p>
          <a:p>
            <a:pPr marL="0" indent="0">
              <a:buNone/>
            </a:pPr>
            <a:endParaRPr lang="cs-CZ">
              <a:solidFill>
                <a:srgbClr val="40404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BB60F0-EF28-4BF0-A8DF-09FFA60BBD62}"/>
              </a:ext>
            </a:extLst>
          </p:cNvPr>
          <p:cNvSpPr txBox="1"/>
          <p:nvPr/>
        </p:nvSpPr>
        <p:spPr>
          <a:xfrm>
            <a:off x="3519942" y="3999571"/>
            <a:ext cx="5152115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/>
              <a:t>KAŽDODENNÍ LIDSKÁ ZKUŠENOST SE SVĚTEM </a:t>
            </a:r>
            <a:endParaRPr lang="cs-CZ" sz="1200" b="1"/>
          </a:p>
          <a:p>
            <a:pPr algn="ctr"/>
            <a:r>
              <a:rPr lang="en-GB" sz="1200"/>
              <a:t>(</a:t>
            </a:r>
            <a:r>
              <a:rPr lang="en-GB" sz="1200" err="1"/>
              <a:t>např</a:t>
            </a:r>
            <a:r>
              <a:rPr lang="en-GB" sz="1200"/>
              <a:t>. </a:t>
            </a:r>
            <a:r>
              <a:rPr lang="en-GB" sz="1200" err="1"/>
              <a:t>pohyb</a:t>
            </a:r>
            <a:r>
              <a:rPr lang="en-GB" sz="1200"/>
              <a:t> </a:t>
            </a:r>
            <a:r>
              <a:rPr lang="en-GB" sz="1200" err="1"/>
              <a:t>skrze</a:t>
            </a:r>
            <a:r>
              <a:rPr lang="en-GB" sz="1200"/>
              <a:t> </a:t>
            </a:r>
            <a:r>
              <a:rPr lang="en-GB" sz="1200" err="1"/>
              <a:t>prostor</a:t>
            </a:r>
            <a:r>
              <a:rPr lang="en-GB" sz="1200"/>
              <a:t>, </a:t>
            </a:r>
            <a:r>
              <a:rPr lang="en-GB" sz="1200" err="1"/>
              <a:t>manipulace</a:t>
            </a:r>
            <a:r>
              <a:rPr lang="en-GB" sz="1200"/>
              <a:t> s </a:t>
            </a:r>
            <a:r>
              <a:rPr lang="en-GB" sz="1200" err="1"/>
              <a:t>předměty</a:t>
            </a:r>
            <a:r>
              <a:rPr lang="en-GB" sz="1200"/>
              <a:t>, </a:t>
            </a:r>
            <a:r>
              <a:rPr lang="en-GB" sz="1200" err="1"/>
              <a:t>orientace</a:t>
            </a:r>
            <a:r>
              <a:rPr lang="en-GB" sz="1200"/>
              <a:t> </a:t>
            </a:r>
            <a:r>
              <a:rPr lang="en-GB" sz="1200" err="1"/>
              <a:t>lidského</a:t>
            </a:r>
            <a:r>
              <a:rPr lang="en-GB" sz="1200"/>
              <a:t> </a:t>
            </a:r>
            <a:r>
              <a:rPr lang="en-GB" sz="1200" err="1"/>
              <a:t>těla</a:t>
            </a:r>
            <a:r>
              <a:rPr lang="en-GB" sz="1200"/>
              <a:t> </a:t>
            </a:r>
            <a:r>
              <a:rPr lang="en-GB" sz="1200" err="1"/>
              <a:t>aj</a:t>
            </a:r>
            <a:r>
              <a:rPr lang="en-GB" sz="1200"/>
              <a:t>.)</a:t>
            </a:r>
            <a:endParaRPr lang="cs-CZ" sz="1200"/>
          </a:p>
          <a:p>
            <a:pPr algn="ctr"/>
            <a:r>
              <a:rPr lang="en-GB" sz="2000" b="1">
                <a:latin typeface="Garamond" panose="02020404030301010803" pitchFamily="18" charset="0"/>
              </a:rPr>
              <a:t>↓</a:t>
            </a:r>
            <a:endParaRPr lang="cs-CZ" sz="2000" b="1">
              <a:latin typeface="Garamond" panose="02020404030301010803" pitchFamily="18" charset="0"/>
            </a:endParaRPr>
          </a:p>
          <a:p>
            <a:pPr algn="ctr"/>
            <a:r>
              <a:rPr lang="cs-CZ" sz="1200" b="1"/>
              <a:t>KONCEPTUÁLNÍ SCHÉMATA </a:t>
            </a:r>
          </a:p>
          <a:p>
            <a:pPr algn="ctr"/>
            <a:r>
              <a:rPr lang="en-GB" sz="2000" b="1">
                <a:latin typeface="Garamond" panose="02020404030301010803" pitchFamily="18" charset="0"/>
              </a:rPr>
              <a:t>↓</a:t>
            </a:r>
            <a:endParaRPr lang="cs-CZ" sz="2000" b="1">
              <a:latin typeface="Garamond" panose="02020404030301010803" pitchFamily="18" charset="0"/>
            </a:endParaRPr>
          </a:p>
          <a:p>
            <a:pPr algn="ctr"/>
            <a:r>
              <a:rPr lang="cs-CZ" sz="1200" b="1"/>
              <a:t>KONCEPTUÁLNÍ METAFORA</a:t>
            </a:r>
          </a:p>
        </p:txBody>
      </p:sp>
    </p:spTree>
    <p:extLst>
      <p:ext uri="{BB962C8B-B14F-4D97-AF65-F5344CB8AC3E}">
        <p14:creationId xmlns:p14="http://schemas.microsoft.com/office/powerpoint/2010/main" val="297865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28C394-15C7-4480-8CF4-C6443D80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/>
              <a:t>ZDVOJENÉ MAPOVÁNÍ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05DBF6-6255-4B55-BEDF-6999743AD4B6}"/>
              </a:ext>
            </a:extLst>
          </p:cNvPr>
          <p:cNvSpPr txBox="1"/>
          <p:nvPr/>
        </p:nvSpPr>
        <p:spPr>
          <a:xfrm>
            <a:off x="2619524" y="2421002"/>
            <a:ext cx="265435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/>
              <a:t>KONKRÉTNÍ OBLAST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0391F4-8A40-4FAC-94E8-7D94AEA4C3BD}"/>
              </a:ext>
            </a:extLst>
          </p:cNvPr>
          <p:cNvSpPr txBox="1"/>
          <p:nvPr/>
        </p:nvSpPr>
        <p:spPr>
          <a:xfrm>
            <a:off x="4320546" y="1798318"/>
            <a:ext cx="355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/>
              <a:t>1. METAFORICKÉ MAPOVÁNÍ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C52021D-C272-4179-88B3-2026819745C9}"/>
              </a:ext>
            </a:extLst>
          </p:cNvPr>
          <p:cNvCxnSpPr>
            <a:cxnSpLocks/>
          </p:cNvCxnSpPr>
          <p:nvPr/>
        </p:nvCxnSpPr>
        <p:spPr>
          <a:xfrm>
            <a:off x="5273879" y="2560361"/>
            <a:ext cx="16442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1198D64-0578-47A9-857A-FDFF64FDF327}"/>
              </a:ext>
            </a:extLst>
          </p:cNvPr>
          <p:cNvSpPr txBox="1"/>
          <p:nvPr/>
        </p:nvSpPr>
        <p:spPr>
          <a:xfrm>
            <a:off x="6918121" y="2421002"/>
            <a:ext cx="265435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/>
              <a:t>ABSTRAKTNÍ OBLAST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68D7152-A6D2-47E4-A103-FC3407D16450}"/>
              </a:ext>
            </a:extLst>
          </p:cNvPr>
          <p:cNvSpPr txBox="1"/>
          <p:nvPr/>
        </p:nvSpPr>
        <p:spPr>
          <a:xfrm>
            <a:off x="4590458" y="3954357"/>
            <a:ext cx="301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/>
              <a:t>2. IKONICKÉ MAPOVÁNÍ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8B76EC9-4130-4110-9A70-F41F375EFE49}"/>
              </a:ext>
            </a:extLst>
          </p:cNvPr>
          <p:cNvSpPr txBox="1"/>
          <p:nvPr/>
        </p:nvSpPr>
        <p:spPr>
          <a:xfrm>
            <a:off x="2262799" y="4511141"/>
            <a:ext cx="301108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/>
              <a:t>KONKRÉTNÍ ZDROJOVÁ OBLAST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4CFED7C-E547-4A87-A113-0453476C05C6}"/>
              </a:ext>
            </a:extLst>
          </p:cNvPr>
          <p:cNvCxnSpPr>
            <a:cxnSpLocks/>
          </p:cNvCxnSpPr>
          <p:nvPr/>
        </p:nvCxnSpPr>
        <p:spPr>
          <a:xfrm>
            <a:off x="5273878" y="4649640"/>
            <a:ext cx="16442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4CB5B32-6D0A-44AA-BEA0-41E3CA053515}"/>
              </a:ext>
            </a:extLst>
          </p:cNvPr>
          <p:cNvSpPr txBox="1"/>
          <p:nvPr/>
        </p:nvSpPr>
        <p:spPr>
          <a:xfrm>
            <a:off x="6918120" y="4430349"/>
            <a:ext cx="2654355" cy="438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/>
              <a:t>JAZYKOVÉ PROSTŘEDKY</a:t>
            </a:r>
          </a:p>
          <a:p>
            <a:pPr algn="ctr"/>
            <a:r>
              <a:rPr lang="cs-CZ" sz="1050" b="1"/>
              <a:t>(= MANUÁLNÍ NOSIČE)</a:t>
            </a:r>
          </a:p>
        </p:txBody>
      </p:sp>
    </p:spTree>
    <p:extLst>
      <p:ext uri="{BB962C8B-B14F-4D97-AF65-F5344CB8AC3E}">
        <p14:creationId xmlns:p14="http://schemas.microsoft.com/office/powerpoint/2010/main" val="155348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FC044FD-014C-476C-827E-50561EEBA33F}"/>
              </a:ext>
            </a:extLst>
          </p:cNvPr>
          <p:cNvSpPr txBox="1"/>
          <p:nvPr/>
        </p:nvSpPr>
        <p:spPr>
          <a:xfrm>
            <a:off x="1968138" y="1120676"/>
            <a:ext cx="8255724" cy="461664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cs-CZ" b="1">
              <a:solidFill>
                <a:sysClr val="windowText" lastClr="000000"/>
              </a:solidFill>
            </a:endParaRPr>
          </a:p>
          <a:p>
            <a:pPr algn="ctr"/>
            <a:r>
              <a:rPr lang="en-GB" b="1">
                <a:solidFill>
                  <a:sysClr val="windowText" lastClr="000000"/>
                </a:solidFill>
              </a:rPr>
              <a:t>KAŽDODENNÍ LIDSKÁ ZKUŠENOST SE SVĚTEM </a:t>
            </a:r>
            <a:endParaRPr lang="cs-CZ" b="1">
              <a:solidFill>
                <a:sysClr val="windowText" lastClr="000000"/>
              </a:solidFill>
            </a:endParaRPr>
          </a:p>
          <a:p>
            <a:pPr algn="ctr"/>
            <a:r>
              <a:rPr lang="en-GB">
                <a:solidFill>
                  <a:sysClr val="windowText" lastClr="000000"/>
                </a:solidFill>
              </a:rPr>
              <a:t>(</a:t>
            </a:r>
            <a:r>
              <a:rPr lang="cs-CZ">
                <a:solidFill>
                  <a:sysClr val="windowText" lastClr="000000"/>
                </a:solidFill>
              </a:rPr>
              <a:t>např. pohyb skrze prostor, manipulace s předměty, orientace lidského těla aj.)</a:t>
            </a:r>
          </a:p>
          <a:p>
            <a:pPr algn="ctr"/>
            <a:r>
              <a:rPr lang="en-GB" sz="3200" b="1">
                <a:solidFill>
                  <a:sysClr val="windowText" lastClr="000000"/>
                </a:solidFill>
                <a:latin typeface="Garamond" panose="02020404030301010803" pitchFamily="18" charset="0"/>
              </a:rPr>
              <a:t>↓</a:t>
            </a:r>
            <a:endParaRPr lang="cs-CZ" sz="3200" b="1"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 algn="ctr"/>
            <a:r>
              <a:rPr lang="cs-CZ" b="1">
                <a:solidFill>
                  <a:sysClr val="windowText" lastClr="000000"/>
                </a:solidFill>
              </a:rPr>
              <a:t>KONCEPTUÁLNÍ SCHÉMATA </a:t>
            </a:r>
          </a:p>
          <a:p>
            <a:pPr algn="ctr"/>
            <a:r>
              <a:rPr lang="cs-CZ">
                <a:solidFill>
                  <a:sysClr val="windowText" lastClr="000000"/>
                </a:solidFill>
              </a:rPr>
              <a:t>(např. NÁDOBA)</a:t>
            </a:r>
          </a:p>
          <a:p>
            <a:pPr algn="ctr"/>
            <a:r>
              <a:rPr lang="en-GB" sz="3200" b="1">
                <a:solidFill>
                  <a:sysClr val="windowText" lastClr="000000"/>
                </a:solidFill>
                <a:latin typeface="Garamond" panose="02020404030301010803" pitchFamily="18" charset="0"/>
              </a:rPr>
              <a:t>↓</a:t>
            </a:r>
            <a:endParaRPr lang="cs-CZ" sz="3200" b="1"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 algn="ctr"/>
            <a:r>
              <a:rPr lang="cs-CZ" b="1">
                <a:solidFill>
                  <a:sysClr val="windowText" lastClr="000000"/>
                </a:solidFill>
              </a:rPr>
              <a:t>KONCEPTUÁLNÍ METAFORA</a:t>
            </a:r>
          </a:p>
          <a:p>
            <a:pPr algn="ctr"/>
            <a:r>
              <a:rPr lang="cs-CZ">
                <a:solidFill>
                  <a:sysClr val="windowText" lastClr="000000"/>
                </a:solidFill>
              </a:rPr>
              <a:t>(např. HLAVA JE NÁDOBA)</a:t>
            </a:r>
          </a:p>
          <a:p>
            <a:pPr algn="ctr"/>
            <a:r>
              <a:rPr lang="en-GB" sz="3200" b="1">
                <a:solidFill>
                  <a:sysClr val="windowText" lastClr="000000"/>
                </a:solidFill>
                <a:latin typeface="Garamond" panose="02020404030301010803" pitchFamily="18" charset="0"/>
              </a:rPr>
              <a:t>↓</a:t>
            </a:r>
            <a:endParaRPr lang="cs-CZ" sz="3200" b="1"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 algn="ctr"/>
            <a:endParaRPr lang="cs-CZ" b="1">
              <a:solidFill>
                <a:sysClr val="windowText" lastClr="000000"/>
              </a:solidFill>
            </a:endParaRPr>
          </a:p>
          <a:p>
            <a:pPr algn="ctr"/>
            <a:r>
              <a:rPr lang="cs-CZ" b="1">
                <a:solidFill>
                  <a:sysClr val="windowText" lastClr="000000"/>
                </a:solidFill>
              </a:rPr>
              <a:t>METAFORICKÁ VYJÁDŘENÍ</a:t>
            </a:r>
          </a:p>
          <a:p>
            <a:pPr algn="ctr"/>
            <a:r>
              <a:rPr lang="cs-CZ">
                <a:solidFill>
                  <a:sysClr val="windowText" lastClr="000000"/>
                </a:solidFill>
              </a:rPr>
              <a:t>(např. „Mám plnou hlavu starostí.“)</a:t>
            </a:r>
          </a:p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6FE7FBE-AE65-4ED8-9422-9A15CCDE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78" y="3999964"/>
            <a:ext cx="1853813" cy="212053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96B9EA6-47A8-45F7-8613-A699B56986C9}"/>
              </a:ext>
            </a:extLst>
          </p:cNvPr>
          <p:cNvSpPr txBox="1"/>
          <p:nvPr/>
        </p:nvSpPr>
        <p:spPr>
          <a:xfrm>
            <a:off x="9415078" y="6120501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>
                <a:solidFill>
                  <a:schemeClr val="bg1"/>
                </a:solidFill>
              </a:rPr>
              <a:t>Obr. 3</a:t>
            </a:r>
          </a:p>
        </p:txBody>
      </p:sp>
    </p:spTree>
    <p:extLst>
      <p:ext uri="{BB962C8B-B14F-4D97-AF65-F5344CB8AC3E}">
        <p14:creationId xmlns:p14="http://schemas.microsoft.com/office/powerpoint/2010/main" val="234004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5F7F105-DD5D-4405-90D5-28D6E02F1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167" y="2606040"/>
            <a:ext cx="9609667" cy="1645920"/>
          </a:xfrm>
        </p:spPr>
        <p:txBody>
          <a:bodyPr/>
          <a:lstStyle/>
          <a:p>
            <a:r>
              <a:rPr lang="cs-CZ" b="1"/>
              <a:t>PŘEDSTAVOVÉ SCHÉMA NÁDOBA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DF2ECD-C719-4534-8CCD-92E82B863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69" y="4251960"/>
            <a:ext cx="3473061" cy="248360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C57C22F-0F1B-4EDC-833B-EB278C189A62}"/>
              </a:ext>
            </a:extLst>
          </p:cNvPr>
          <p:cNvSpPr txBox="1"/>
          <p:nvPr/>
        </p:nvSpPr>
        <p:spPr>
          <a:xfrm>
            <a:off x="4359469" y="6604084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>
                <a:solidFill>
                  <a:schemeClr val="bg1"/>
                </a:solidFill>
              </a:rPr>
              <a:t>Obr. 4</a:t>
            </a:r>
          </a:p>
        </p:txBody>
      </p:sp>
    </p:spTree>
    <p:extLst>
      <p:ext uri="{BB962C8B-B14F-4D97-AF65-F5344CB8AC3E}">
        <p14:creationId xmlns:p14="http://schemas.microsoft.com/office/powerpoint/2010/main" val="405205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0D006E-FD5B-4ABA-B96C-210CCD2C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b="1"/>
              <a:t>Představové schéma nádoba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25F3FB-916A-4963-946B-04B4E7626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129337"/>
            <a:ext cx="8779512" cy="31459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>
                <a:solidFill>
                  <a:srgbClr val="404040"/>
                </a:solidFill>
              </a:rPr>
              <a:t>prostorová orientace dovnitř-ven</a:t>
            </a:r>
          </a:p>
          <a:p>
            <a:r>
              <a:rPr lang="cs-CZ">
                <a:solidFill>
                  <a:srgbClr val="404040"/>
                </a:solidFill>
              </a:rPr>
              <a:t>vnitřek, hranice, vnějšek</a:t>
            </a:r>
          </a:p>
          <a:p>
            <a:r>
              <a:rPr lang="cs-CZ">
                <a:solidFill>
                  <a:srgbClr val="404040"/>
                </a:solidFill>
              </a:rPr>
              <a:t>tělo vnímáme jako nádobu</a:t>
            </a:r>
            <a:br>
              <a:rPr lang="cs-CZ">
                <a:solidFill>
                  <a:srgbClr val="404040"/>
                </a:solidFill>
              </a:rPr>
            </a:br>
            <a:r>
              <a:rPr lang="cs-CZ">
                <a:solidFill>
                  <a:srgbClr val="404040"/>
                </a:solidFill>
              </a:rPr>
              <a:t>→ </a:t>
            </a:r>
            <a:r>
              <a:rPr lang="cs-CZ" i="1">
                <a:solidFill>
                  <a:srgbClr val="404040"/>
                </a:solidFill>
              </a:rPr>
              <a:t>Být plný očekávání. Mít hlavu plnou starostí.</a:t>
            </a:r>
            <a:endParaRPr lang="cs-CZ" i="1"/>
          </a:p>
          <a:p>
            <a:r>
              <a:rPr lang="cs-CZ">
                <a:solidFill>
                  <a:srgbClr val="404040"/>
                </a:solidFill>
              </a:rPr>
              <a:t>tělo se nachází v nádobě</a:t>
            </a:r>
            <a:br>
              <a:rPr lang="cs-CZ">
                <a:solidFill>
                  <a:srgbClr val="404040"/>
                </a:solidFill>
              </a:rPr>
            </a:br>
            <a:r>
              <a:rPr lang="cs-CZ">
                <a:solidFill>
                  <a:srgbClr val="404040"/>
                </a:solidFill>
              </a:rPr>
              <a:t>→ </a:t>
            </a:r>
            <a:r>
              <a:rPr lang="cs-CZ" i="1">
                <a:solidFill>
                  <a:srgbClr val="404040"/>
                </a:solidFill>
              </a:rPr>
              <a:t>Být v těžké situaci. Mít hlavu v </a:t>
            </a:r>
            <a:r>
              <a:rPr lang="cs-CZ" i="1" err="1">
                <a:solidFill>
                  <a:srgbClr val="404040"/>
                </a:solidFill>
              </a:rPr>
              <a:t>pejru</a:t>
            </a:r>
            <a:r>
              <a:rPr lang="cs-CZ" i="1">
                <a:solidFill>
                  <a:srgbClr val="404040"/>
                </a:solidFill>
              </a:rPr>
              <a:t>.</a:t>
            </a:r>
          </a:p>
          <a:p>
            <a:r>
              <a:rPr lang="cs-CZ">
                <a:solidFill>
                  <a:srgbClr val="404040"/>
                </a:solidFill>
              </a:rPr>
              <a:t>nádobou mohou být i látky a abstraktní věci</a:t>
            </a:r>
          </a:p>
          <a:p>
            <a:r>
              <a:rPr lang="cs-CZ">
                <a:solidFill>
                  <a:srgbClr val="404040"/>
                </a:solidFill>
              </a:rPr>
              <a:t>přenášíme i na další objekty</a:t>
            </a:r>
            <a:br>
              <a:rPr lang="cs-CZ">
                <a:solidFill>
                  <a:srgbClr val="404040"/>
                </a:solidFill>
              </a:rPr>
            </a:br>
            <a:r>
              <a:rPr lang="cs-CZ">
                <a:solidFill>
                  <a:srgbClr val="404040"/>
                </a:solidFill>
              </a:rPr>
              <a:t>→ </a:t>
            </a:r>
            <a:r>
              <a:rPr lang="cs-CZ" i="1">
                <a:solidFill>
                  <a:srgbClr val="404040"/>
                </a:solidFill>
              </a:rPr>
              <a:t>Dům naplněný světlem. Stát je v krizi.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E251BB-88B7-4A28-9F0C-88AF85B96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271" y="2350362"/>
            <a:ext cx="3767637" cy="21572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9E100C3-5ADA-4466-8A4F-2C114A13BA38}"/>
              </a:ext>
            </a:extLst>
          </p:cNvPr>
          <p:cNvSpPr txBox="1"/>
          <p:nvPr/>
        </p:nvSpPr>
        <p:spPr>
          <a:xfrm>
            <a:off x="6773608" y="4376833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/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1038352066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FB8830AAC1DC1458A22AF7AAB37B86F" ma:contentTypeVersion="2" ma:contentTypeDescription="Vytvoří nový dokument" ma:contentTypeScope="" ma:versionID="13ebce5bfcafaad7479ee6f7e13628e6">
  <xsd:schema xmlns:xsd="http://www.w3.org/2001/XMLSchema" xmlns:xs="http://www.w3.org/2001/XMLSchema" xmlns:p="http://schemas.microsoft.com/office/2006/metadata/properties" xmlns:ns3="9da4a899-4681-4ff9-98f0-8d2debd5d0b8" targetNamespace="http://schemas.microsoft.com/office/2006/metadata/properties" ma:root="true" ma:fieldsID="55ad64202810b2501d49770a8029a185" ns3:_="">
    <xsd:import namespace="9da4a899-4681-4ff9-98f0-8d2debd5d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4a899-4681-4ff9-98f0-8d2debd5d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A2FF19-273C-4D39-9DDA-08E3D1BA4DBB}">
  <ds:schemaRefs>
    <ds:schemaRef ds:uri="http://schemas.microsoft.com/office/2006/metadata/properties"/>
    <ds:schemaRef ds:uri="9da4a899-4681-4ff9-98f0-8d2debd5d0b8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E39549-1B10-4828-A097-52EDB5333D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5502A-2EEF-4D1C-8EAF-AA0D09A5C0DC}">
  <ds:schemaRefs>
    <ds:schemaRef ds:uri="9da4a899-4681-4ff9-98f0-8d2debd5d0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2113</Words>
  <Application>Microsoft Office PowerPoint</Application>
  <PresentationFormat>Širokoúhlá obrazovka</PresentationFormat>
  <Paragraphs>220</Paragraphs>
  <Slides>24</Slides>
  <Notes>1</Notes>
  <HiddenSlides>0</HiddenSlides>
  <MMClips>7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DEZ</vt:lpstr>
      <vt:lpstr>Garamond</vt:lpstr>
      <vt:lpstr>Gill Sans MT</vt:lpstr>
      <vt:lpstr>Balík</vt:lpstr>
      <vt:lpstr>PŘEDSTAVOVÉ SCHÉMA NÁDOBA V ČESKÉM ZNAKOVÉM JAZYCE  BAKALÁŘSKÁ PRÁCE KARLY POKORNÉ</vt:lpstr>
      <vt:lpstr>Prezentace aplikace PowerPoint</vt:lpstr>
      <vt:lpstr>Prezentace aplikace PowerPoint</vt:lpstr>
      <vt:lpstr>PŘEDSTAVOVÉ SCHÉMA (jinak také pojmové nebo konceptuální)</vt:lpstr>
      <vt:lpstr>KONCEPTUÁLNÍ METAFORA</vt:lpstr>
      <vt:lpstr>ZDVOJENÉ MAPOVÁNÍ</vt:lpstr>
      <vt:lpstr>Prezentace aplikace PowerPoint</vt:lpstr>
      <vt:lpstr>PŘEDSTAVOVÉ SCHÉMA NÁDOBA</vt:lpstr>
      <vt:lpstr>Představové schéma nádoba</vt:lpstr>
      <vt:lpstr>MLUVENÉ JAZYKY</vt:lpstr>
      <vt:lpstr>CIZÍ ZNAKOVÉ JAZYKY</vt:lpstr>
      <vt:lpstr>ČESKÝ ZNAKOVÝ JAZYK</vt:lpstr>
      <vt:lpstr>1. SMĚR DOVNITŘ NÁDOBY  / SMĚR Z NÁDOBY </vt:lpstr>
      <vt:lpstr>PAMATOVAT (SI)</vt:lpstr>
      <vt:lpstr>ZAPOMENOUT</vt:lpstr>
      <vt:lpstr>VYJÁDŘIT</vt:lpstr>
      <vt:lpstr>2. Uvnitř nádoby</vt:lpstr>
      <vt:lpstr>Vařit-v-těle</vt:lpstr>
      <vt:lpstr>Uklidnit-se</vt:lpstr>
      <vt:lpstr>3. metonymie</vt:lpstr>
      <vt:lpstr>Zmatek-v-hlavě/pomatený</vt:lpstr>
      <vt:lpstr>Zachovat-klid</vt:lpstr>
      <vt:lpstr>DĚKUJEME ZA POZORNOST!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PŘEDSTAVOVÉ SCHÉMA NÁDOBA V ČESKÉM ZNAKOVÉM JAZYCE  BAKALÁŘSKÁ PRÁCE KARLY POKORNÉ</dc:title>
  <dc:creator>Nováková, Eva</dc:creator>
  <cp:lastModifiedBy>Lenovo Allinone</cp:lastModifiedBy>
  <cp:revision>2</cp:revision>
  <dcterms:created xsi:type="dcterms:W3CDTF">2020-12-01T12:35:06Z</dcterms:created>
  <dcterms:modified xsi:type="dcterms:W3CDTF">2020-12-01T18:09:34Z</dcterms:modified>
</cp:coreProperties>
</file>