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77" r:id="rId4"/>
    <p:sldId id="278" r:id="rId5"/>
    <p:sldId id="279" r:id="rId6"/>
    <p:sldId id="280" r:id="rId7"/>
    <p:sldId id="276" r:id="rId8"/>
    <p:sldId id="281" r:id="rId9"/>
    <p:sldId id="265" r:id="rId10"/>
    <p:sldId id="266" r:id="rId11"/>
    <p:sldId id="282" r:id="rId12"/>
    <p:sldId id="283" r:id="rId13"/>
    <p:sldId id="284" r:id="rId14"/>
    <p:sldId id="295" r:id="rId15"/>
    <p:sldId id="290" r:id="rId16"/>
    <p:sldId id="292" r:id="rId17"/>
    <p:sldId id="293" r:id="rId18"/>
    <p:sldId id="294" r:id="rId19"/>
    <p:sldId id="296" r:id="rId20"/>
    <p:sldId id="297" r:id="rId21"/>
    <p:sldId id="298" r:id="rId22"/>
    <p:sldId id="299" r:id="rId23"/>
    <p:sldId id="300" r:id="rId24"/>
    <p:sldId id="259" r:id="rId25"/>
    <p:sldId id="301" r:id="rId26"/>
    <p:sldId id="312" r:id="rId27"/>
    <p:sldId id="313" r:id="rId28"/>
    <p:sldId id="314" r:id="rId29"/>
    <p:sldId id="315" r:id="rId30"/>
    <p:sldId id="316" r:id="rId3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2F4C4B-4E59-4D75-BC91-0041C9AF6754}" type="datetimeFigureOut">
              <a:rPr lang="cs-CZ" smtClean="0"/>
              <a:t>09.04.2024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F4CA90-5FEA-4CCA-902B-91F7EA2359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3063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831BF-BECB-450B-87F2-518EBDEE23B2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1670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4CA90-5FEA-4CCA-902B-91F7EA235986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6089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4CA90-5FEA-4CCA-902B-91F7EA235986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7312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2542CC-35B9-1A5E-C093-B9D7CB302C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1420F78-FE6A-B0BB-A63F-2E2851072D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38FA6BE-948D-FD42-93D2-3D4254AF4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E9FB-58D6-4499-A4C6-C70E568371AE}" type="datetimeFigureOut">
              <a:rPr lang="cs-CZ" smtClean="0"/>
              <a:t>09.04.2024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2DB5344-2CE5-A194-9EEF-223E67F80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401531E-BB0B-AAA7-D6FE-CFD422919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B84BF-3666-4439-9EC9-7E654214BC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6234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5A7412-6D86-331C-5BCF-BE1054F80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84480C5-84FC-38DE-85B8-7FE3C6E33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39708D-00F2-0691-4FC3-00C6889D8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E9FB-58D6-4499-A4C6-C70E568371AE}" type="datetimeFigureOut">
              <a:rPr lang="cs-CZ" smtClean="0"/>
              <a:t>09.04.2024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B9D4C47-20A9-DBE1-E4DE-D9FFB0210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C146BB6-00E6-16DD-FF99-687B66BC1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B84BF-3666-4439-9EC9-7E654214BC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2871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21478A2-D8E2-9CC9-6962-9022A39CBD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434C12A-EF50-D3D3-A1E6-00609E1007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9B151E6-8AB4-17E2-3518-C54498888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E9FB-58D6-4499-A4C6-C70E568371AE}" type="datetimeFigureOut">
              <a:rPr lang="cs-CZ" smtClean="0"/>
              <a:t>09.04.2024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5F38623-2B16-130D-DAAC-B5B757D4E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7C75BA9-C8DB-E154-42B1-7C59C3650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B84BF-3666-4439-9EC9-7E654214BC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9674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D0844D-3A16-9FFA-2927-20BDED97E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549524-608E-542F-C09D-EB6D0E73E1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227A647-4BBB-5D94-713F-6DD7065FB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E9FB-58D6-4499-A4C6-C70E568371AE}" type="datetimeFigureOut">
              <a:rPr lang="cs-CZ" smtClean="0"/>
              <a:t>09.04.2024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8A53287-2B8F-AECD-EB58-CCEB8136E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63D97FE-6792-BD74-971E-87BCF3B12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B84BF-3666-4439-9EC9-7E654214BC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7557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64694E-9BB2-A7A9-23AA-FD76391D8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A90D73F-591B-E81B-C817-48FB92AFD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1E87217-5B4D-6872-69E0-1FA5FE20A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E9FB-58D6-4499-A4C6-C70E568371AE}" type="datetimeFigureOut">
              <a:rPr lang="cs-CZ" smtClean="0"/>
              <a:t>09.04.2024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EC44813-1ACF-123C-5270-119B8E63D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C3E7645-30F4-1B19-0100-6ECF04313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B84BF-3666-4439-9EC9-7E654214BC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3980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4C9717-DD31-28FD-02E0-630FAE164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ABE337-1398-C346-80A6-6A63B6C71D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920E911-1CC1-BA70-16B7-E95C01239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45E5D48-76D5-9D99-C773-607DB2B5A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E9FB-58D6-4499-A4C6-C70E568371AE}" type="datetimeFigureOut">
              <a:rPr lang="cs-CZ" smtClean="0"/>
              <a:t>09.04.2024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B078A12-1245-F0E2-6833-245B4BCDA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3C0531F-664E-2886-69B8-FC695FD73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B84BF-3666-4439-9EC9-7E654214BC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2925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7F8CA0-5FAB-A3F5-B851-18AEA935F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5EE4D8A-ACDE-B09B-2540-CD6E6C888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48AFF1E-90D2-2611-F017-28E115F18C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D017C2A-B85C-DD63-C089-D86F5D84EC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DC28175-6E39-77A7-C070-1180D1CC2B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F34B882-2A29-1968-4B52-31BD9AAF2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E9FB-58D6-4499-A4C6-C70E568371AE}" type="datetimeFigureOut">
              <a:rPr lang="cs-CZ" smtClean="0"/>
              <a:t>09.04.2024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44B746E-711B-FF4E-74CB-88CB16271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CB75353-5F50-6F9D-7B3B-8E5BE960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B84BF-3666-4439-9EC9-7E654214BC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4441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5D4ABC-6428-5399-DD5E-0A3A37DD6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CA08886-6A07-ACE0-FB45-60091F967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E9FB-58D6-4499-A4C6-C70E568371AE}" type="datetimeFigureOut">
              <a:rPr lang="cs-CZ" smtClean="0"/>
              <a:t>09.04.2024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0FC9EC1-2050-3C8E-0139-570DCCA18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6B9245E-B07D-2313-45AB-42538515D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B84BF-3666-4439-9EC9-7E654214BC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1824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CCA0BE0-7FC2-941B-EDFC-1CA5BBF17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E9FB-58D6-4499-A4C6-C70E568371AE}" type="datetimeFigureOut">
              <a:rPr lang="cs-CZ" smtClean="0"/>
              <a:t>09.04.2024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E30E252-AEFF-9619-34B3-5AFE13F78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EA9CDB4-FCCE-C070-25A7-9219C5906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B84BF-3666-4439-9EC9-7E654214BC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1967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025037-BC95-B74C-C4E4-F9843F906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3522D1-238C-9A67-F974-CB0347EEE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3C8257E-DD2A-90EE-D31E-88973B002E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331FCA4-6ADC-1E16-6D39-03B8F8ED5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E9FB-58D6-4499-A4C6-C70E568371AE}" type="datetimeFigureOut">
              <a:rPr lang="cs-CZ" smtClean="0"/>
              <a:t>09.04.2024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56F1931-ABAF-DE6A-BF41-F686A5E52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3FF2515-59DE-5B13-9404-870AABC87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B84BF-3666-4439-9EC9-7E654214BC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5399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3DA57D-17AF-FF3B-C77C-6ADF4FE8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F98D41E-E224-8C7C-4911-58C4461741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731E150-117B-EA97-8828-A5A5844F3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820A771-6BCD-80F5-2216-28582FF5E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E9FB-58D6-4499-A4C6-C70E568371AE}" type="datetimeFigureOut">
              <a:rPr lang="cs-CZ" smtClean="0"/>
              <a:t>09.04.2024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BA6FE1B-6688-E639-22C0-1F3180231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5A21BBB-855A-3562-5E7C-886689FAF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B84BF-3666-4439-9EC9-7E654214BC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6694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30E59C3-6087-B514-5A6E-8206E8EED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C7CD267-D290-EF19-2ADA-67127710F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CA7E4EA-33AF-8EA2-4F61-0A1B358B87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FEE9FB-58D6-4499-A4C6-C70E568371AE}" type="datetimeFigureOut">
              <a:rPr lang="cs-CZ" smtClean="0"/>
              <a:t>09.04.2024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8C8C72-24F3-803D-F6AB-198023D94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C876117-BBF1-F136-9796-DA54ABB5CC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5B84BF-3666-4439-9EC9-7E654214BC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501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2D6ED5E-04F1-7663-CC1A-AEBD8D837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5" y="9144"/>
            <a:ext cx="117236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C6BAEC1-884D-AE7E-8E18-85B469780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198" y="1207008"/>
            <a:ext cx="9753600" cy="2387600"/>
          </a:xfrm>
        </p:spPr>
        <p:txBody>
          <a:bodyPr>
            <a:normAutofit/>
          </a:bodyPr>
          <a:lstStyle/>
          <a:p>
            <a:r>
              <a:rPr lang="cs-CZ" sz="30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Bernhard von Breydenbach: </a:t>
            </a:r>
            <a:r>
              <a:rPr lang="cs-CZ" sz="3000" b="1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Peregrinatio in Terram Sanctam </a:t>
            </a:r>
            <a:br>
              <a:rPr lang="cs-CZ" sz="3000" b="1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30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Cestopisný bestseller pozdního středověku</a:t>
            </a:r>
            <a:endParaRPr lang="cs-CZ" sz="300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E89DA22-3626-B779-293C-FE92F2A7CC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753" y="3995230"/>
            <a:ext cx="9144000" cy="1655762"/>
          </a:xfrm>
        </p:spPr>
        <p:txBody>
          <a:bodyPr>
            <a:normAutofit/>
          </a:bodyPr>
          <a:lstStyle/>
          <a:p>
            <a:r>
              <a:rPr lang="cs-CZ"/>
              <a:t>Jaroslav Svátek</a:t>
            </a:r>
          </a:p>
          <a:p>
            <a:r>
              <a:rPr lang="cs-CZ" sz="1800"/>
              <a:t>Filozofická fakulta Univerzity Karlovy</a:t>
            </a:r>
          </a:p>
          <a:p>
            <a:r>
              <a:rPr lang="cs-CZ" sz="1800"/>
              <a:t>Přednáška v cyklu </a:t>
            </a:r>
            <a:r>
              <a:rPr lang="cs-CZ" sz="1800" i="1"/>
              <a:t>Z klementinských pokladů, </a:t>
            </a:r>
            <a:r>
              <a:rPr lang="cs-CZ" sz="1800"/>
              <a:t>Národní knihovna ČR, 9. dubna 2024</a:t>
            </a:r>
          </a:p>
        </p:txBody>
      </p:sp>
      <p:pic>
        <p:nvPicPr>
          <p:cNvPr id="6" name="Picture 2" descr="C:\Users\Jaroslav\Documents\FFUK\Logo FF UK_všechny formáty\RGB\JPG\rgb1.jpg">
            <a:extLst>
              <a:ext uri="{FF2B5EF4-FFF2-40B4-BE49-F238E27FC236}">
                <a16:creationId xmlns:a16="http://schemas.microsoft.com/office/drawing/2014/main" id="{8C27FF63-65BB-C84B-B7DC-C21A40153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2002" y="5605517"/>
            <a:ext cx="4051502" cy="12524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0024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i="1"/>
              <a:t>Die Reise ins Gelobte Land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400"/>
              <a:t>6 přípravných rukopisů - autografy          (z toho 2 opisy)</a:t>
            </a:r>
          </a:p>
          <a:p>
            <a:r>
              <a:rPr lang="en-US" sz="1400"/>
              <a:t>22 rukopisů z 15. a 16. stol.</a:t>
            </a:r>
          </a:p>
          <a:p>
            <a:endParaRPr lang="en-US" sz="1400"/>
          </a:p>
          <a:p>
            <a:pPr marL="0" indent="0">
              <a:buNone/>
            </a:pPr>
            <a:r>
              <a:rPr lang="en-US" sz="1400" b="1"/>
              <a:t>Tisky</a:t>
            </a:r>
            <a:r>
              <a:rPr lang="en-US" sz="1400"/>
              <a:t>: </a:t>
            </a:r>
          </a:p>
          <a:p>
            <a:r>
              <a:rPr lang="en-US" sz="1400"/>
              <a:t>1482 Augsburg - Johann Schönsperger</a:t>
            </a:r>
          </a:p>
          <a:p>
            <a:r>
              <a:rPr lang="en-US" sz="1400"/>
              <a:t>1482 Nürnberg - Konrad Zeninger</a:t>
            </a:r>
          </a:p>
          <a:p>
            <a:r>
              <a:rPr lang="en-US" sz="1400"/>
              <a:t>1482² Augsburg - Johannes Schönsperger</a:t>
            </a:r>
          </a:p>
          <a:p>
            <a:r>
              <a:rPr lang="en-US" sz="1400"/>
              <a:t>1483 Nürnberg - Konrad Zeninger?</a:t>
            </a:r>
          </a:p>
          <a:p>
            <a:r>
              <a:rPr lang="en-US" sz="1400"/>
              <a:t>1484 Straßburg - Heinrich Knoblochtzer </a:t>
            </a:r>
          </a:p>
          <a:p>
            <a:r>
              <a:rPr lang="en-US" sz="1400"/>
              <a:t>1486 Augsburg  - Anton Sorg </a:t>
            </a:r>
          </a:p>
          <a:p>
            <a:r>
              <a:rPr lang="en-US" sz="1400"/>
              <a:t>1489 Nürnberg – Max Ayrer (část)</a:t>
            </a:r>
          </a:p>
          <a:p>
            <a:endParaRPr lang="en-US" sz="1400"/>
          </a:p>
        </p:txBody>
      </p:sp>
      <p:pic>
        <p:nvPicPr>
          <p:cNvPr id="5" name="Zástupný symbol pro obsah 4" descr="Tucher_Augsburg 1482_2r.jp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t="448" b="683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72B423-61D1-AFFF-A78C-97536F0E5C8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23982" y="562457"/>
            <a:ext cx="10515600" cy="435133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cs-CZ" sz="20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I. Geneze díla a jeho složení 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cs-CZ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1) autor díla Bernard z Breydenbachu</a:t>
            </a:r>
            <a:endParaRPr lang="cs-CZ" sz="20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cs-CZ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2) pouť jeho do Palestiny a Egypta</a:t>
            </a:r>
            <a:endParaRPr lang="cs-CZ" sz="20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cs-CZ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3) přehled jednotlivých částí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cs-CZ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4) výzdoba cestopisu 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cs-CZ" sz="20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II. Účel, význam a recepce díla 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cs-CZ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1) </a:t>
            </a:r>
            <a:r>
              <a:rPr lang="cs-CZ" sz="2000" i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Peregrinatio </a:t>
            </a:r>
            <a:r>
              <a:rPr lang="cs-CZ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jako vydavatelský projekt a moderní průvodce po Svaté zemi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cs-CZ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2) nejen cestopis, ale i propaganda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cs-CZ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3) překlady do dalších jazyků a adaptace: příklad </a:t>
            </a:r>
            <a:r>
              <a:rPr lang="cs-CZ" sz="2000" i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Život Mohamedův</a:t>
            </a:r>
            <a:r>
              <a:rPr lang="cs-CZ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cs-CZ" sz="2000" b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III. Exempláře v českých knihovnách a jejich použití</a:t>
            </a:r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3124885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8D8FB5-9892-366F-396C-5B913078B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FB50A2-FEB9-133F-2B84-8928BA33B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/>
              <a:t>Bernard von Breydenbach </a:t>
            </a:r>
            <a:r>
              <a:rPr lang="en-US" sz="2800"/>
              <a:t>(Breidenbach, Breitenbach)</a:t>
            </a:r>
            <a:endParaRPr lang="cs-CZ" sz="2800"/>
          </a:p>
          <a:p>
            <a:r>
              <a:rPr lang="en-US" sz="2800"/>
              <a:t>asi 1434–1497</a:t>
            </a:r>
          </a:p>
          <a:p>
            <a:r>
              <a:rPr lang="cs-CZ"/>
              <a:t>d</a:t>
            </a:r>
            <a:r>
              <a:rPr lang="en-US" sz="2800"/>
              <a:t>ěkan kapituly u katedrály v Mohuči</a:t>
            </a:r>
          </a:p>
          <a:p>
            <a:r>
              <a:rPr lang="cs-CZ"/>
              <a:t>arcibiskup Berthold von Henneberg: adresát díla</a:t>
            </a:r>
          </a:p>
          <a:p>
            <a:r>
              <a:rPr lang="cs-CZ"/>
              <a:t>hrabě Johann von Solms-Lich, rytíř Philipp von Bicken</a:t>
            </a:r>
          </a:p>
          <a:p>
            <a:r>
              <a:rPr lang="cs-CZ"/>
              <a:t>malíř a tiskař Erhard Reuwich (Reeuwijk) 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5042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ázek 4" descr="Obsah obrázku mapa, text, atlas&#10;&#10;Popis byl vytvořen automaticky">
            <a:extLst>
              <a:ext uri="{FF2B5EF4-FFF2-40B4-BE49-F238E27FC236}">
                <a16:creationId xmlns:a16="http://schemas.microsoft.com/office/drawing/2014/main" id="{38906E2A-3352-34C2-08B2-7224272F92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5" b="1484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25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500" b="1" i="1"/>
              <a:t>Peregrinatio in Terram Sanctam – </a:t>
            </a:r>
            <a:r>
              <a:rPr lang="cs-CZ" sz="2500" b="1"/>
              <a:t>obsah</a:t>
            </a:r>
            <a:endParaRPr lang="cs-CZ" sz="2500" b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34936" y="1690688"/>
            <a:ext cx="3945071" cy="518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sz="1800" dirty="0"/>
              <a:t>Dedikace, předmluva, obsah</a:t>
            </a:r>
          </a:p>
          <a:p>
            <a:pPr>
              <a:buNone/>
            </a:pPr>
            <a:r>
              <a:rPr lang="cs-CZ" sz="1800" b="1" dirty="0"/>
              <a:t>I) </a:t>
            </a:r>
            <a:r>
              <a:rPr lang="cs-CZ" sz="1800" b="1" i="1" dirty="0" err="1"/>
              <a:t>Inicium</a:t>
            </a:r>
            <a:r>
              <a:rPr lang="cs-CZ" sz="1800" b="1" i="1" dirty="0"/>
              <a:t> </a:t>
            </a:r>
            <a:r>
              <a:rPr lang="cs-CZ" sz="1800" b="1" i="1" dirty="0" err="1"/>
              <a:t>huius</a:t>
            </a:r>
            <a:r>
              <a:rPr lang="cs-CZ" sz="1800" b="1" i="1" dirty="0"/>
              <a:t> </a:t>
            </a:r>
            <a:r>
              <a:rPr lang="cs-CZ" sz="1800" b="1" i="1" dirty="0" err="1"/>
              <a:t>peregrinationis</a:t>
            </a:r>
            <a:r>
              <a:rPr lang="cs-CZ" sz="1800" b="1" i="1" dirty="0"/>
              <a:t> a </a:t>
            </a:r>
            <a:r>
              <a:rPr lang="cs-CZ" sz="1800" b="1" i="1" dirty="0" err="1"/>
              <a:t>solo</a:t>
            </a:r>
            <a:r>
              <a:rPr lang="cs-CZ" sz="1800" b="1" i="1" dirty="0"/>
              <a:t> </a:t>
            </a:r>
            <a:r>
              <a:rPr lang="cs-CZ" sz="1800" b="1" i="1" dirty="0" err="1"/>
              <a:t>natali</a:t>
            </a:r>
            <a:r>
              <a:rPr lang="cs-CZ" sz="1800" b="1" i="1" dirty="0"/>
              <a:t> </a:t>
            </a:r>
            <a:r>
              <a:rPr lang="cs-CZ" sz="1800" b="1" i="1" dirty="0" err="1"/>
              <a:t>usque</a:t>
            </a:r>
            <a:r>
              <a:rPr lang="cs-CZ" sz="1800" b="1" i="1" dirty="0"/>
              <a:t> </a:t>
            </a:r>
            <a:r>
              <a:rPr lang="cs-CZ" sz="1800" b="1" i="1" dirty="0" err="1"/>
              <a:t>Venecias</a:t>
            </a:r>
            <a:r>
              <a:rPr lang="cs-CZ" sz="1800" i="1" dirty="0"/>
              <a:t> </a:t>
            </a:r>
            <a:r>
              <a:rPr lang="cs-CZ" sz="1800" dirty="0"/>
              <a:t>16</a:t>
            </a:r>
          </a:p>
          <a:p>
            <a:r>
              <a:rPr lang="cs-CZ" sz="1800" i="1" dirty="0" err="1"/>
              <a:t>Descriptio</a:t>
            </a:r>
            <a:r>
              <a:rPr lang="cs-CZ" sz="1800" i="1" dirty="0"/>
              <a:t> </a:t>
            </a:r>
            <a:r>
              <a:rPr lang="cs-CZ" sz="1800" i="1" dirty="0" err="1"/>
              <a:t>processus</a:t>
            </a:r>
            <a:r>
              <a:rPr lang="cs-CZ" sz="1800" i="1" dirty="0"/>
              <a:t> </a:t>
            </a:r>
            <a:r>
              <a:rPr lang="cs-CZ" sz="1800" i="1" dirty="0" err="1"/>
              <a:t>transmarini</a:t>
            </a:r>
            <a:r>
              <a:rPr lang="cs-CZ" sz="1800" i="1" dirty="0"/>
              <a:t> ex </a:t>
            </a:r>
            <a:r>
              <a:rPr lang="cs-CZ" sz="1800" i="1" dirty="0" err="1"/>
              <a:t>Veneciis</a:t>
            </a:r>
            <a:r>
              <a:rPr lang="cs-CZ" sz="1800" i="1" dirty="0"/>
              <a:t> </a:t>
            </a:r>
            <a:r>
              <a:rPr lang="cs-CZ" sz="1800" i="1" dirty="0" err="1"/>
              <a:t>usque</a:t>
            </a:r>
            <a:r>
              <a:rPr lang="cs-CZ" sz="1800" i="1" dirty="0"/>
              <a:t> in </a:t>
            </a:r>
            <a:r>
              <a:rPr lang="cs-CZ" sz="1800" i="1" dirty="0" err="1"/>
              <a:t>Terram</a:t>
            </a:r>
            <a:r>
              <a:rPr lang="cs-CZ" sz="1800" i="1" dirty="0"/>
              <a:t> </a:t>
            </a:r>
            <a:r>
              <a:rPr lang="cs-CZ" sz="1800" i="1" dirty="0" err="1"/>
              <a:t>Sanctam</a:t>
            </a:r>
            <a:r>
              <a:rPr lang="cs-CZ" sz="1800" i="1" dirty="0"/>
              <a:t> </a:t>
            </a:r>
            <a:r>
              <a:rPr lang="cs-CZ" sz="1800" dirty="0"/>
              <a:t>26</a:t>
            </a:r>
          </a:p>
          <a:p>
            <a:r>
              <a:rPr lang="cs-CZ" sz="1800" dirty="0">
                <a:solidFill>
                  <a:srgbClr val="FF0000"/>
                </a:solidFill>
              </a:rPr>
              <a:t>Popis poutě ve Svaté zemi 65</a:t>
            </a:r>
          </a:p>
          <a:p>
            <a:r>
              <a:rPr lang="cs-CZ" sz="1800" i="1" dirty="0" err="1"/>
              <a:t>Compendiosa</a:t>
            </a:r>
            <a:r>
              <a:rPr lang="cs-CZ" sz="1800" i="1" dirty="0"/>
              <a:t> </a:t>
            </a:r>
            <a:r>
              <a:rPr lang="cs-CZ" sz="1800" i="1" dirty="0" err="1"/>
              <a:t>terre</a:t>
            </a:r>
            <a:r>
              <a:rPr lang="cs-CZ" sz="1800" i="1" dirty="0"/>
              <a:t> </a:t>
            </a:r>
            <a:r>
              <a:rPr lang="cs-CZ" sz="1800" i="1" dirty="0" err="1"/>
              <a:t>sancte</a:t>
            </a:r>
            <a:r>
              <a:rPr lang="cs-CZ" sz="1800" i="1" dirty="0"/>
              <a:t> </a:t>
            </a:r>
            <a:r>
              <a:rPr lang="cs-CZ" sz="1800" i="1" dirty="0" err="1"/>
              <a:t>descriptio</a:t>
            </a:r>
            <a:r>
              <a:rPr lang="cs-CZ" sz="1800" i="1" dirty="0"/>
              <a:t> </a:t>
            </a:r>
            <a:r>
              <a:rPr lang="cs-CZ" sz="1800" i="1" dirty="0" err="1"/>
              <a:t>et</a:t>
            </a:r>
            <a:r>
              <a:rPr lang="cs-CZ" sz="1800" i="1" dirty="0"/>
              <a:t> </a:t>
            </a:r>
            <a:r>
              <a:rPr lang="cs-CZ" sz="1800" i="1" dirty="0" err="1"/>
              <a:t>singulorum</a:t>
            </a:r>
            <a:r>
              <a:rPr lang="cs-CZ" sz="1800" i="1" dirty="0"/>
              <a:t> </a:t>
            </a:r>
            <a:r>
              <a:rPr lang="cs-CZ" sz="1800" i="1" err="1"/>
              <a:t>locorum</a:t>
            </a:r>
            <a:r>
              <a:rPr lang="cs-CZ" sz="1800" i="1"/>
              <a:t> </a:t>
            </a:r>
            <a:r>
              <a:rPr lang="cs-CZ" sz="1800"/>
              <a:t>88</a:t>
            </a:r>
            <a:endParaRPr lang="cs-CZ" sz="1800" dirty="0"/>
          </a:p>
          <a:p>
            <a:r>
              <a:rPr lang="cs-CZ" sz="1800" i="1" dirty="0"/>
              <a:t>De </a:t>
            </a:r>
            <a:r>
              <a:rPr lang="cs-CZ" sz="1800" i="1" dirty="0" err="1"/>
              <a:t>moribus</a:t>
            </a:r>
            <a:r>
              <a:rPr lang="cs-CZ" sz="1800" i="1" dirty="0"/>
              <a:t>, </a:t>
            </a:r>
            <a:r>
              <a:rPr lang="cs-CZ" sz="1800" i="1" dirty="0" err="1"/>
              <a:t>ritibus</a:t>
            </a:r>
            <a:r>
              <a:rPr lang="cs-CZ" sz="1800" i="1" dirty="0"/>
              <a:t> </a:t>
            </a:r>
            <a:r>
              <a:rPr lang="cs-CZ" sz="1800" i="1" dirty="0" err="1"/>
              <a:t>et</a:t>
            </a:r>
            <a:r>
              <a:rPr lang="cs-CZ" sz="1800" i="1" dirty="0"/>
              <a:t> </a:t>
            </a:r>
            <a:r>
              <a:rPr lang="cs-CZ" sz="1800" i="1" dirty="0" err="1"/>
              <a:t>erroribus</a:t>
            </a:r>
            <a:r>
              <a:rPr lang="cs-CZ" sz="1800" i="1" dirty="0"/>
              <a:t> </a:t>
            </a:r>
            <a:r>
              <a:rPr lang="cs-CZ" sz="1800" i="1" dirty="0" err="1"/>
              <a:t>eorum</a:t>
            </a:r>
            <a:r>
              <a:rPr lang="cs-CZ" sz="1800" i="1" dirty="0"/>
              <a:t> </a:t>
            </a:r>
            <a:r>
              <a:rPr lang="cs-CZ" sz="1800" i="1" dirty="0" err="1"/>
              <a:t>qui</a:t>
            </a:r>
            <a:r>
              <a:rPr lang="cs-CZ" sz="1800" i="1" dirty="0"/>
              <a:t> </a:t>
            </a:r>
            <a:r>
              <a:rPr lang="cs-CZ" sz="1800" i="1" dirty="0" err="1"/>
              <a:t>sancta</a:t>
            </a:r>
            <a:r>
              <a:rPr lang="cs-CZ" sz="1800" i="1" dirty="0"/>
              <a:t> </a:t>
            </a:r>
            <a:r>
              <a:rPr lang="cs-CZ" sz="1800" i="1" dirty="0" err="1"/>
              <a:t>loca</a:t>
            </a:r>
            <a:r>
              <a:rPr lang="cs-CZ" sz="1800" i="1" dirty="0"/>
              <a:t> </a:t>
            </a:r>
            <a:r>
              <a:rPr lang="cs-CZ" sz="1800" i="1" dirty="0" err="1"/>
              <a:t>inhabitant</a:t>
            </a:r>
            <a:r>
              <a:rPr lang="cs-CZ" sz="1800" i="1" dirty="0"/>
              <a:t> </a:t>
            </a:r>
            <a:r>
              <a:rPr lang="cs-CZ" sz="1800" dirty="0"/>
              <a:t>129</a:t>
            </a:r>
          </a:p>
          <a:p>
            <a:r>
              <a:rPr lang="cs-CZ" sz="1800" i="1" dirty="0" err="1"/>
              <a:t>Luctuosa</a:t>
            </a:r>
            <a:r>
              <a:rPr lang="cs-CZ" sz="1800" i="1" dirty="0"/>
              <a:t> </a:t>
            </a:r>
            <a:r>
              <a:rPr lang="cs-CZ" sz="1800" i="1" dirty="0" err="1"/>
              <a:t>oratio</a:t>
            </a:r>
            <a:r>
              <a:rPr lang="cs-CZ" sz="1800" i="1" dirty="0"/>
              <a:t> super </a:t>
            </a:r>
            <a:r>
              <a:rPr lang="cs-CZ" sz="1800" i="1" dirty="0" err="1"/>
              <a:t>desolatione</a:t>
            </a:r>
            <a:r>
              <a:rPr lang="cs-CZ" sz="1800" i="1" dirty="0"/>
              <a:t> </a:t>
            </a:r>
            <a:r>
              <a:rPr lang="cs-CZ" sz="1800" i="1" dirty="0" err="1"/>
              <a:t>Terre</a:t>
            </a:r>
            <a:r>
              <a:rPr lang="cs-CZ" sz="1800" i="1" dirty="0"/>
              <a:t> </a:t>
            </a:r>
            <a:r>
              <a:rPr lang="cs-CZ" sz="1800" i="1" dirty="0" err="1"/>
              <a:t>Sancte</a:t>
            </a:r>
            <a:r>
              <a:rPr lang="cs-CZ" sz="1800" i="1" dirty="0"/>
              <a:t> </a:t>
            </a:r>
            <a:r>
              <a:rPr lang="cs-CZ" sz="1800" dirty="0"/>
              <a:t>196</a:t>
            </a:r>
          </a:p>
          <a:p>
            <a:pPr>
              <a:buNone/>
            </a:pPr>
            <a:r>
              <a:rPr lang="cs-CZ" sz="1800" b="1" dirty="0"/>
              <a:t>II) Pouť ke Svaté Kateřině 216 </a:t>
            </a:r>
          </a:p>
          <a:p>
            <a:r>
              <a:rPr lang="cs-CZ" sz="1800" b="1" dirty="0"/>
              <a:t>Seznam ostrovů z Benátek až k Rhodu</a:t>
            </a:r>
            <a:r>
              <a:rPr lang="cs-CZ" sz="1800" dirty="0"/>
              <a:t> 277</a:t>
            </a:r>
          </a:p>
          <a:p>
            <a:r>
              <a:rPr lang="cs-CZ" sz="1800" b="1" dirty="0"/>
              <a:t>Slovníček latinsko-arabský</a:t>
            </a:r>
            <a:r>
              <a:rPr lang="cs-CZ" sz="1800" dirty="0"/>
              <a:t> 279</a:t>
            </a:r>
          </a:p>
          <a:p>
            <a:r>
              <a:rPr lang="cs-CZ" sz="1800" b="1" i="1" dirty="0"/>
              <a:t>H</a:t>
            </a:r>
            <a:r>
              <a:rPr lang="cs-CZ" sz="1800" b="1" i="1"/>
              <a:t>istorias </a:t>
            </a:r>
            <a:r>
              <a:rPr lang="cs-CZ" sz="1800" b="1" i="1" dirty="0" err="1"/>
              <a:t>prefantiuncula</a:t>
            </a:r>
            <a:r>
              <a:rPr lang="cs-CZ" sz="1800" dirty="0"/>
              <a:t> 281</a:t>
            </a:r>
          </a:p>
          <a:p>
            <a:r>
              <a:rPr lang="cs-CZ" sz="1800" i="1" dirty="0"/>
              <a:t>De </a:t>
            </a:r>
            <a:r>
              <a:rPr lang="cs-CZ" sz="1800" i="1" dirty="0" err="1"/>
              <a:t>regimine</a:t>
            </a:r>
            <a:r>
              <a:rPr lang="cs-CZ" sz="1800" i="1" dirty="0"/>
              <a:t> </a:t>
            </a:r>
            <a:r>
              <a:rPr lang="cs-CZ" sz="1800" i="1" dirty="0" err="1"/>
              <a:t>peregrinatium</a:t>
            </a:r>
            <a:r>
              <a:rPr lang="cs-CZ" sz="1800" i="1" dirty="0"/>
              <a:t> in </a:t>
            </a:r>
            <a:r>
              <a:rPr lang="cs-CZ" sz="1800" i="1" dirty="0" err="1"/>
              <a:t>transmare</a:t>
            </a:r>
            <a:r>
              <a:rPr lang="cs-CZ" sz="1800" dirty="0"/>
              <a:t> 305 (</a:t>
            </a:r>
            <a:r>
              <a:rPr lang="cs-CZ" sz="1800" b="1" dirty="0"/>
              <a:t>lékařské rady</a:t>
            </a:r>
            <a:r>
              <a:rPr lang="cs-CZ" sz="1800" dirty="0"/>
              <a:t>)</a:t>
            </a:r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Titulní </a:t>
            </a:r>
            <a:r>
              <a:rPr lang="cs-CZ" dirty="0"/>
              <a:t>list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606527" y="273051"/>
            <a:ext cx="4096797" cy="585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Zástupný symbol pro text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/>
              <a:t>Die </a:t>
            </a:r>
            <a:r>
              <a:rPr lang="cs-CZ" dirty="0" err="1"/>
              <a:t>heyligen</a:t>
            </a:r>
            <a:r>
              <a:rPr lang="cs-CZ" dirty="0"/>
              <a:t> </a:t>
            </a:r>
            <a:r>
              <a:rPr lang="cs-CZ" dirty="0" err="1"/>
              <a:t>rey</a:t>
            </a:r>
            <a:r>
              <a:rPr lang="el-GR" dirty="0"/>
              <a:t>β</a:t>
            </a:r>
            <a:r>
              <a:rPr lang="cs-CZ" dirty="0" err="1"/>
              <a:t>en</a:t>
            </a:r>
            <a:r>
              <a:rPr lang="cs-CZ" dirty="0"/>
              <a:t> gen </a:t>
            </a:r>
            <a:r>
              <a:rPr lang="cs-CZ" dirty="0" err="1"/>
              <a:t>Jherusalem</a:t>
            </a:r>
            <a:r>
              <a:rPr lang="cs-CZ" dirty="0"/>
              <a:t> </a:t>
            </a:r>
            <a:r>
              <a:rPr lang="cs-CZ" dirty="0" err="1"/>
              <a:t>zuo</a:t>
            </a:r>
            <a:r>
              <a:rPr lang="cs-CZ" dirty="0"/>
              <a:t> </a:t>
            </a:r>
            <a:r>
              <a:rPr lang="cs-CZ" dirty="0" err="1"/>
              <a:t>dem</a:t>
            </a:r>
            <a:r>
              <a:rPr lang="cs-CZ" dirty="0"/>
              <a:t> </a:t>
            </a:r>
            <a:r>
              <a:rPr lang="cs-CZ" dirty="0" err="1"/>
              <a:t>heiligen</a:t>
            </a:r>
            <a:r>
              <a:rPr lang="cs-CZ" dirty="0"/>
              <a:t> </a:t>
            </a:r>
            <a:r>
              <a:rPr lang="cs-CZ" dirty="0" err="1"/>
              <a:t>grab</a:t>
            </a:r>
            <a:r>
              <a:rPr lang="cs-CZ" dirty="0"/>
              <a:t> (</a:t>
            </a:r>
            <a:r>
              <a:rPr lang="cs-CZ" dirty="0" err="1"/>
              <a:t>Mainz</a:t>
            </a:r>
            <a:r>
              <a:rPr lang="cs-CZ" dirty="0"/>
              <a:t> 21. 6. 1486)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1800" dirty="0"/>
              <a:t>Die </a:t>
            </a:r>
            <a:r>
              <a:rPr lang="cs-CZ" sz="1800" dirty="0" err="1"/>
              <a:t>heyligen</a:t>
            </a:r>
            <a:r>
              <a:rPr lang="cs-CZ" sz="1800" dirty="0"/>
              <a:t> </a:t>
            </a:r>
            <a:r>
              <a:rPr lang="cs-CZ" sz="1800" dirty="0" err="1"/>
              <a:t>rey</a:t>
            </a:r>
            <a:r>
              <a:rPr lang="el-GR" sz="1800" dirty="0"/>
              <a:t>β</a:t>
            </a:r>
            <a:r>
              <a:rPr lang="cs-CZ" sz="1800" dirty="0" err="1"/>
              <a:t>en</a:t>
            </a:r>
            <a:r>
              <a:rPr lang="cs-CZ" sz="1800" dirty="0"/>
              <a:t> gen </a:t>
            </a:r>
            <a:r>
              <a:rPr lang="cs-CZ" sz="1800" dirty="0" err="1"/>
              <a:t>Jherusalem</a:t>
            </a:r>
            <a:r>
              <a:rPr lang="cs-CZ" sz="1800" dirty="0"/>
              <a:t> </a:t>
            </a:r>
            <a:r>
              <a:rPr lang="cs-CZ" sz="1800" dirty="0" err="1"/>
              <a:t>zuo</a:t>
            </a:r>
            <a:r>
              <a:rPr lang="cs-CZ" sz="1800" dirty="0"/>
              <a:t> </a:t>
            </a:r>
            <a:r>
              <a:rPr lang="cs-CZ" sz="1800" dirty="0" err="1"/>
              <a:t>dem</a:t>
            </a:r>
            <a:r>
              <a:rPr lang="cs-CZ" sz="1800" dirty="0"/>
              <a:t> </a:t>
            </a:r>
            <a:r>
              <a:rPr lang="cs-CZ" sz="1800" dirty="0" err="1"/>
              <a:t>heiligen</a:t>
            </a:r>
            <a:r>
              <a:rPr lang="cs-CZ" sz="1800" dirty="0"/>
              <a:t> </a:t>
            </a:r>
            <a:r>
              <a:rPr lang="cs-CZ" sz="1800" dirty="0" err="1"/>
              <a:t>grab</a:t>
            </a:r>
            <a:r>
              <a:rPr lang="cs-CZ" sz="1800" dirty="0"/>
              <a:t> (</a:t>
            </a:r>
            <a:r>
              <a:rPr lang="cs-CZ" sz="1800" dirty="0" err="1"/>
              <a:t>Mainz</a:t>
            </a:r>
            <a:r>
              <a:rPr lang="cs-CZ" sz="1800" dirty="0"/>
              <a:t> 21. 6. 1486),</a:t>
            </a:r>
            <a:br>
              <a:rPr lang="cs-CZ" sz="1800" dirty="0"/>
            </a:br>
            <a:r>
              <a:rPr lang="cs-CZ" sz="1800" dirty="0" err="1"/>
              <a:t>fol</a:t>
            </a:r>
            <a:r>
              <a:rPr lang="cs-CZ" sz="1800" dirty="0"/>
              <a:t>. 19v-20r (veduta Korfu)</a:t>
            </a: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8810" y="1357298"/>
            <a:ext cx="3214710" cy="45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4100" y="1386402"/>
            <a:ext cx="3243266" cy="4444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Rytina kostela Božího hrobu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/>
              <a:t>Die </a:t>
            </a:r>
            <a:r>
              <a:rPr lang="cs-CZ" dirty="0" err="1"/>
              <a:t>heyligen</a:t>
            </a:r>
            <a:r>
              <a:rPr lang="cs-CZ" dirty="0"/>
              <a:t> </a:t>
            </a:r>
            <a:r>
              <a:rPr lang="cs-CZ" dirty="0" err="1"/>
              <a:t>rey</a:t>
            </a:r>
            <a:r>
              <a:rPr lang="el-GR" dirty="0"/>
              <a:t>β</a:t>
            </a:r>
            <a:r>
              <a:rPr lang="cs-CZ" dirty="0" err="1"/>
              <a:t>en</a:t>
            </a:r>
            <a:r>
              <a:rPr lang="cs-CZ" dirty="0"/>
              <a:t> gen </a:t>
            </a:r>
            <a:r>
              <a:rPr lang="cs-CZ" dirty="0" err="1"/>
              <a:t>Jherusalem</a:t>
            </a:r>
            <a:r>
              <a:rPr lang="cs-CZ" dirty="0"/>
              <a:t> </a:t>
            </a:r>
            <a:r>
              <a:rPr lang="cs-CZ" dirty="0" err="1"/>
              <a:t>zuo</a:t>
            </a:r>
            <a:r>
              <a:rPr lang="cs-CZ" dirty="0"/>
              <a:t> </a:t>
            </a:r>
            <a:r>
              <a:rPr lang="cs-CZ" dirty="0" err="1"/>
              <a:t>dem</a:t>
            </a:r>
            <a:r>
              <a:rPr lang="cs-CZ" dirty="0"/>
              <a:t> </a:t>
            </a:r>
            <a:r>
              <a:rPr lang="cs-CZ" dirty="0" err="1"/>
              <a:t>heiligen</a:t>
            </a:r>
            <a:r>
              <a:rPr lang="cs-CZ" dirty="0"/>
              <a:t> </a:t>
            </a:r>
            <a:r>
              <a:rPr lang="cs-CZ" dirty="0" err="1"/>
              <a:t>grab</a:t>
            </a:r>
            <a:r>
              <a:rPr lang="cs-CZ" dirty="0"/>
              <a:t> (</a:t>
            </a:r>
            <a:r>
              <a:rPr lang="cs-CZ" dirty="0" err="1"/>
              <a:t>Mainz</a:t>
            </a:r>
            <a:r>
              <a:rPr lang="cs-CZ" dirty="0"/>
              <a:t> 21. 6. 1486), </a:t>
            </a:r>
            <a:r>
              <a:rPr lang="cs-CZ" dirty="0" err="1"/>
              <a:t>fol</a:t>
            </a:r>
            <a:r>
              <a:rPr lang="cs-CZ" dirty="0"/>
              <a:t>. 30r</a:t>
            </a: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7700" b="7700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Zvířata ve Svaté zemi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/>
              <a:t>Itinerarium </a:t>
            </a:r>
            <a:r>
              <a:rPr lang="cs-CZ" dirty="0" err="1"/>
              <a:t>Hierosolymitanam</a:t>
            </a:r>
            <a:r>
              <a:rPr lang="cs-CZ" dirty="0"/>
              <a:t> in </a:t>
            </a:r>
            <a:r>
              <a:rPr lang="cs-CZ" dirty="0" err="1"/>
              <a:t>terram</a:t>
            </a:r>
            <a:r>
              <a:rPr lang="cs-CZ" dirty="0"/>
              <a:t> </a:t>
            </a:r>
            <a:r>
              <a:rPr lang="cs-CZ" dirty="0" err="1"/>
              <a:t>sanctam</a:t>
            </a:r>
            <a:r>
              <a:rPr lang="cs-CZ" dirty="0"/>
              <a:t> (</a:t>
            </a:r>
            <a:r>
              <a:rPr lang="cs-CZ" dirty="0" err="1"/>
              <a:t>Moguntiae</a:t>
            </a:r>
            <a:r>
              <a:rPr lang="cs-CZ" dirty="0"/>
              <a:t> 1486), 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1248" y="273051"/>
            <a:ext cx="4427355" cy="585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00C367D-6D9B-2526-BF29-CFF59E4BF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0"/>
            <a:ext cx="117236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901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016B723-F42A-DA33-6729-766E29CDF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40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46F3FB-66EC-002D-0D2E-E88AD17E30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b="1"/>
              <a:t>Bernard von Breydenbach </a:t>
            </a:r>
            <a:r>
              <a:rPr lang="en-US" sz="2000"/>
              <a:t>(Breidenbach, Breitenbach): asi 1434–1497</a:t>
            </a:r>
          </a:p>
          <a:p>
            <a:r>
              <a:rPr lang="en-US" sz="2000"/>
              <a:t>Děkan kapituly u katedrály v Mohuči</a:t>
            </a:r>
          </a:p>
          <a:p>
            <a:r>
              <a:rPr lang="en-US" sz="2000" i="1"/>
              <a:t>Peregrinatio in Terram Sanctam</a:t>
            </a:r>
            <a:r>
              <a:rPr lang="en-US" sz="2000"/>
              <a:t> (</a:t>
            </a:r>
            <a:r>
              <a:rPr lang="en-US" sz="2000" i="1"/>
              <a:t>Opusculum sanctarum peregrinationum ad sepulcrum Christi</a:t>
            </a:r>
            <a:r>
              <a:rPr lang="en-US" sz="2000"/>
              <a:t>)</a:t>
            </a:r>
          </a:p>
        </p:txBody>
      </p:sp>
      <p:pic>
        <p:nvPicPr>
          <p:cNvPr id="6" name="Zástupný obsah 9">
            <a:extLst>
              <a:ext uri="{FF2B5EF4-FFF2-40B4-BE49-F238E27FC236}">
                <a16:creationId xmlns:a16="http://schemas.microsoft.com/office/drawing/2014/main" id="{8ED31936-B8D2-0A4C-44EF-DBD1A4F0BC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2384" r="-1" b="1117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69814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79428711-C889-5AFF-8120-2AA27542E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4750"/>
            <a:ext cx="12192000" cy="19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7012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E4F5DA-45BD-0C45-814A-12326CC24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/>
              <a:t>Peregrinatio</a:t>
            </a:r>
            <a:r>
              <a:rPr lang="cs-CZ"/>
              <a:t> jako kompilace</a:t>
            </a:r>
            <a:endParaRPr lang="cs-CZ" i="1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B8B5E1-3D3D-685E-E78D-0D731C323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sz="2000"/>
              <a:t>Frederike Timm, </a:t>
            </a:r>
            <a:r>
              <a:rPr lang="cs-CZ" sz="2000" i="1" ker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 Palästina-Pilgerbericht des Bernhard von Breidenbach von 1486 und die Holzschnitte Erhard Reuwichs</a:t>
            </a:r>
            <a:r>
              <a:rPr lang="cs-CZ" sz="2000" ker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Stuttgart 2006: „</a:t>
            </a:r>
            <a:r>
              <a:rPr lang="cs-CZ" sz="2000" i="1"/>
              <a:t>zeitgenössische Quellen</a:t>
            </a:r>
            <a:r>
              <a:rPr lang="cs-CZ" sz="2000"/>
              <a:t> vs. </a:t>
            </a:r>
            <a:r>
              <a:rPr lang="cs-CZ" sz="2000" i="1"/>
              <a:t>traditionelle Quellen“</a:t>
            </a:r>
          </a:p>
          <a:p>
            <a:endParaRPr lang="cs-CZ" sz="2000" i="1"/>
          </a:p>
          <a:p>
            <a:pPr marL="0" indent="0">
              <a:buNone/>
            </a:pPr>
            <a:r>
              <a:rPr lang="cs-CZ" sz="2000" b="1"/>
              <a:t>Zdroje současné:</a:t>
            </a:r>
          </a:p>
          <a:p>
            <a:r>
              <a:rPr lang="cs-CZ" sz="2000"/>
              <a:t>Hans Tucher, </a:t>
            </a:r>
            <a:r>
              <a:rPr lang="cs-CZ" sz="2000" i="1"/>
              <a:t>Die Reise ins gelobte Land</a:t>
            </a:r>
          </a:p>
          <a:p>
            <a:r>
              <a:rPr lang="cs-CZ" sz="2000"/>
              <a:t>Paul Walther von Güglingen, </a:t>
            </a:r>
            <a:r>
              <a:rPr lang="cs-CZ" sz="2000" i="1"/>
              <a:t>Itinerarium</a:t>
            </a:r>
          </a:p>
          <a:p>
            <a:pPr marL="0" indent="0">
              <a:buNone/>
            </a:pPr>
            <a:r>
              <a:rPr lang="cs-CZ" sz="2000" b="1"/>
              <a:t>Zdroje tradiční:</a:t>
            </a:r>
          </a:p>
          <a:p>
            <a:r>
              <a:rPr lang="cs-CZ" sz="2000"/>
              <a:t>Burchard de Monte Sion, </a:t>
            </a:r>
            <a:r>
              <a:rPr lang="cs-CZ" sz="2000" i="1"/>
              <a:t>Descriptio Terrae Sanctae</a:t>
            </a:r>
            <a:r>
              <a:rPr lang="cs-CZ" sz="2000"/>
              <a:t> </a:t>
            </a:r>
            <a:r>
              <a:rPr lang="fr-FR" sz="2000"/>
              <a:t>&gt; </a:t>
            </a:r>
            <a:r>
              <a:rPr lang="fr-FR" sz="2000" i="1"/>
              <a:t>Rudimentum noviciorum</a:t>
            </a:r>
            <a:endParaRPr lang="fr-FR" sz="2000"/>
          </a:p>
          <a:p>
            <a:r>
              <a:rPr lang="fr-FR" sz="2000"/>
              <a:t>Vincent de Beauvais, </a:t>
            </a:r>
            <a:r>
              <a:rPr lang="fr-FR" sz="2000" i="1"/>
              <a:t>Speculum historiale</a:t>
            </a:r>
          </a:p>
          <a:p>
            <a:r>
              <a:rPr lang="fr-FR" sz="2000"/>
              <a:t>Isidor </a:t>
            </a:r>
            <a:r>
              <a:rPr lang="cs-CZ" sz="2000"/>
              <a:t>ze Sevilly, </a:t>
            </a:r>
            <a:r>
              <a:rPr lang="cs-CZ" sz="2000" i="1"/>
              <a:t>Etymologie</a:t>
            </a:r>
          </a:p>
          <a:p>
            <a:r>
              <a:rPr lang="cs-CZ" sz="2000"/>
              <a:t>Petrus Alphonsi, </a:t>
            </a:r>
            <a:r>
              <a:rPr lang="cs-CZ" sz="2000" i="1"/>
              <a:t>Dialogus contra Judeos </a:t>
            </a:r>
            <a:r>
              <a:rPr lang="cs-CZ" sz="2000"/>
              <a:t>(zde </a:t>
            </a:r>
            <a:r>
              <a:rPr lang="cs-CZ" sz="2000" i="1"/>
              <a:t>Responsio Petri Alphonsi</a:t>
            </a:r>
            <a:r>
              <a:rPr lang="cs-CZ" sz="2000"/>
              <a:t>)</a:t>
            </a:r>
          </a:p>
          <a:p>
            <a:r>
              <a:rPr lang="cs-CZ" sz="2000" i="1"/>
              <a:t>Lamentatio Nigripontis</a:t>
            </a:r>
          </a:p>
          <a:p>
            <a:r>
              <a:rPr lang="cs-CZ" sz="2000"/>
              <a:t>Guillaume Caoursin, </a:t>
            </a:r>
            <a:r>
              <a:rPr lang="cs-CZ" sz="2000" i="1"/>
              <a:t>Descriptio obsidionis Rhodiae urbis</a:t>
            </a:r>
          </a:p>
          <a:p>
            <a:endParaRPr lang="cs-CZ" sz="2000" i="1"/>
          </a:p>
          <a:p>
            <a:r>
              <a:rPr lang="cs-CZ" sz="2000"/>
              <a:t>teolog Martin Rath (Roth), část </a:t>
            </a:r>
            <a:r>
              <a:rPr lang="cs-CZ" sz="2000" i="1"/>
              <a:t>De moribus, ritibus et erroribus eorum qui sancta loca inhabitant </a:t>
            </a:r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2118214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079D850-AACF-307C-F05A-E20BDEF70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i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Rudimentum noviciorum</a:t>
            </a:r>
            <a:b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Lucas Brandis, Lübeck 1475</a:t>
            </a:r>
          </a:p>
        </p:txBody>
      </p:sp>
      <p:pic>
        <p:nvPicPr>
          <p:cNvPr id="5" name="Zástupný obsah 4" descr="Obsah obrázku kniha, text, umění, vazba&#10;&#10;Popis byl vytvořen automaticky">
            <a:extLst>
              <a:ext uri="{FF2B5EF4-FFF2-40B4-BE49-F238E27FC236}">
                <a16:creationId xmlns:a16="http://schemas.microsoft.com/office/drawing/2014/main" id="{2280EA86-2DC9-571E-C9C7-B353C1EC89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616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7" name="Obrázek 6" descr="Obsah obrázku kniha, interiér, nábytek, text&#10;&#10;Popis byl vytvořen automaticky">
            <a:extLst>
              <a:ext uri="{FF2B5EF4-FFF2-40B4-BE49-F238E27FC236}">
                <a16:creationId xmlns:a16="http://schemas.microsoft.com/office/drawing/2014/main" id="{59A8B981-53FB-A59A-E2AC-7CEA01FAE7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1" r="-2" b="4085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010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24034" y="285728"/>
            <a:ext cx="8229600" cy="1066800"/>
          </a:xfrm>
        </p:spPr>
        <p:txBody>
          <a:bodyPr>
            <a:normAutofit/>
          </a:bodyPr>
          <a:lstStyle/>
          <a:p>
            <a:r>
              <a:rPr lang="cs-CZ" sz="2500" i="1"/>
              <a:t>Peregrinatio </a:t>
            </a:r>
            <a:r>
              <a:rPr lang="cs-CZ" sz="2500" i="1" dirty="0"/>
              <a:t>in </a:t>
            </a:r>
            <a:r>
              <a:rPr lang="cs-CZ" sz="2500" i="1" dirty="0" err="1"/>
              <a:t>Terram</a:t>
            </a:r>
            <a:r>
              <a:rPr lang="cs-CZ" sz="2500" i="1" dirty="0"/>
              <a:t> </a:t>
            </a:r>
            <a:r>
              <a:rPr lang="cs-CZ" sz="2500" i="1" dirty="0" err="1"/>
              <a:t>sanctam</a:t>
            </a:r>
            <a:r>
              <a:rPr lang="cs-CZ" sz="2500" i="1" dirty="0"/>
              <a:t> </a:t>
            </a:r>
            <a:r>
              <a:rPr lang="cs-CZ" sz="2500" dirty="0"/>
              <a:t>a jeho vydání</a:t>
            </a:r>
            <a:endParaRPr lang="cs-CZ" sz="25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024034" y="1785927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cs-CZ" sz="1800"/>
              <a:t>1486 </a:t>
            </a:r>
            <a:r>
              <a:rPr lang="cs-CZ" sz="1800" err="1"/>
              <a:t>Mainz</a:t>
            </a:r>
            <a:r>
              <a:rPr lang="cs-CZ" sz="1800"/>
              <a:t> (lat., hornoněm.) – Erhard </a:t>
            </a:r>
            <a:r>
              <a:rPr lang="cs-CZ" sz="1800" dirty="0" err="1"/>
              <a:t>Reuwich</a:t>
            </a:r>
            <a:endParaRPr lang="cs-CZ" sz="1800" dirty="0"/>
          </a:p>
          <a:p>
            <a:r>
              <a:rPr lang="cs-CZ" sz="1800" dirty="0"/>
              <a:t>1486 </a:t>
            </a:r>
            <a:r>
              <a:rPr lang="cs-CZ" sz="1800" err="1"/>
              <a:t>Haarlem</a:t>
            </a:r>
            <a:r>
              <a:rPr lang="cs-CZ" sz="1800"/>
              <a:t> (niz.)</a:t>
            </a:r>
            <a:endParaRPr lang="cs-CZ" sz="1800" dirty="0"/>
          </a:p>
          <a:p>
            <a:r>
              <a:rPr lang="cs-CZ" sz="1800" dirty="0"/>
              <a:t>1487 </a:t>
            </a:r>
            <a:r>
              <a:rPr lang="cs-CZ" sz="1800" err="1"/>
              <a:t>Strassburg</a:t>
            </a:r>
            <a:r>
              <a:rPr lang="cs-CZ" sz="1800"/>
              <a:t> (hornoněm.)</a:t>
            </a:r>
            <a:endParaRPr lang="cs-CZ" sz="1800" dirty="0"/>
          </a:p>
          <a:p>
            <a:r>
              <a:rPr lang="cs-CZ" sz="1800" dirty="0"/>
              <a:t>1488 </a:t>
            </a:r>
            <a:r>
              <a:rPr lang="cs-CZ" sz="1800" err="1"/>
              <a:t>Mainz</a:t>
            </a:r>
            <a:r>
              <a:rPr lang="cs-CZ" sz="1800"/>
              <a:t> (niz.)</a:t>
            </a:r>
            <a:endParaRPr lang="cs-CZ" sz="1800" dirty="0"/>
          </a:p>
          <a:p>
            <a:r>
              <a:rPr lang="cs-CZ" sz="1800" dirty="0"/>
              <a:t>1488 Lyon (</a:t>
            </a:r>
            <a:r>
              <a:rPr lang="cs-CZ" sz="1800"/>
              <a:t>3x fr., překlad </a:t>
            </a:r>
            <a:r>
              <a:rPr lang="cs-CZ" sz="1800" dirty="0" err="1"/>
              <a:t>Nicolas</a:t>
            </a:r>
            <a:r>
              <a:rPr lang="cs-CZ" sz="1800" dirty="0"/>
              <a:t> </a:t>
            </a:r>
            <a:r>
              <a:rPr lang="cs-CZ" sz="1800" dirty="0" err="1"/>
              <a:t>Le</a:t>
            </a:r>
            <a:r>
              <a:rPr lang="cs-CZ" sz="1800" dirty="0"/>
              <a:t> </a:t>
            </a:r>
            <a:r>
              <a:rPr lang="cs-CZ" sz="1800" dirty="0" err="1"/>
              <a:t>Huen</a:t>
            </a:r>
            <a:r>
              <a:rPr lang="cs-CZ" sz="1800" dirty="0"/>
              <a:t>)</a:t>
            </a:r>
          </a:p>
          <a:p>
            <a:r>
              <a:rPr lang="cs-CZ" sz="1800" dirty="0"/>
              <a:t>1488 </a:t>
            </a:r>
            <a:r>
              <a:rPr lang="cs-CZ" sz="1800" err="1"/>
              <a:t>Mainz</a:t>
            </a:r>
            <a:r>
              <a:rPr lang="cs-CZ" sz="1800"/>
              <a:t> (dolnoněm.) </a:t>
            </a:r>
            <a:r>
              <a:rPr lang="cs-CZ" sz="1800" dirty="0"/>
              <a:t>– E. </a:t>
            </a:r>
            <a:r>
              <a:rPr lang="cs-CZ" sz="1800" dirty="0" err="1"/>
              <a:t>Reuwich</a:t>
            </a:r>
            <a:endParaRPr lang="cs-CZ" sz="1800" dirty="0"/>
          </a:p>
          <a:p>
            <a:r>
              <a:rPr lang="cs-CZ" sz="1800"/>
              <a:t>1489 Paris (fr.)</a:t>
            </a:r>
          </a:p>
          <a:p>
            <a:r>
              <a:rPr lang="cs-CZ" sz="1800"/>
              <a:t>1490 Speyer (lat.), Peter Drach</a:t>
            </a:r>
          </a:p>
          <a:p>
            <a:r>
              <a:rPr lang="cs-CZ" sz="1800"/>
              <a:t>1492 Mainz </a:t>
            </a:r>
          </a:p>
          <a:p>
            <a:r>
              <a:rPr lang="cs-CZ" sz="1800"/>
              <a:t>1498 Zaragoza (šp.)</a:t>
            </a:r>
          </a:p>
          <a:p>
            <a:r>
              <a:rPr lang="cs-CZ" sz="1800"/>
              <a:t>1498 Delft (niz.)</a:t>
            </a:r>
          </a:p>
          <a:p>
            <a:endParaRPr lang="cs-CZ" sz="18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67438" y="1785927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cs-CZ" sz="1800"/>
              <a:t>1500 Bologna (it.)</a:t>
            </a:r>
            <a:endParaRPr lang="cs-CZ" sz="1800" dirty="0"/>
          </a:p>
          <a:p>
            <a:r>
              <a:rPr lang="cs-CZ" sz="1800"/>
              <a:t>1502 </a:t>
            </a:r>
            <a:r>
              <a:rPr lang="cs-CZ" sz="1800" err="1"/>
              <a:t>Speyer</a:t>
            </a:r>
            <a:r>
              <a:rPr lang="cs-CZ" sz="1800"/>
              <a:t> (lat., hornoněm.) </a:t>
            </a:r>
          </a:p>
          <a:p>
            <a:r>
              <a:rPr lang="cs-CZ" sz="1800"/>
              <a:t>1505 </a:t>
            </a:r>
            <a:r>
              <a:rPr lang="cs-CZ" sz="1800" err="1"/>
              <a:t>Speyer</a:t>
            </a:r>
            <a:r>
              <a:rPr lang="cs-CZ" sz="1800"/>
              <a:t> (lat</a:t>
            </a:r>
            <a:r>
              <a:rPr lang="cs-CZ" sz="1800" dirty="0"/>
              <a:t>.)</a:t>
            </a:r>
          </a:p>
          <a:p>
            <a:r>
              <a:rPr lang="cs-CZ" sz="1800" dirty="0"/>
              <a:t>1517 </a:t>
            </a:r>
            <a:r>
              <a:rPr lang="cs-CZ" sz="1800"/>
              <a:t>Lyon (fr</a:t>
            </a:r>
            <a:r>
              <a:rPr lang="cs-CZ" sz="1800" dirty="0"/>
              <a:t>.)</a:t>
            </a:r>
          </a:p>
          <a:p>
            <a:r>
              <a:rPr lang="cs-CZ" sz="1800" dirty="0"/>
              <a:t>1517 </a:t>
            </a:r>
            <a:r>
              <a:rPr lang="cs-CZ" sz="1800"/>
              <a:t>Paris (fr</a:t>
            </a:r>
            <a:r>
              <a:rPr lang="cs-CZ" sz="1800" dirty="0"/>
              <a:t>.)</a:t>
            </a:r>
          </a:p>
          <a:p>
            <a:endParaRPr lang="cs-CZ" sz="1800" dirty="0"/>
          </a:p>
          <a:p>
            <a:r>
              <a:rPr lang="cs-CZ" sz="1800"/>
              <a:t>33 dalších edic v 16.–18. stol., z toho 22 italských v Benátkách</a:t>
            </a:r>
          </a:p>
          <a:p>
            <a:r>
              <a:rPr lang="cs-CZ" sz="1800"/>
              <a:t>Vyd. v polštině 1610</a:t>
            </a:r>
            <a:endParaRPr lang="cs-CZ" sz="1800" dirty="0"/>
          </a:p>
          <a:p>
            <a:r>
              <a:rPr lang="cs-CZ" sz="1800"/>
              <a:t>+ několik rukopisných opisů v 15. a 16. století</a:t>
            </a:r>
            <a:endParaRPr lang="cs-CZ" sz="1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18702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AADCDF-D921-1F8A-E5D6-65632F8B2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0892" y="741391"/>
            <a:ext cx="3269384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1"/>
              <a:t>Život Mohamedův (1498)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42D35A3-8429-CB28-458D-D8ECDC9DEBF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1109" y="741386"/>
            <a:ext cx="3269302" cy="495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9A94715-5E2B-97FC-63C4-9AA3631B6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394" y="741391"/>
            <a:ext cx="3157845" cy="495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EDAC53-1118-9D99-C228-F50D64411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50890" y="2533476"/>
            <a:ext cx="3240264" cy="34478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effectLst/>
              </a:rPr>
              <a:t>Praha, Strahovská knihovna, DR IV 37/3 </a:t>
            </a:r>
          </a:p>
          <a:p>
            <a:endParaRPr lang="en-US" sz="1800"/>
          </a:p>
          <a:p>
            <a:r>
              <a:rPr lang="en-US" sz="1800"/>
              <a:t>ISTC ib01190500</a:t>
            </a:r>
          </a:p>
          <a:p>
            <a:r>
              <a:rPr lang="en-US" sz="1800"/>
              <a:t>Knihopis, č. INC037</a:t>
            </a:r>
          </a:p>
          <a:p>
            <a:endParaRPr lang="en-US" sz="1000">
              <a:effectLst/>
            </a:endParaRPr>
          </a:p>
          <a:p>
            <a:endParaRPr lang="en-US" sz="1000"/>
          </a:p>
          <a:p>
            <a:endParaRPr lang="en-US" sz="1000">
              <a:effectLst/>
            </a:endParaRPr>
          </a:p>
          <a:p>
            <a:endParaRPr lang="en-US" sz="1000"/>
          </a:p>
          <a:p>
            <a:r>
              <a:rPr lang="en-US" sz="1000">
                <a:effectLst/>
              </a:rPr>
              <a:t>Cyrill A. Straka: Nález dosud nezvěstných prvotisků v knhovně Strahovské. In: Časopis musea království českého 86 (1912), 209-219</a:t>
            </a:r>
            <a:endParaRPr lang="en-US" sz="1000"/>
          </a:p>
        </p:txBody>
      </p:sp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12B241C5-7E45-AD52-638D-31E8FD2BC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" y="6737460"/>
            <a:ext cx="12192000" cy="123364"/>
            <a:chOff x="1" y="6737460"/>
            <a:chExt cx="12192000" cy="123364"/>
          </a:xfrm>
        </p:grpSpPr>
        <p:sp>
          <p:nvSpPr>
            <p:cNvPr id="2056" name="Rectangle 2055">
              <a:extLst>
                <a:ext uri="{FF2B5EF4-FFF2-40B4-BE49-F238E27FC236}">
                  <a16:creationId xmlns:a16="http://schemas.microsoft.com/office/drawing/2014/main" id="{49503B28-6749-2F02-0050-2CC7D03CF6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7" name="Rectangle 2056">
              <a:extLst>
                <a:ext uri="{FF2B5EF4-FFF2-40B4-BE49-F238E27FC236}">
                  <a16:creationId xmlns:a16="http://schemas.microsoft.com/office/drawing/2014/main" id="{AC3DEE37-9CE7-622C-B750-66998EDC2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992567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C5CCFF6-2C1B-13FE-E3B6-AA90C4E6BCB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36" y="539361"/>
            <a:ext cx="11036158" cy="6208972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C4EC4DB-398D-A86D-3307-0120616C817D}"/>
              </a:ext>
            </a:extLst>
          </p:cNvPr>
          <p:cNvSpPr txBox="1"/>
          <p:nvPr/>
        </p:nvSpPr>
        <p:spPr>
          <a:xfrm>
            <a:off x="1510301" y="5250094"/>
            <a:ext cx="1650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Petrus Alphonsi</a:t>
            </a:r>
          </a:p>
          <a:p>
            <a:r>
              <a:rPr lang="cs-CZ" i="1"/>
              <a:t>Responsiones</a:t>
            </a:r>
          </a:p>
        </p:txBody>
      </p:sp>
      <p:sp>
        <p:nvSpPr>
          <p:cNvPr id="7" name="Šipka: doprava 6">
            <a:extLst>
              <a:ext uri="{FF2B5EF4-FFF2-40B4-BE49-F238E27FC236}">
                <a16:creationId xmlns:a16="http://schemas.microsoft.com/office/drawing/2014/main" id="{F799047A-6961-E8B1-946B-C82EB3A3991E}"/>
              </a:ext>
            </a:extLst>
          </p:cNvPr>
          <p:cNvSpPr/>
          <p:nvPr/>
        </p:nvSpPr>
        <p:spPr>
          <a:xfrm>
            <a:off x="3719245" y="5506948"/>
            <a:ext cx="801384" cy="2054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1133D9D-7B81-7DE7-5836-EEA86061251C}"/>
              </a:ext>
            </a:extLst>
          </p:cNvPr>
          <p:cNvSpPr txBox="1"/>
          <p:nvPr/>
        </p:nvSpPr>
        <p:spPr>
          <a:xfrm>
            <a:off x="4323425" y="3643847"/>
            <a:ext cx="19096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Isidor ze Sevilly</a:t>
            </a:r>
          </a:p>
          <a:p>
            <a:r>
              <a:rPr lang="cs-CZ" i="1"/>
              <a:t>Etymologiae, lib. 8</a:t>
            </a:r>
          </a:p>
          <a:p>
            <a:r>
              <a:rPr lang="cs-CZ" i="1"/>
              <a:t>Contra Judeis</a:t>
            </a:r>
          </a:p>
        </p:txBody>
      </p:sp>
      <p:sp>
        <p:nvSpPr>
          <p:cNvPr id="3" name="Šipka: doprava 2">
            <a:extLst>
              <a:ext uri="{FF2B5EF4-FFF2-40B4-BE49-F238E27FC236}">
                <a16:creationId xmlns:a16="http://schemas.microsoft.com/office/drawing/2014/main" id="{B6E2F843-1128-991E-DC90-3064C1D3A5C3}"/>
              </a:ext>
            </a:extLst>
          </p:cNvPr>
          <p:cNvSpPr/>
          <p:nvPr/>
        </p:nvSpPr>
        <p:spPr>
          <a:xfrm rot="4899376">
            <a:off x="4821344" y="4720407"/>
            <a:ext cx="515543" cy="1778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21007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BE4EE7-31E8-574B-F0DC-529D97590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Devět rozdíluov křesťanuo v zemi zaslíbené z traktátu Petra z Braydenbuchu</a:t>
            </a:r>
            <a:endParaRPr lang="cs-CZ" sz="36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313AAB-CE0F-77B3-6EF8-55C5FE9259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768083" cy="4351338"/>
          </a:xfrm>
        </p:spPr>
        <p:txBody>
          <a:bodyPr>
            <a:noAutofit/>
          </a:bodyPr>
          <a:lstStyle/>
          <a:p>
            <a:r>
              <a:rPr lang="cs-CZ" sz="2000" b="1">
                <a:effectLst/>
                <a:latin typeface="Aptos  "/>
                <a:ea typeface="Calibri" panose="020F0502020204030204" pitchFamily="34" charset="0"/>
                <a:cs typeface="Times New Roman" panose="02020603050405020304" pitchFamily="18" charset="0"/>
              </a:rPr>
              <a:t>Dresden, SLUB, sign. 4 A 1029, </a:t>
            </a:r>
            <a:r>
              <a:rPr lang="cs-CZ" sz="2000">
                <a:effectLst/>
                <a:latin typeface="Aptos  "/>
                <a:ea typeface="Calibri" panose="020F0502020204030204" pitchFamily="34" charset="0"/>
                <a:cs typeface="Times New Roman" panose="02020603050405020304" pitchFamily="18" charset="0"/>
              </a:rPr>
              <a:t>fol. K5r-K8v (1539)</a:t>
            </a:r>
          </a:p>
          <a:p>
            <a:r>
              <a:rPr lang="cs-CZ" sz="2000" b="1">
                <a:effectLst/>
                <a:latin typeface="Aptos  "/>
                <a:ea typeface="Calibri" panose="020F0502020204030204" pitchFamily="34" charset="0"/>
                <a:cs typeface="Times New Roman" panose="02020603050405020304" pitchFamily="18" charset="0"/>
              </a:rPr>
              <a:t>Stockholm, Kungliga biblioteket, sign. Teol. Reform. Luther 173 Dd </a:t>
            </a:r>
            <a:r>
              <a:rPr lang="cs-CZ" sz="2000">
                <a:effectLst/>
                <a:latin typeface="Aptos  "/>
                <a:ea typeface="Calibri" panose="020F0502020204030204" pitchFamily="34" charset="0"/>
                <a:cs typeface="Times New Roman" panose="02020603050405020304" pitchFamily="18" charset="0"/>
              </a:rPr>
              <a:t>(1542)</a:t>
            </a:r>
          </a:p>
          <a:p>
            <a:r>
              <a:rPr lang="cs-CZ" sz="2000">
                <a:effectLst/>
                <a:latin typeface="Aptos  "/>
                <a:ea typeface="Calibri" panose="020F0502020204030204" pitchFamily="34" charset="0"/>
                <a:cs typeface="Times New Roman" panose="02020603050405020304" pitchFamily="18" charset="0"/>
              </a:rPr>
              <a:t>Písař: Adam Bakalář z Litomyšle </a:t>
            </a:r>
          </a:p>
          <a:p>
            <a:r>
              <a:rPr lang="cs-CZ" sz="2000">
                <a:latin typeface="Aptos  "/>
                <a:cs typeface="Times New Roman" panose="02020603050405020304" pitchFamily="18" charset="0"/>
              </a:rPr>
              <a:t>Tiskař: </a:t>
            </a:r>
            <a:r>
              <a:rPr lang="cs-CZ" sz="2000">
                <a:effectLst/>
                <a:latin typeface="Aptos  "/>
                <a:ea typeface="Calibri" panose="020F0502020204030204" pitchFamily="34" charset="0"/>
                <a:cs typeface="Times New Roman" panose="02020603050405020304" pitchFamily="18" charset="0"/>
              </a:rPr>
              <a:t>Alexandr Plzeňský</a:t>
            </a:r>
          </a:p>
          <a:p>
            <a:r>
              <a:rPr lang="cs-CZ" sz="2000">
                <a:latin typeface="Aptos  "/>
                <a:cs typeface="Times New Roman" panose="02020603050405020304" pitchFamily="18" charset="0"/>
              </a:rPr>
              <a:t>Doprovází tisk cestopisu Martina Bakaláře do Svaté země a Egypta (uskutečněno 1491-1492)</a:t>
            </a:r>
          </a:p>
          <a:p>
            <a:r>
              <a:rPr lang="cs-CZ" sz="2000">
                <a:latin typeface="Aptos  "/>
                <a:cs typeface="Times New Roman" panose="02020603050405020304" pitchFamily="18" charset="0"/>
              </a:rPr>
              <a:t>Prostředí Jednoty Bratrské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545E42A6-0999-D735-4608-FDB48FCDBA7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125" y="1485900"/>
            <a:ext cx="7797884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7562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/>
              <a:t>Bernhard</a:t>
            </a:r>
            <a:r>
              <a:rPr lang="cs-CZ" sz="3600" dirty="0"/>
              <a:t> </a:t>
            </a:r>
            <a:r>
              <a:rPr lang="cs-CZ" sz="3600" dirty="0" err="1"/>
              <a:t>von</a:t>
            </a:r>
            <a:r>
              <a:rPr lang="cs-CZ" sz="3600" dirty="0"/>
              <a:t> </a:t>
            </a:r>
            <a:r>
              <a:rPr lang="cs-CZ" sz="3600" dirty="0" err="1"/>
              <a:t>Breydenbach</a:t>
            </a:r>
            <a:r>
              <a:rPr lang="cs-CZ" sz="3600" dirty="0"/>
              <a:t> v českých knihovnách (Praha, Klementinum)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4</a:t>
            </a:r>
            <a:r>
              <a:rPr lang="cs-CZ" sz="2400" b="1">
                <a:solidFill>
                  <a:srgbClr val="FF0000"/>
                </a:solidFill>
              </a:rPr>
              <a:t>1</a:t>
            </a:r>
            <a:r>
              <a:rPr lang="cs-CZ" sz="2400" b="1" dirty="0">
                <a:solidFill>
                  <a:srgbClr val="FF0000"/>
                </a:solidFill>
              </a:rPr>
              <a:t>. C. 1,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 err="1">
                <a:solidFill>
                  <a:srgbClr val="FF0000"/>
                </a:solidFill>
              </a:rPr>
              <a:t>Peregrinatio</a:t>
            </a:r>
            <a:r>
              <a:rPr lang="cs-CZ" sz="2400" dirty="0">
                <a:solidFill>
                  <a:srgbClr val="FF0000"/>
                </a:solidFill>
              </a:rPr>
              <a:t> in </a:t>
            </a:r>
            <a:r>
              <a:rPr lang="cs-CZ" sz="2400" dirty="0" err="1">
                <a:solidFill>
                  <a:srgbClr val="FF0000"/>
                </a:solidFill>
              </a:rPr>
              <a:t>terram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 err="1">
                <a:solidFill>
                  <a:srgbClr val="FF0000"/>
                </a:solidFill>
              </a:rPr>
              <a:t>sanctam</a:t>
            </a:r>
            <a:r>
              <a:rPr lang="cs-CZ" sz="2400" dirty="0">
                <a:solidFill>
                  <a:srgbClr val="FF0000"/>
                </a:solidFill>
              </a:rPr>
              <a:t> (lat.), 1486 Mohuč </a:t>
            </a:r>
          </a:p>
          <a:p>
            <a:r>
              <a:rPr lang="cs-CZ" sz="2400" b="1" dirty="0"/>
              <a:t>41. E. 28</a:t>
            </a:r>
            <a:r>
              <a:rPr lang="cs-CZ" sz="2400" dirty="0"/>
              <a:t>. </a:t>
            </a:r>
            <a:r>
              <a:rPr lang="cs-CZ" sz="2400" b="1" dirty="0" err="1"/>
              <a:t>adl</a:t>
            </a:r>
            <a:r>
              <a:rPr lang="cs-CZ" sz="2400" b="1" dirty="0"/>
              <a:t>. 1</a:t>
            </a:r>
            <a:r>
              <a:rPr lang="cs-CZ" sz="2400" dirty="0"/>
              <a:t>, </a:t>
            </a:r>
            <a:r>
              <a:rPr lang="cs-CZ" sz="2400" dirty="0" err="1"/>
              <a:t>Peregrinatio</a:t>
            </a:r>
            <a:r>
              <a:rPr lang="cs-CZ" sz="2400" dirty="0"/>
              <a:t> in </a:t>
            </a:r>
            <a:r>
              <a:rPr lang="cs-CZ" sz="2400" dirty="0" err="1"/>
              <a:t>terram</a:t>
            </a:r>
            <a:r>
              <a:rPr lang="cs-CZ" sz="2400" dirty="0"/>
              <a:t> </a:t>
            </a:r>
            <a:r>
              <a:rPr lang="cs-CZ" sz="2400" dirty="0" err="1"/>
              <a:t>sanctam</a:t>
            </a:r>
            <a:r>
              <a:rPr lang="cs-CZ" sz="2400" dirty="0"/>
              <a:t> (lat.), 1490 </a:t>
            </a:r>
            <a:r>
              <a:rPr lang="cs-CZ" sz="2400" dirty="0" err="1"/>
              <a:t>Špýr</a:t>
            </a:r>
            <a:r>
              <a:rPr lang="cs-CZ" sz="2400" dirty="0"/>
              <a:t> </a:t>
            </a:r>
          </a:p>
          <a:p>
            <a:r>
              <a:rPr lang="cs-CZ" sz="2400" b="1" dirty="0"/>
              <a:t>41. F. 47. </a:t>
            </a:r>
            <a:r>
              <a:rPr lang="cs-CZ" sz="2400" b="1" dirty="0" err="1"/>
              <a:t>adl</a:t>
            </a:r>
            <a:r>
              <a:rPr lang="cs-CZ" sz="2400" b="1" dirty="0"/>
              <a:t>. 3,</a:t>
            </a:r>
            <a:r>
              <a:rPr lang="cs-CZ" sz="2400" dirty="0"/>
              <a:t> </a:t>
            </a:r>
            <a:r>
              <a:rPr lang="cs-CZ" sz="2400" dirty="0" err="1"/>
              <a:t>Peregrinatio</a:t>
            </a:r>
            <a:r>
              <a:rPr lang="cs-CZ" sz="2400" dirty="0"/>
              <a:t> in </a:t>
            </a:r>
            <a:r>
              <a:rPr lang="cs-CZ" sz="2400" dirty="0" err="1"/>
              <a:t>terram</a:t>
            </a:r>
            <a:r>
              <a:rPr lang="cs-CZ" sz="2400" dirty="0"/>
              <a:t> </a:t>
            </a:r>
            <a:r>
              <a:rPr lang="cs-CZ" sz="2400" dirty="0" err="1"/>
              <a:t>sanctam</a:t>
            </a:r>
            <a:r>
              <a:rPr lang="cs-CZ" sz="2400" dirty="0"/>
              <a:t> (lat.), 1486 Mohuč </a:t>
            </a:r>
          </a:p>
          <a:p>
            <a:r>
              <a:rPr lang="cs-CZ" sz="2400" b="1" dirty="0">
                <a:solidFill>
                  <a:srgbClr val="FF0000"/>
                </a:solidFill>
              </a:rPr>
              <a:t>41. E. 8, </a:t>
            </a:r>
            <a:r>
              <a:rPr lang="cs-CZ" sz="2400" dirty="0" err="1">
                <a:solidFill>
                  <a:srgbClr val="FF0000"/>
                </a:solidFill>
              </a:rPr>
              <a:t>Peregrinatio</a:t>
            </a:r>
            <a:r>
              <a:rPr lang="cs-CZ" sz="2400" dirty="0">
                <a:solidFill>
                  <a:srgbClr val="FF0000"/>
                </a:solidFill>
              </a:rPr>
              <a:t> in </a:t>
            </a:r>
            <a:r>
              <a:rPr lang="cs-CZ" sz="2400" dirty="0" err="1">
                <a:solidFill>
                  <a:srgbClr val="FF0000"/>
                </a:solidFill>
              </a:rPr>
              <a:t>terram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 err="1">
                <a:solidFill>
                  <a:srgbClr val="FF0000"/>
                </a:solidFill>
              </a:rPr>
              <a:t>sanctam</a:t>
            </a:r>
            <a:r>
              <a:rPr lang="cs-CZ" sz="2400" dirty="0">
                <a:solidFill>
                  <a:srgbClr val="FF0000"/>
                </a:solidFill>
              </a:rPr>
              <a:t> (lat.) 1486 Mohuč </a:t>
            </a:r>
          </a:p>
          <a:p>
            <a:r>
              <a:rPr lang="cs-CZ" sz="2400" b="1" dirty="0"/>
              <a:t>41. F. 6,</a:t>
            </a:r>
            <a:r>
              <a:rPr lang="cs-CZ" sz="2400" dirty="0"/>
              <a:t> Des </a:t>
            </a:r>
            <a:r>
              <a:rPr lang="cs-CZ" sz="2400" dirty="0" err="1"/>
              <a:t>sainctes</a:t>
            </a:r>
            <a:r>
              <a:rPr lang="cs-CZ" sz="2400" dirty="0"/>
              <a:t> </a:t>
            </a:r>
            <a:r>
              <a:rPr lang="cs-CZ" sz="2400" dirty="0" err="1"/>
              <a:t>peregrinationes</a:t>
            </a:r>
            <a:r>
              <a:rPr lang="cs-CZ" sz="2400" dirty="0"/>
              <a:t> de </a:t>
            </a:r>
            <a:r>
              <a:rPr lang="cs-CZ" sz="2400" dirty="0" err="1"/>
              <a:t>iherusalem</a:t>
            </a:r>
            <a:r>
              <a:rPr lang="cs-CZ" sz="2400" dirty="0"/>
              <a:t> (fr.) 1488 Lyon </a:t>
            </a:r>
          </a:p>
          <a:p>
            <a:r>
              <a:rPr lang="cs-CZ" sz="2400" b="1" dirty="0"/>
              <a:t>44. C. 40, </a:t>
            </a:r>
            <a:r>
              <a:rPr lang="cs-CZ" sz="2400" dirty="0"/>
              <a:t>Die </a:t>
            </a:r>
            <a:r>
              <a:rPr lang="cs-CZ" sz="2400" dirty="0" err="1"/>
              <a:t>heyligen</a:t>
            </a:r>
            <a:r>
              <a:rPr lang="cs-CZ" sz="2400" dirty="0"/>
              <a:t> </a:t>
            </a:r>
            <a:r>
              <a:rPr lang="cs-CZ" sz="2400" dirty="0" err="1"/>
              <a:t>reyssen</a:t>
            </a:r>
            <a:r>
              <a:rPr lang="cs-CZ" sz="2400" dirty="0"/>
              <a:t> gen </a:t>
            </a:r>
            <a:r>
              <a:rPr lang="cs-CZ" sz="2400" dirty="0" err="1"/>
              <a:t>Jherusalem</a:t>
            </a:r>
            <a:r>
              <a:rPr lang="cs-CZ" sz="2400" dirty="0"/>
              <a:t> (něm.) 1502 </a:t>
            </a:r>
            <a:r>
              <a:rPr lang="cs-CZ" sz="2400" dirty="0" err="1"/>
              <a:t>Špýr</a:t>
            </a:r>
            <a:endParaRPr lang="cs-CZ" sz="2400" b="1" dirty="0"/>
          </a:p>
          <a:p>
            <a:r>
              <a:rPr lang="cs-CZ" sz="2400" b="1" dirty="0">
                <a:solidFill>
                  <a:srgbClr val="FF0000"/>
                </a:solidFill>
              </a:rPr>
              <a:t>Cheb 06/039,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 err="1">
                <a:solidFill>
                  <a:srgbClr val="FF0000"/>
                </a:solidFill>
              </a:rPr>
              <a:t>Peregrinatio</a:t>
            </a:r>
            <a:r>
              <a:rPr lang="cs-CZ" sz="2400" dirty="0">
                <a:solidFill>
                  <a:srgbClr val="FF0000"/>
                </a:solidFill>
              </a:rPr>
              <a:t> in </a:t>
            </a:r>
            <a:r>
              <a:rPr lang="cs-CZ" sz="2400" dirty="0" err="1">
                <a:solidFill>
                  <a:srgbClr val="FF0000"/>
                </a:solidFill>
              </a:rPr>
              <a:t>terram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 err="1">
                <a:solidFill>
                  <a:srgbClr val="FF0000"/>
                </a:solidFill>
              </a:rPr>
              <a:t>sanctam</a:t>
            </a:r>
            <a:r>
              <a:rPr lang="cs-CZ" sz="2400" dirty="0">
                <a:solidFill>
                  <a:srgbClr val="FF0000"/>
                </a:solidFill>
              </a:rPr>
              <a:t> (lat.) 1486 Mohuč </a:t>
            </a:r>
          </a:p>
          <a:p>
            <a:r>
              <a:rPr lang="cs-CZ" sz="2400" b="1" dirty="0">
                <a:solidFill>
                  <a:srgbClr val="FF0000"/>
                </a:solidFill>
              </a:rPr>
              <a:t>Teplá B 64, </a:t>
            </a:r>
            <a:r>
              <a:rPr lang="cs-CZ" sz="2400" dirty="0" err="1">
                <a:solidFill>
                  <a:srgbClr val="FF0000"/>
                </a:solidFill>
              </a:rPr>
              <a:t>Peregrinatio</a:t>
            </a:r>
            <a:r>
              <a:rPr lang="cs-CZ" sz="2400" dirty="0">
                <a:solidFill>
                  <a:srgbClr val="FF0000"/>
                </a:solidFill>
              </a:rPr>
              <a:t> in </a:t>
            </a:r>
            <a:r>
              <a:rPr lang="cs-CZ" sz="2400" dirty="0" err="1">
                <a:solidFill>
                  <a:srgbClr val="FF0000"/>
                </a:solidFill>
              </a:rPr>
              <a:t>terram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 err="1">
                <a:solidFill>
                  <a:srgbClr val="FF0000"/>
                </a:solidFill>
              </a:rPr>
              <a:t>sanctam</a:t>
            </a:r>
            <a:r>
              <a:rPr lang="cs-CZ" sz="2400" dirty="0">
                <a:solidFill>
                  <a:srgbClr val="FF0000"/>
                </a:solidFill>
              </a:rPr>
              <a:t> (lat.) 1490 </a:t>
            </a:r>
            <a:r>
              <a:rPr lang="cs-CZ" sz="2400" dirty="0" err="1">
                <a:solidFill>
                  <a:srgbClr val="FF0000"/>
                </a:solidFill>
              </a:rPr>
              <a:t>Špýr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</a:p>
          <a:p>
            <a:r>
              <a:rPr lang="cs-CZ" sz="2400" b="1" dirty="0"/>
              <a:t>Teplá C 1 </a:t>
            </a:r>
            <a:r>
              <a:rPr lang="cs-CZ" sz="2400" b="1" dirty="0" err="1"/>
              <a:t>adl</a:t>
            </a:r>
            <a:r>
              <a:rPr lang="cs-CZ" sz="2400" b="1" dirty="0"/>
              <a:t>. 2,</a:t>
            </a:r>
            <a:r>
              <a:rPr lang="cs-CZ" sz="2400" dirty="0"/>
              <a:t> </a:t>
            </a:r>
            <a:r>
              <a:rPr lang="cs-CZ" sz="2400" dirty="0" err="1"/>
              <a:t>Peregrinatio</a:t>
            </a:r>
            <a:r>
              <a:rPr lang="cs-CZ" sz="2400" dirty="0"/>
              <a:t> in </a:t>
            </a:r>
            <a:r>
              <a:rPr lang="cs-CZ" sz="2400" err="1"/>
              <a:t>terram</a:t>
            </a:r>
            <a:r>
              <a:rPr lang="cs-CZ" sz="2400"/>
              <a:t> sanctam </a:t>
            </a:r>
            <a:r>
              <a:rPr lang="cs-CZ" sz="2400" dirty="0"/>
              <a:t>(něm?) 1486 Mohuč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88661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/>
              <a:t>Bernhard</a:t>
            </a:r>
            <a:r>
              <a:rPr lang="cs-CZ" sz="3600" dirty="0"/>
              <a:t> </a:t>
            </a:r>
            <a:r>
              <a:rPr lang="cs-CZ" sz="3600" dirty="0" err="1"/>
              <a:t>von</a:t>
            </a:r>
            <a:r>
              <a:rPr lang="cs-CZ" sz="3600" dirty="0"/>
              <a:t> </a:t>
            </a:r>
            <a:r>
              <a:rPr lang="cs-CZ" sz="3600" dirty="0" err="1"/>
              <a:t>Breydenbach</a:t>
            </a:r>
            <a:r>
              <a:rPr lang="cs-CZ" sz="3600" dirty="0"/>
              <a:t> </a:t>
            </a:r>
            <a:r>
              <a:rPr lang="cs-CZ" sz="3600"/>
              <a:t>v jiných českých knihovnách</a:t>
            </a:r>
            <a:endParaRPr lang="cs-CZ" sz="3600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sz="2000" b="1"/>
              <a:t>Praha, KNM, 68 B 12</a:t>
            </a:r>
            <a:r>
              <a:rPr lang="cs-CZ" sz="2000"/>
              <a:t>, Peregrinatio in terram sanctam, </a:t>
            </a:r>
            <a:r>
              <a:rPr lang="cs-CZ" sz="2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1486 Mohuč (Reuwich)</a:t>
            </a:r>
            <a:endParaRPr lang="cs-CZ" sz="2000"/>
          </a:p>
          <a:p>
            <a:r>
              <a:rPr lang="cs-CZ" sz="2000" b="1"/>
              <a:t>Praha</a:t>
            </a:r>
            <a:r>
              <a:rPr lang="cs-CZ" sz="2000" b="1" dirty="0"/>
              <a:t>, KNM, 69 B 11</a:t>
            </a:r>
            <a:r>
              <a:rPr lang="cs-CZ" sz="2000" dirty="0"/>
              <a:t>, </a:t>
            </a:r>
            <a:r>
              <a:rPr lang="cs-CZ" sz="2000" dirty="0" err="1"/>
              <a:t>Peregrinatio</a:t>
            </a:r>
            <a:r>
              <a:rPr lang="cs-CZ" sz="2000" dirty="0"/>
              <a:t> in </a:t>
            </a:r>
            <a:r>
              <a:rPr lang="cs-CZ" sz="2000" dirty="0" err="1"/>
              <a:t>terram</a:t>
            </a:r>
            <a:r>
              <a:rPr lang="cs-CZ" sz="2000" dirty="0"/>
              <a:t> </a:t>
            </a:r>
            <a:r>
              <a:rPr lang="cs-CZ" sz="2000" dirty="0" err="1"/>
              <a:t>sanctam</a:t>
            </a:r>
            <a:r>
              <a:rPr lang="cs-CZ" sz="2000" dirty="0"/>
              <a:t>  </a:t>
            </a:r>
            <a:r>
              <a:rPr lang="cs-CZ" sz="2000"/>
              <a:t>1502 Špýr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cs-CZ" sz="20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Praha, KNM, Kynžvart 16 D 12</a:t>
            </a:r>
            <a:r>
              <a:rPr lang="cs-CZ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- 1486 Mohuč (Reuwich)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cs-CZ" sz="20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Praha, KNM, Langer II 13 L 9</a:t>
            </a:r>
            <a:r>
              <a:rPr lang="cs-CZ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1486 Mohuč (Reuwich)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cs-CZ" sz="20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Praha, KNM, Maltézská knihovna - sign. 2035, adl. 3</a:t>
            </a:r>
            <a:r>
              <a:rPr lang="cs-CZ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cs-CZ" sz="2000" i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Die heyligen reyssen gen Jherusalem</a:t>
            </a:r>
            <a:r>
              <a:rPr lang="cs-CZ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Drach, Speyer 1502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cs-CZ" sz="20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Praha, KMK, F 13; Praha, KMK, F 21; Praha, KMK, I 3</a:t>
            </a:r>
          </a:p>
          <a:p>
            <a:pPr>
              <a:lnSpc>
                <a:spcPct val="120000"/>
              </a:lnSpc>
            </a:pPr>
            <a:r>
              <a:rPr lang="cs-CZ" sz="2000" b="1"/>
              <a:t>Praha</a:t>
            </a:r>
            <a:r>
              <a:rPr lang="cs-CZ" sz="2000" b="1" dirty="0"/>
              <a:t>, Strahov, DR IV 37/c</a:t>
            </a:r>
            <a:r>
              <a:rPr lang="cs-CZ" sz="2000" dirty="0"/>
              <a:t>, </a:t>
            </a:r>
            <a:r>
              <a:rPr lang="cs-CZ" sz="2000" i="1"/>
              <a:t>Život Mohamedův</a:t>
            </a:r>
            <a:r>
              <a:rPr lang="cs-CZ" sz="2000"/>
              <a:t>, 1498 Plzeň</a:t>
            </a:r>
          </a:p>
          <a:p>
            <a:pPr>
              <a:lnSpc>
                <a:spcPct val="120000"/>
              </a:lnSpc>
            </a:pPr>
            <a:r>
              <a:rPr lang="cs-CZ" sz="20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Brno, MZK, a P 90 </a:t>
            </a:r>
            <a:r>
              <a:rPr lang="cs-CZ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lat. Drach, Speyer 1490 </a:t>
            </a:r>
          </a:p>
          <a:p>
            <a:r>
              <a:rPr lang="cs-CZ" sz="2000" b="1"/>
              <a:t>Olomouc</a:t>
            </a:r>
            <a:r>
              <a:rPr lang="cs-CZ" sz="2000" b="1" dirty="0"/>
              <a:t>, VK, II 47. 902</a:t>
            </a:r>
            <a:r>
              <a:rPr lang="cs-CZ" sz="2000" dirty="0"/>
              <a:t>, </a:t>
            </a:r>
            <a:r>
              <a:rPr lang="cs-CZ" sz="2000" dirty="0" err="1"/>
              <a:t>Opusculum</a:t>
            </a:r>
            <a:r>
              <a:rPr lang="cs-CZ" sz="2000" dirty="0"/>
              <a:t> </a:t>
            </a:r>
            <a:r>
              <a:rPr lang="cs-CZ" sz="2000" dirty="0" err="1"/>
              <a:t>sanctarum</a:t>
            </a:r>
            <a:r>
              <a:rPr lang="cs-CZ" sz="2000" dirty="0"/>
              <a:t> </a:t>
            </a:r>
            <a:r>
              <a:rPr lang="cs-CZ" sz="2000" dirty="0" err="1"/>
              <a:t>peregrinationum</a:t>
            </a:r>
            <a:r>
              <a:rPr lang="cs-CZ" sz="2000" dirty="0"/>
              <a:t> ad </a:t>
            </a:r>
            <a:r>
              <a:rPr lang="cs-CZ" sz="2000" dirty="0" err="1"/>
              <a:t>sepulcrum</a:t>
            </a:r>
            <a:r>
              <a:rPr lang="cs-CZ" sz="2000" dirty="0"/>
              <a:t> </a:t>
            </a:r>
            <a:r>
              <a:rPr lang="cs-CZ" sz="2000" dirty="0" err="1"/>
              <a:t>Christi</a:t>
            </a:r>
            <a:r>
              <a:rPr lang="cs-CZ" sz="2000" dirty="0"/>
              <a:t>, 1486 Mohuč</a:t>
            </a:r>
          </a:p>
          <a:p>
            <a:r>
              <a:rPr lang="cs-CZ" sz="2000" b="1" dirty="0"/>
              <a:t>Olomouc, VK, II 48</a:t>
            </a:r>
            <a:r>
              <a:rPr lang="cs-CZ" sz="2000" b="1"/>
              <a:t>. 194,</a:t>
            </a:r>
            <a:r>
              <a:rPr lang="cs-CZ" sz="2000"/>
              <a:t> Opusculum </a:t>
            </a:r>
            <a:r>
              <a:rPr lang="cs-CZ" sz="2000" dirty="0" err="1"/>
              <a:t>sanctarum</a:t>
            </a:r>
            <a:r>
              <a:rPr lang="cs-CZ" sz="2000" dirty="0"/>
              <a:t> </a:t>
            </a:r>
            <a:r>
              <a:rPr lang="cs-CZ" sz="2000" dirty="0" err="1"/>
              <a:t>peregrinationum</a:t>
            </a:r>
            <a:r>
              <a:rPr lang="cs-CZ" sz="2000" dirty="0"/>
              <a:t> ad </a:t>
            </a:r>
            <a:r>
              <a:rPr lang="cs-CZ" sz="2000" dirty="0" err="1"/>
              <a:t>sepulcrum</a:t>
            </a:r>
            <a:r>
              <a:rPr lang="cs-CZ" sz="2000" dirty="0"/>
              <a:t> </a:t>
            </a:r>
            <a:r>
              <a:rPr lang="cs-CZ" sz="2000" dirty="0" err="1"/>
              <a:t>Christi</a:t>
            </a:r>
            <a:r>
              <a:rPr lang="cs-CZ" sz="2000" dirty="0"/>
              <a:t> </a:t>
            </a:r>
            <a:r>
              <a:rPr lang="cs-CZ" sz="2000"/>
              <a:t>, 1490 Špýr</a:t>
            </a:r>
            <a:endParaRPr lang="cs-CZ" sz="2000" dirty="0"/>
          </a:p>
          <a:p>
            <a:r>
              <a:rPr lang="cs-CZ" sz="2000" b="1" dirty="0"/>
              <a:t>Plzeň, Západočeské muzeum, 502 F 1 </a:t>
            </a:r>
            <a:r>
              <a:rPr lang="cs-CZ" sz="2000" dirty="0"/>
              <a:t>, </a:t>
            </a:r>
            <a:r>
              <a:rPr lang="cs-CZ" sz="2000" dirty="0" err="1"/>
              <a:t>Peregrinatio</a:t>
            </a:r>
            <a:r>
              <a:rPr lang="cs-CZ" sz="2000" dirty="0"/>
              <a:t> in </a:t>
            </a:r>
            <a:r>
              <a:rPr lang="cs-CZ" sz="2000" dirty="0" err="1"/>
              <a:t>terram</a:t>
            </a:r>
            <a:r>
              <a:rPr lang="cs-CZ" sz="2000" dirty="0"/>
              <a:t> </a:t>
            </a:r>
            <a:r>
              <a:rPr lang="cs-CZ" sz="2000" dirty="0" err="1"/>
              <a:t>sanctam</a:t>
            </a:r>
            <a:r>
              <a:rPr lang="cs-CZ" sz="2000" dirty="0"/>
              <a:t>, 1490 </a:t>
            </a:r>
            <a:r>
              <a:rPr lang="cs-CZ" sz="2000" dirty="0" err="1"/>
              <a:t>Špýr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215633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EEEC2C3-C669-8C5A-613C-1A2BAB205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6770" y="355795"/>
            <a:ext cx="3595001" cy="679904"/>
          </a:xfrm>
        </p:spPr>
        <p:txBody>
          <a:bodyPr>
            <a:normAutofit/>
          </a:bodyPr>
          <a:lstStyle/>
          <a:p>
            <a:r>
              <a:rPr lang="cs-CZ" sz="2800" b="1">
                <a:solidFill>
                  <a:srgbClr val="FF0000"/>
                </a:solidFill>
              </a:rPr>
              <a:t>Cheb 06/039, fol. 44r</a:t>
            </a:r>
            <a:endParaRPr lang="cs-CZ" sz="2800"/>
          </a:p>
        </p:txBody>
      </p:sp>
      <p:pic>
        <p:nvPicPr>
          <p:cNvPr id="8" name="Zástupný obsah 7" descr="Obsah obrázku text, kniha, papír, taška&#10;&#10;Popis byl vytvořen automaticky">
            <a:extLst>
              <a:ext uri="{FF2B5EF4-FFF2-40B4-BE49-F238E27FC236}">
                <a16:creationId xmlns:a16="http://schemas.microsoft.com/office/drawing/2014/main" id="{18443F34-3957-AB4B-0687-DFB72BD665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6142" y="2530930"/>
            <a:ext cx="5524427" cy="3107490"/>
          </a:xfrm>
        </p:spPr>
      </p:pic>
      <p:pic>
        <p:nvPicPr>
          <p:cNvPr id="10" name="Zástupný obsah 9" descr="Obsah obrázku text, rukopis, dokument&#10;&#10;Popis byl vytvořen automaticky">
            <a:extLst>
              <a:ext uri="{FF2B5EF4-FFF2-40B4-BE49-F238E27FC236}">
                <a16:creationId xmlns:a16="http://schemas.microsoft.com/office/drawing/2014/main" id="{1F7D7ED0-9137-EB50-3B4A-F34A1B410B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30271" y="2530930"/>
            <a:ext cx="5524426" cy="3107489"/>
          </a:xfrm>
        </p:spPr>
      </p:pic>
    </p:spTree>
    <p:extLst>
      <p:ext uri="{BB962C8B-B14F-4D97-AF65-F5344CB8AC3E}">
        <p14:creationId xmlns:p14="http://schemas.microsoft.com/office/powerpoint/2010/main" val="1207243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24034" y="285728"/>
            <a:ext cx="8229600" cy="1066800"/>
          </a:xfrm>
        </p:spPr>
        <p:txBody>
          <a:bodyPr>
            <a:normAutofit/>
          </a:bodyPr>
          <a:lstStyle/>
          <a:p>
            <a:r>
              <a:rPr lang="cs-CZ" sz="2500" i="1"/>
              <a:t>Peregrinatio </a:t>
            </a:r>
            <a:r>
              <a:rPr lang="cs-CZ" sz="2500" i="1" dirty="0"/>
              <a:t>in </a:t>
            </a:r>
            <a:r>
              <a:rPr lang="cs-CZ" sz="2500" i="1" dirty="0" err="1"/>
              <a:t>Terram</a:t>
            </a:r>
            <a:r>
              <a:rPr lang="cs-CZ" sz="2500" i="1" dirty="0"/>
              <a:t> </a:t>
            </a:r>
            <a:r>
              <a:rPr lang="cs-CZ" sz="2500" i="1" dirty="0" err="1"/>
              <a:t>sanctam</a:t>
            </a:r>
            <a:r>
              <a:rPr lang="cs-CZ" sz="2500" i="1" dirty="0"/>
              <a:t> </a:t>
            </a:r>
            <a:r>
              <a:rPr lang="cs-CZ" sz="2500" dirty="0"/>
              <a:t>a jeho vydání</a:t>
            </a:r>
            <a:endParaRPr lang="cs-CZ" sz="25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024034" y="1785927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cs-CZ" sz="1800"/>
              <a:t>1486 </a:t>
            </a:r>
            <a:r>
              <a:rPr lang="cs-CZ" sz="1800" err="1"/>
              <a:t>Mainz</a:t>
            </a:r>
            <a:r>
              <a:rPr lang="cs-CZ" sz="1800"/>
              <a:t> (lat., hornoněm.) – Erhard </a:t>
            </a:r>
            <a:r>
              <a:rPr lang="cs-CZ" sz="1800" dirty="0" err="1"/>
              <a:t>Reuwich</a:t>
            </a:r>
            <a:endParaRPr lang="cs-CZ" sz="1800" dirty="0"/>
          </a:p>
          <a:p>
            <a:r>
              <a:rPr lang="cs-CZ" sz="1800" dirty="0"/>
              <a:t>1486 </a:t>
            </a:r>
            <a:r>
              <a:rPr lang="cs-CZ" sz="1800" err="1"/>
              <a:t>Haarlem</a:t>
            </a:r>
            <a:r>
              <a:rPr lang="cs-CZ" sz="1800"/>
              <a:t> (niz.)</a:t>
            </a:r>
            <a:endParaRPr lang="cs-CZ" sz="1800" dirty="0"/>
          </a:p>
          <a:p>
            <a:r>
              <a:rPr lang="cs-CZ" sz="1800" dirty="0"/>
              <a:t>1487 </a:t>
            </a:r>
            <a:r>
              <a:rPr lang="cs-CZ" sz="1800" err="1"/>
              <a:t>Strassburg</a:t>
            </a:r>
            <a:r>
              <a:rPr lang="cs-CZ" sz="1800"/>
              <a:t> (hornoněm.)</a:t>
            </a:r>
            <a:endParaRPr lang="cs-CZ" sz="1800" dirty="0"/>
          </a:p>
          <a:p>
            <a:r>
              <a:rPr lang="cs-CZ" sz="1800" dirty="0"/>
              <a:t>1488 </a:t>
            </a:r>
            <a:r>
              <a:rPr lang="cs-CZ" sz="1800" err="1"/>
              <a:t>Mainz</a:t>
            </a:r>
            <a:r>
              <a:rPr lang="cs-CZ" sz="1800"/>
              <a:t> (niz.)</a:t>
            </a:r>
            <a:endParaRPr lang="cs-CZ" sz="1800" dirty="0"/>
          </a:p>
          <a:p>
            <a:r>
              <a:rPr lang="cs-CZ" sz="1800" dirty="0"/>
              <a:t>1488 Lyon (</a:t>
            </a:r>
            <a:r>
              <a:rPr lang="cs-CZ" sz="1800"/>
              <a:t>3x fr., překlad </a:t>
            </a:r>
            <a:r>
              <a:rPr lang="cs-CZ" sz="1800" dirty="0" err="1"/>
              <a:t>Nicolas</a:t>
            </a:r>
            <a:r>
              <a:rPr lang="cs-CZ" sz="1800" dirty="0"/>
              <a:t> </a:t>
            </a:r>
            <a:r>
              <a:rPr lang="cs-CZ" sz="1800" dirty="0" err="1"/>
              <a:t>Le</a:t>
            </a:r>
            <a:r>
              <a:rPr lang="cs-CZ" sz="1800" dirty="0"/>
              <a:t> </a:t>
            </a:r>
            <a:r>
              <a:rPr lang="cs-CZ" sz="1800" dirty="0" err="1"/>
              <a:t>Huen</a:t>
            </a:r>
            <a:r>
              <a:rPr lang="cs-CZ" sz="1800" dirty="0"/>
              <a:t>)</a:t>
            </a:r>
          </a:p>
          <a:p>
            <a:r>
              <a:rPr lang="cs-CZ" sz="1800" dirty="0"/>
              <a:t>1488 </a:t>
            </a:r>
            <a:r>
              <a:rPr lang="cs-CZ" sz="1800" err="1"/>
              <a:t>Mainz</a:t>
            </a:r>
            <a:r>
              <a:rPr lang="cs-CZ" sz="1800"/>
              <a:t> (dolnoněm.) </a:t>
            </a:r>
            <a:r>
              <a:rPr lang="cs-CZ" sz="1800" dirty="0"/>
              <a:t>– E. </a:t>
            </a:r>
            <a:r>
              <a:rPr lang="cs-CZ" sz="1800" dirty="0" err="1"/>
              <a:t>Reuwich</a:t>
            </a:r>
            <a:endParaRPr lang="cs-CZ" sz="1800" dirty="0"/>
          </a:p>
          <a:p>
            <a:r>
              <a:rPr lang="cs-CZ" sz="1800"/>
              <a:t>1489 Paris (fr.)</a:t>
            </a:r>
          </a:p>
          <a:p>
            <a:r>
              <a:rPr lang="cs-CZ" sz="1800"/>
              <a:t>1490 Speyer (lat.)</a:t>
            </a:r>
          </a:p>
          <a:p>
            <a:r>
              <a:rPr lang="cs-CZ" sz="1800"/>
              <a:t>1492 Mainz </a:t>
            </a:r>
          </a:p>
          <a:p>
            <a:r>
              <a:rPr lang="cs-CZ" sz="1800"/>
              <a:t>1498 Zaragoza (šp.)</a:t>
            </a:r>
          </a:p>
          <a:p>
            <a:r>
              <a:rPr lang="cs-CZ" sz="1800"/>
              <a:t>1498 Delft (niz.)</a:t>
            </a:r>
          </a:p>
          <a:p>
            <a:endParaRPr lang="cs-CZ" sz="18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67438" y="1785927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cs-CZ" sz="1800"/>
              <a:t>1500 Bologna (it.)</a:t>
            </a:r>
            <a:endParaRPr lang="cs-CZ" sz="1800" dirty="0"/>
          </a:p>
          <a:p>
            <a:r>
              <a:rPr lang="cs-CZ" sz="1800"/>
              <a:t>1502 </a:t>
            </a:r>
            <a:r>
              <a:rPr lang="cs-CZ" sz="1800" err="1"/>
              <a:t>Speyer</a:t>
            </a:r>
            <a:r>
              <a:rPr lang="cs-CZ" sz="1800"/>
              <a:t> (lat., hornoněm.) – Peter Drach</a:t>
            </a:r>
          </a:p>
          <a:p>
            <a:r>
              <a:rPr lang="cs-CZ" sz="1800"/>
              <a:t>1505 </a:t>
            </a:r>
            <a:r>
              <a:rPr lang="cs-CZ" sz="1800" err="1"/>
              <a:t>Speyer</a:t>
            </a:r>
            <a:r>
              <a:rPr lang="cs-CZ" sz="1800"/>
              <a:t> (lat</a:t>
            </a:r>
            <a:r>
              <a:rPr lang="cs-CZ" sz="1800" dirty="0"/>
              <a:t>.)</a:t>
            </a:r>
          </a:p>
          <a:p>
            <a:r>
              <a:rPr lang="cs-CZ" sz="1800" dirty="0"/>
              <a:t>1517 </a:t>
            </a:r>
            <a:r>
              <a:rPr lang="cs-CZ" sz="1800"/>
              <a:t>Lyon (fr</a:t>
            </a:r>
            <a:r>
              <a:rPr lang="cs-CZ" sz="1800" dirty="0"/>
              <a:t>.)</a:t>
            </a:r>
          </a:p>
          <a:p>
            <a:r>
              <a:rPr lang="cs-CZ" sz="1800" dirty="0"/>
              <a:t>1517 </a:t>
            </a:r>
            <a:r>
              <a:rPr lang="cs-CZ" sz="1800"/>
              <a:t>Paris (fr</a:t>
            </a:r>
            <a:r>
              <a:rPr lang="cs-CZ" sz="1800" dirty="0"/>
              <a:t>.)</a:t>
            </a:r>
          </a:p>
          <a:p>
            <a:endParaRPr lang="cs-CZ" sz="1800" dirty="0"/>
          </a:p>
          <a:p>
            <a:r>
              <a:rPr lang="cs-CZ" sz="1800"/>
              <a:t>33 dalších edic v 16.–18. stol., z toho 22 italských v Benátkách</a:t>
            </a:r>
          </a:p>
          <a:p>
            <a:r>
              <a:rPr lang="cs-CZ" sz="1800"/>
              <a:t>Vyd. v polštině 1610</a:t>
            </a:r>
            <a:endParaRPr lang="cs-CZ" sz="1800" dirty="0"/>
          </a:p>
          <a:p>
            <a:r>
              <a:rPr lang="cs-CZ" sz="1800"/>
              <a:t>+ několik rukopisných opisů v 15. a 16. století</a:t>
            </a:r>
            <a:endParaRPr lang="cs-CZ" sz="1800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0BCB8B-AA16-2866-B469-D1CBD341D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>
                <a:solidFill>
                  <a:srgbClr val="FF0000"/>
                </a:solidFill>
              </a:rPr>
              <a:t>Cheb 06/039 (</a:t>
            </a:r>
            <a:r>
              <a:rPr lang="cs-CZ" sz="2800" b="1" i="1">
                <a:solidFill>
                  <a:srgbClr val="FF0000"/>
                </a:solidFill>
              </a:rPr>
              <a:t>De causis varietatibus erroribus</a:t>
            </a:r>
            <a:r>
              <a:rPr lang="cs-CZ" sz="2800" b="1">
                <a:solidFill>
                  <a:srgbClr val="FF0000"/>
                </a:solidFill>
              </a:rPr>
              <a:t>)</a:t>
            </a:r>
            <a:endParaRPr lang="cs-CZ" sz="2800"/>
          </a:p>
        </p:txBody>
      </p:sp>
      <p:pic>
        <p:nvPicPr>
          <p:cNvPr id="6" name="Zástupný obsah 5" descr="Obsah obrázku text, papír, Publikace, Pergamen&#10;&#10;Popis byl vytvořen automaticky">
            <a:extLst>
              <a:ext uri="{FF2B5EF4-FFF2-40B4-BE49-F238E27FC236}">
                <a16:creationId xmlns:a16="http://schemas.microsoft.com/office/drawing/2014/main" id="{ADCEA15C-8702-F75B-AA83-5700DA34FE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43969"/>
            <a:ext cx="5181600" cy="2914650"/>
          </a:xfrm>
        </p:spPr>
      </p:pic>
      <p:pic>
        <p:nvPicPr>
          <p:cNvPr id="8" name="Zástupný obsah 7" descr="Obsah obrázku text, papír, rukopis, dopis&#10;&#10;Popis byl vytvořen automaticky">
            <a:extLst>
              <a:ext uri="{FF2B5EF4-FFF2-40B4-BE49-F238E27FC236}">
                <a16:creationId xmlns:a16="http://schemas.microsoft.com/office/drawing/2014/main" id="{381C356F-E3B8-0F5D-9C0E-E37DE7245C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43969"/>
            <a:ext cx="5181600" cy="2914650"/>
          </a:xfrm>
        </p:spPr>
      </p:pic>
      <p:sp>
        <p:nvSpPr>
          <p:cNvPr id="9" name="Šipka: dolů 8">
            <a:extLst>
              <a:ext uri="{FF2B5EF4-FFF2-40B4-BE49-F238E27FC236}">
                <a16:creationId xmlns:a16="http://schemas.microsoft.com/office/drawing/2014/main" id="{4403F87D-0E0B-769E-9012-1F89370C7A17}"/>
              </a:ext>
            </a:extLst>
          </p:cNvPr>
          <p:cNvSpPr/>
          <p:nvPr/>
        </p:nvSpPr>
        <p:spPr>
          <a:xfrm>
            <a:off x="7412854" y="1482571"/>
            <a:ext cx="319596" cy="87888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9859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F95CDE-54BB-7549-4FD8-BE96E4F81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000"/>
              <a:t>Brno, Moravský zemský archiv, fond G 10, č. 560</a:t>
            </a:r>
            <a:endParaRPr lang="en-US" sz="4000"/>
          </a:p>
        </p:txBody>
      </p:sp>
      <p:pic>
        <p:nvPicPr>
          <p:cNvPr id="6" name="Zástupný obsah 5" descr="Obsah obrázku kresba, text, kniha, skica&#10;&#10;Popis byl vytvořen automaticky">
            <a:extLst>
              <a:ext uri="{FF2B5EF4-FFF2-40B4-BE49-F238E27FC236}">
                <a16:creationId xmlns:a16="http://schemas.microsoft.com/office/drawing/2014/main" id="{D3E9F588-BF40-053F-82CB-39366B31107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5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CE5ED1A-111E-D87F-5465-E0C87B3F34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7734" y="2614612"/>
            <a:ext cx="5291663" cy="375284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cs-CZ" sz="1800" b="1"/>
              <a:t>složení</a:t>
            </a:r>
            <a:r>
              <a:rPr lang="cs-CZ" sz="1800"/>
              <a:t>: výtah z </a:t>
            </a:r>
            <a:r>
              <a:rPr lang="cs-CZ" sz="1800" i="1"/>
              <a:t>Peregrinatio, </a:t>
            </a:r>
            <a:r>
              <a:rPr lang="cs-CZ" sz="1800"/>
              <a:t>vyprávění o zemi kněze Jana (</a:t>
            </a:r>
            <a:r>
              <a:rPr lang="cs-CZ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Supplementum Chronicarum 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Giacoma Forestiho z Bergama), traktát </a:t>
            </a: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Jakuba zv. Modisty o výrobě inkoustu a barev s příslušnými recepty, další lékařské rady a recepty, proroctví Havla ze Strahova…</a:t>
            </a:r>
          </a:p>
          <a:p>
            <a:r>
              <a:rPr lang="cs-CZ" sz="1800">
                <a:latin typeface="Calibri" panose="020F0502020204030204" pitchFamily="34" charset="0"/>
                <a:cs typeface="Times New Roman" panose="02020603050405020304" pitchFamily="18" charset="0"/>
              </a:rPr>
              <a:t>zmínka o založení kláštera Zlatá Koruna</a:t>
            </a:r>
          </a:p>
          <a:p>
            <a:r>
              <a:rPr lang="cs-CZ" sz="1800">
                <a:effectLst/>
                <a:latin typeface="+mj-lt"/>
                <a:ea typeface="Calibri" panose="020F0502020204030204" pitchFamily="34" charset="0"/>
              </a:rPr>
              <a:t>kolofon na fol. 81r (konec první části </a:t>
            </a:r>
            <a:r>
              <a:rPr lang="cs-CZ" sz="1800" i="1">
                <a:effectLst/>
                <a:latin typeface="+mj-lt"/>
                <a:ea typeface="Calibri" panose="020F0502020204030204" pitchFamily="34" charset="0"/>
              </a:rPr>
              <a:t>Peregrinatio</a:t>
            </a:r>
            <a:r>
              <a:rPr lang="cs-CZ" sz="1800">
                <a:effectLst/>
                <a:latin typeface="+mj-lt"/>
                <a:ea typeface="Calibri" panose="020F0502020204030204" pitchFamily="34" charset="0"/>
              </a:rPr>
              <a:t>): </a:t>
            </a:r>
            <a:r>
              <a:rPr lang="cs-CZ" sz="1800" i="1">
                <a:effectLst/>
                <a:latin typeface="+mj-lt"/>
                <a:ea typeface="Calibri" panose="020F0502020204030204" pitchFamily="34" charset="0"/>
              </a:rPr>
              <a:t>Et hec de terra ista et locis eius dicta sufficiant. Amen. Finitum in die sancte Juliane virginis et martiris anno Dominice incarnacionis </a:t>
            </a:r>
            <a:r>
              <a:rPr lang="cs-CZ" sz="1800" b="1" i="1">
                <a:effectLst/>
                <a:latin typeface="+mj-lt"/>
                <a:ea typeface="Calibri" panose="020F0502020204030204" pitchFamily="34" charset="0"/>
              </a:rPr>
              <a:t>M</a:t>
            </a:r>
            <a:r>
              <a:rPr lang="cs-CZ" sz="1800" b="1" i="1" baseline="30000">
                <a:effectLst/>
                <a:latin typeface="+mj-lt"/>
                <a:ea typeface="Calibri" panose="020F0502020204030204" pitchFamily="34" charset="0"/>
              </a:rPr>
              <a:t>o</a:t>
            </a:r>
            <a:r>
              <a:rPr lang="cs-CZ" sz="1800" b="1" i="1">
                <a:effectLst/>
                <a:latin typeface="+mj-lt"/>
                <a:ea typeface="Calibri" panose="020F0502020204030204" pitchFamily="34" charset="0"/>
              </a:rPr>
              <a:t> CCCC</a:t>
            </a:r>
            <a:r>
              <a:rPr lang="cs-CZ" sz="1800" b="1" i="1" baseline="30000">
                <a:effectLst/>
                <a:latin typeface="+mj-lt"/>
                <a:ea typeface="Calibri" panose="020F0502020204030204" pitchFamily="34" charset="0"/>
              </a:rPr>
              <a:t>o</a:t>
            </a:r>
            <a:r>
              <a:rPr lang="cs-CZ" sz="1800" b="1" i="1">
                <a:effectLst/>
                <a:latin typeface="+mj-lt"/>
                <a:ea typeface="Calibri" panose="020F0502020204030204" pitchFamily="34" charset="0"/>
              </a:rPr>
              <a:t> 97 </a:t>
            </a:r>
            <a:r>
              <a:rPr lang="cs-CZ" sz="1800" i="1">
                <a:effectLst/>
                <a:latin typeface="+mj-lt"/>
                <a:ea typeface="Calibri" panose="020F0502020204030204" pitchFamily="34" charset="0"/>
              </a:rPr>
              <a:t>per manus fratri </a:t>
            </a:r>
            <a:r>
              <a:rPr lang="cs-CZ" sz="1800" b="1" i="1">
                <a:effectLst/>
                <a:latin typeface="+mj-lt"/>
                <a:ea typeface="Calibri" panose="020F0502020204030204" pitchFamily="34" charset="0"/>
              </a:rPr>
              <a:t>Johannis de Praga </a:t>
            </a:r>
            <a:r>
              <a:rPr lang="cs-CZ" sz="1800" i="1">
                <a:effectLst/>
                <a:latin typeface="+mj-lt"/>
                <a:ea typeface="Calibri" panose="020F0502020204030204" pitchFamily="34" charset="0"/>
              </a:rPr>
              <a:t>ordinis Beate Marie Virginis seu ut communiter dicitur Cisterciensium, cui laus et honor cuncta regenti in secula seculorum.</a:t>
            </a:r>
            <a:endParaRPr lang="cs-CZ" sz="1800">
              <a:effectLst/>
              <a:latin typeface="+mj-lt"/>
              <a:ea typeface="Calibri" panose="020F0502020204030204" pitchFamily="34" charset="0"/>
            </a:endParaRPr>
          </a:p>
          <a:p>
            <a:endParaRPr lang="cs-CZ" sz="18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800" i="1"/>
          </a:p>
          <a:p>
            <a:endParaRPr lang="en-US" sz="180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E29CDE8-E760-779C-E1C4-47E764EC0070}"/>
              </a:ext>
            </a:extLst>
          </p:cNvPr>
          <p:cNvSpPr txBox="1"/>
          <p:nvPr/>
        </p:nvSpPr>
        <p:spPr>
          <a:xfrm>
            <a:off x="337351" y="6367461"/>
            <a:ext cx="899862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/>
              <a:t>fol. 20v</a:t>
            </a:r>
          </a:p>
        </p:txBody>
      </p:sp>
    </p:spTree>
    <p:extLst>
      <p:ext uri="{BB962C8B-B14F-4D97-AF65-F5344CB8AC3E}">
        <p14:creationId xmlns:p14="http://schemas.microsoft.com/office/powerpoint/2010/main" val="352209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/>
              <a:t>Bernhard</a:t>
            </a:r>
            <a:r>
              <a:rPr lang="cs-CZ" sz="3600" dirty="0"/>
              <a:t> </a:t>
            </a:r>
            <a:r>
              <a:rPr lang="cs-CZ" sz="3600" dirty="0" err="1"/>
              <a:t>von</a:t>
            </a:r>
            <a:r>
              <a:rPr lang="cs-CZ" sz="3600" dirty="0"/>
              <a:t> </a:t>
            </a:r>
            <a:r>
              <a:rPr lang="cs-CZ" sz="3600" dirty="0" err="1"/>
              <a:t>Breydenbach</a:t>
            </a:r>
            <a:r>
              <a:rPr lang="cs-CZ" sz="3600" dirty="0"/>
              <a:t> v českých knihovnách (Praha, Klementinum)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4</a:t>
            </a:r>
            <a:r>
              <a:rPr lang="cs-CZ" sz="2400" b="1" dirty="0"/>
              <a:t>1. C. 1,</a:t>
            </a:r>
            <a:r>
              <a:rPr lang="cs-CZ" sz="2400" dirty="0"/>
              <a:t> </a:t>
            </a:r>
            <a:r>
              <a:rPr lang="cs-CZ" sz="2400" dirty="0" err="1"/>
              <a:t>Peregrinatio</a:t>
            </a:r>
            <a:r>
              <a:rPr lang="cs-CZ" sz="2400" dirty="0"/>
              <a:t> in </a:t>
            </a:r>
            <a:r>
              <a:rPr lang="cs-CZ" sz="2400" dirty="0" err="1"/>
              <a:t>terram</a:t>
            </a:r>
            <a:r>
              <a:rPr lang="cs-CZ" sz="2400" dirty="0"/>
              <a:t> </a:t>
            </a:r>
            <a:r>
              <a:rPr lang="cs-CZ" sz="2400" dirty="0" err="1"/>
              <a:t>sanctam</a:t>
            </a:r>
            <a:r>
              <a:rPr lang="cs-CZ" sz="2400" dirty="0"/>
              <a:t> (lat.), 1486 Mohuč </a:t>
            </a:r>
          </a:p>
          <a:p>
            <a:r>
              <a:rPr lang="cs-CZ" sz="2400" b="1" dirty="0"/>
              <a:t>41. E. 28</a:t>
            </a:r>
            <a:r>
              <a:rPr lang="cs-CZ" sz="2400" dirty="0"/>
              <a:t>. </a:t>
            </a:r>
            <a:r>
              <a:rPr lang="cs-CZ" sz="2400" b="1" dirty="0" err="1"/>
              <a:t>adl</a:t>
            </a:r>
            <a:r>
              <a:rPr lang="cs-CZ" sz="2400" b="1" dirty="0"/>
              <a:t>. 1</a:t>
            </a:r>
            <a:r>
              <a:rPr lang="cs-CZ" sz="2400" dirty="0"/>
              <a:t>, </a:t>
            </a:r>
            <a:r>
              <a:rPr lang="cs-CZ" sz="2400" dirty="0" err="1"/>
              <a:t>Peregrinatio</a:t>
            </a:r>
            <a:r>
              <a:rPr lang="cs-CZ" sz="2400" dirty="0"/>
              <a:t> in </a:t>
            </a:r>
            <a:r>
              <a:rPr lang="cs-CZ" sz="2400" dirty="0" err="1"/>
              <a:t>terram</a:t>
            </a:r>
            <a:r>
              <a:rPr lang="cs-CZ" sz="2400" dirty="0"/>
              <a:t> </a:t>
            </a:r>
            <a:r>
              <a:rPr lang="cs-CZ" sz="2400" dirty="0" err="1"/>
              <a:t>sanctam</a:t>
            </a:r>
            <a:r>
              <a:rPr lang="cs-CZ" sz="2400" dirty="0"/>
              <a:t> (lat.), 1490 </a:t>
            </a:r>
            <a:r>
              <a:rPr lang="cs-CZ" sz="2400" dirty="0" err="1"/>
              <a:t>Špýr</a:t>
            </a:r>
            <a:r>
              <a:rPr lang="cs-CZ" sz="2400" dirty="0"/>
              <a:t> </a:t>
            </a:r>
          </a:p>
          <a:p>
            <a:r>
              <a:rPr lang="cs-CZ" sz="2400" b="1" dirty="0"/>
              <a:t>41. F. 47. </a:t>
            </a:r>
            <a:r>
              <a:rPr lang="cs-CZ" sz="2400" b="1" dirty="0" err="1"/>
              <a:t>adl</a:t>
            </a:r>
            <a:r>
              <a:rPr lang="cs-CZ" sz="2400" b="1" dirty="0"/>
              <a:t>. 3,</a:t>
            </a:r>
            <a:r>
              <a:rPr lang="cs-CZ" sz="2400" dirty="0"/>
              <a:t> </a:t>
            </a:r>
            <a:r>
              <a:rPr lang="cs-CZ" sz="2400" dirty="0" err="1"/>
              <a:t>Peregrinatio</a:t>
            </a:r>
            <a:r>
              <a:rPr lang="cs-CZ" sz="2400" dirty="0"/>
              <a:t> in </a:t>
            </a:r>
            <a:r>
              <a:rPr lang="cs-CZ" sz="2400" dirty="0" err="1"/>
              <a:t>terram</a:t>
            </a:r>
            <a:r>
              <a:rPr lang="cs-CZ" sz="2400" dirty="0"/>
              <a:t> </a:t>
            </a:r>
            <a:r>
              <a:rPr lang="cs-CZ" sz="2400" dirty="0" err="1"/>
              <a:t>sanctam</a:t>
            </a:r>
            <a:r>
              <a:rPr lang="cs-CZ" sz="2400" dirty="0"/>
              <a:t> (lat.), 1486 Mohuč </a:t>
            </a:r>
          </a:p>
          <a:p>
            <a:r>
              <a:rPr lang="cs-CZ" sz="2400" b="1" dirty="0"/>
              <a:t>41. E. 8, </a:t>
            </a:r>
            <a:r>
              <a:rPr lang="cs-CZ" sz="2400" dirty="0" err="1"/>
              <a:t>Peregrinatio</a:t>
            </a:r>
            <a:r>
              <a:rPr lang="cs-CZ" sz="2400" dirty="0"/>
              <a:t> in </a:t>
            </a:r>
            <a:r>
              <a:rPr lang="cs-CZ" sz="2400" dirty="0" err="1"/>
              <a:t>terram</a:t>
            </a:r>
            <a:r>
              <a:rPr lang="cs-CZ" sz="2400" dirty="0"/>
              <a:t> </a:t>
            </a:r>
            <a:r>
              <a:rPr lang="cs-CZ" sz="2400" dirty="0" err="1"/>
              <a:t>sanctam</a:t>
            </a:r>
            <a:r>
              <a:rPr lang="cs-CZ" sz="2400" dirty="0"/>
              <a:t> (lat.) 1486 Mohuč </a:t>
            </a:r>
          </a:p>
          <a:p>
            <a:r>
              <a:rPr lang="cs-CZ" sz="2400" b="1" dirty="0"/>
              <a:t>41. F. 6,</a:t>
            </a:r>
            <a:r>
              <a:rPr lang="cs-CZ" sz="2400" dirty="0"/>
              <a:t> Des </a:t>
            </a:r>
            <a:r>
              <a:rPr lang="cs-CZ" sz="2400" dirty="0" err="1"/>
              <a:t>sainctes</a:t>
            </a:r>
            <a:r>
              <a:rPr lang="cs-CZ" sz="2400" dirty="0"/>
              <a:t> </a:t>
            </a:r>
            <a:r>
              <a:rPr lang="cs-CZ" sz="2400" dirty="0" err="1"/>
              <a:t>peregrinationes</a:t>
            </a:r>
            <a:r>
              <a:rPr lang="cs-CZ" sz="2400" dirty="0"/>
              <a:t> de </a:t>
            </a:r>
            <a:r>
              <a:rPr lang="cs-CZ" sz="2400" dirty="0" err="1"/>
              <a:t>iherusalem</a:t>
            </a:r>
            <a:r>
              <a:rPr lang="cs-CZ" sz="2400" dirty="0"/>
              <a:t> (fr.) 1488 Lyon </a:t>
            </a:r>
          </a:p>
          <a:p>
            <a:r>
              <a:rPr lang="cs-CZ" sz="2400" b="1" dirty="0"/>
              <a:t>44. C. 40, </a:t>
            </a:r>
            <a:r>
              <a:rPr lang="cs-CZ" sz="2400" dirty="0"/>
              <a:t>Die </a:t>
            </a:r>
            <a:r>
              <a:rPr lang="cs-CZ" sz="2400" dirty="0" err="1"/>
              <a:t>heyligen</a:t>
            </a:r>
            <a:r>
              <a:rPr lang="cs-CZ" sz="2400" dirty="0"/>
              <a:t> </a:t>
            </a:r>
            <a:r>
              <a:rPr lang="cs-CZ" sz="2400" dirty="0" err="1"/>
              <a:t>reyssen</a:t>
            </a:r>
            <a:r>
              <a:rPr lang="cs-CZ" sz="2400" dirty="0"/>
              <a:t> gen </a:t>
            </a:r>
            <a:r>
              <a:rPr lang="cs-CZ" sz="2400" dirty="0" err="1"/>
              <a:t>Jherusalem</a:t>
            </a:r>
            <a:r>
              <a:rPr lang="cs-CZ" sz="2400" dirty="0"/>
              <a:t> (něm.) 1502 </a:t>
            </a:r>
            <a:r>
              <a:rPr lang="cs-CZ" sz="2400" dirty="0" err="1"/>
              <a:t>Špýr</a:t>
            </a:r>
            <a:endParaRPr lang="cs-CZ" sz="2400" b="1" dirty="0"/>
          </a:p>
          <a:p>
            <a:r>
              <a:rPr lang="cs-CZ" sz="2400" b="1" dirty="0"/>
              <a:t>Cheb 06/039,</a:t>
            </a:r>
            <a:r>
              <a:rPr lang="cs-CZ" sz="2400" dirty="0"/>
              <a:t> </a:t>
            </a:r>
            <a:r>
              <a:rPr lang="cs-CZ" sz="2400" dirty="0" err="1"/>
              <a:t>Peregrinatio</a:t>
            </a:r>
            <a:r>
              <a:rPr lang="cs-CZ" sz="2400" dirty="0"/>
              <a:t> in </a:t>
            </a:r>
            <a:r>
              <a:rPr lang="cs-CZ" sz="2400" dirty="0" err="1"/>
              <a:t>terram</a:t>
            </a:r>
            <a:r>
              <a:rPr lang="cs-CZ" sz="2400" dirty="0"/>
              <a:t> </a:t>
            </a:r>
            <a:r>
              <a:rPr lang="cs-CZ" sz="2400" dirty="0" err="1"/>
              <a:t>sanctam</a:t>
            </a:r>
            <a:r>
              <a:rPr lang="cs-CZ" sz="2400" dirty="0"/>
              <a:t> (lat.) 1486 Mohuč </a:t>
            </a:r>
          </a:p>
          <a:p>
            <a:r>
              <a:rPr lang="cs-CZ" sz="2400" b="1" dirty="0"/>
              <a:t>Teplá B 64, </a:t>
            </a:r>
            <a:r>
              <a:rPr lang="cs-CZ" sz="2400" dirty="0" err="1"/>
              <a:t>Peregrinatio</a:t>
            </a:r>
            <a:r>
              <a:rPr lang="cs-CZ" sz="2400" dirty="0"/>
              <a:t> in </a:t>
            </a:r>
            <a:r>
              <a:rPr lang="cs-CZ" sz="2400" dirty="0" err="1"/>
              <a:t>terram</a:t>
            </a:r>
            <a:r>
              <a:rPr lang="cs-CZ" sz="2400" dirty="0"/>
              <a:t> </a:t>
            </a:r>
            <a:r>
              <a:rPr lang="cs-CZ" sz="2400" dirty="0" err="1"/>
              <a:t>sanctam</a:t>
            </a:r>
            <a:r>
              <a:rPr lang="cs-CZ" sz="2400" dirty="0"/>
              <a:t> (lat.) 1490 </a:t>
            </a:r>
            <a:r>
              <a:rPr lang="cs-CZ" sz="2400" dirty="0" err="1"/>
              <a:t>Špýr</a:t>
            </a:r>
            <a:r>
              <a:rPr lang="cs-CZ" sz="2400" dirty="0"/>
              <a:t> </a:t>
            </a:r>
          </a:p>
          <a:p>
            <a:r>
              <a:rPr lang="cs-CZ" sz="2400" b="1" dirty="0"/>
              <a:t>Teplá C 1 </a:t>
            </a:r>
            <a:r>
              <a:rPr lang="cs-CZ" sz="2400" b="1" dirty="0" err="1"/>
              <a:t>adl</a:t>
            </a:r>
            <a:r>
              <a:rPr lang="cs-CZ" sz="2400" b="1" dirty="0"/>
              <a:t>. 2,</a:t>
            </a:r>
            <a:r>
              <a:rPr lang="cs-CZ" sz="2400" dirty="0"/>
              <a:t> </a:t>
            </a:r>
            <a:r>
              <a:rPr lang="cs-CZ" sz="2400" dirty="0" err="1"/>
              <a:t>Peregrinatio</a:t>
            </a:r>
            <a:r>
              <a:rPr lang="cs-CZ" sz="2400" dirty="0"/>
              <a:t> in </a:t>
            </a:r>
            <a:r>
              <a:rPr lang="cs-CZ" sz="2400" err="1"/>
              <a:t>terram</a:t>
            </a:r>
            <a:r>
              <a:rPr lang="cs-CZ" sz="2400"/>
              <a:t> sanctam </a:t>
            </a:r>
            <a:r>
              <a:rPr lang="cs-CZ" sz="2400" dirty="0"/>
              <a:t>(něm?) 1486 Mohuč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/>
              <a:t>Bernhard</a:t>
            </a:r>
            <a:r>
              <a:rPr lang="cs-CZ" sz="3600" dirty="0"/>
              <a:t> </a:t>
            </a:r>
            <a:r>
              <a:rPr lang="cs-CZ" sz="3600" dirty="0" err="1"/>
              <a:t>von</a:t>
            </a:r>
            <a:r>
              <a:rPr lang="cs-CZ" sz="3600" dirty="0"/>
              <a:t> </a:t>
            </a:r>
            <a:r>
              <a:rPr lang="cs-CZ" sz="3600" dirty="0" err="1"/>
              <a:t>Breydenbach</a:t>
            </a:r>
            <a:r>
              <a:rPr lang="cs-CZ" sz="3600" dirty="0"/>
              <a:t> </a:t>
            </a:r>
            <a:r>
              <a:rPr lang="cs-CZ" sz="3600"/>
              <a:t>v jiných českých knihovnách</a:t>
            </a:r>
            <a:endParaRPr lang="cs-CZ" sz="3600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sz="2000" b="1"/>
              <a:t>Praha, KNM, 68 B 12</a:t>
            </a:r>
            <a:r>
              <a:rPr lang="cs-CZ" sz="2000"/>
              <a:t>, Peregrinatio in terram sanctam, </a:t>
            </a:r>
            <a:r>
              <a:rPr lang="cs-CZ" sz="2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1486 Mohuč (Reuwich)</a:t>
            </a:r>
            <a:endParaRPr lang="cs-CZ" sz="2000"/>
          </a:p>
          <a:p>
            <a:r>
              <a:rPr lang="cs-CZ" sz="2000" b="1"/>
              <a:t>Praha</a:t>
            </a:r>
            <a:r>
              <a:rPr lang="cs-CZ" sz="2000" b="1" dirty="0"/>
              <a:t>, KNM, 69 B 11</a:t>
            </a:r>
            <a:r>
              <a:rPr lang="cs-CZ" sz="2000" dirty="0"/>
              <a:t>, </a:t>
            </a:r>
            <a:r>
              <a:rPr lang="cs-CZ" sz="2000" dirty="0" err="1"/>
              <a:t>Peregrinatio</a:t>
            </a:r>
            <a:r>
              <a:rPr lang="cs-CZ" sz="2000" dirty="0"/>
              <a:t> in </a:t>
            </a:r>
            <a:r>
              <a:rPr lang="cs-CZ" sz="2000" dirty="0" err="1"/>
              <a:t>terram</a:t>
            </a:r>
            <a:r>
              <a:rPr lang="cs-CZ" sz="2000" dirty="0"/>
              <a:t> </a:t>
            </a:r>
            <a:r>
              <a:rPr lang="cs-CZ" sz="2000" dirty="0" err="1"/>
              <a:t>sanctam</a:t>
            </a:r>
            <a:r>
              <a:rPr lang="cs-CZ" sz="2000" dirty="0"/>
              <a:t>  </a:t>
            </a:r>
            <a:r>
              <a:rPr lang="cs-CZ" sz="2000"/>
              <a:t>1502 Špýr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cs-CZ" sz="20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Praha, KNM, Kynžvart 16 D 12</a:t>
            </a:r>
            <a:r>
              <a:rPr lang="cs-CZ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cs-CZ" sz="2000"/>
              <a:t>Peregrinatio in terram sanctam </a:t>
            </a:r>
            <a:r>
              <a:rPr lang="cs-CZ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1486 Mohuč (Reuwich)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cs-CZ" sz="20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Praha, KNM, Langer II 13 L 9</a:t>
            </a:r>
            <a:r>
              <a:rPr lang="cs-CZ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000"/>
              <a:t>Peregrinatio in terram sanctam </a:t>
            </a:r>
            <a:r>
              <a:rPr lang="cs-CZ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1486 Mohuč (Reuwich)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cs-CZ" sz="20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Praha, KNM, Maltézská knihovna - sign. 2035, adl. 3</a:t>
            </a:r>
            <a:r>
              <a:rPr lang="cs-CZ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cs-CZ" sz="2000" i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Die heyligen reyssen gen Jherusalem</a:t>
            </a:r>
            <a:r>
              <a:rPr lang="cs-CZ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Drach, Speyer 1502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cs-CZ" sz="20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Praha, KMK, F 13; Praha, KMK, F 21; Praha, KMK, I 3</a:t>
            </a:r>
          </a:p>
          <a:p>
            <a:pPr>
              <a:lnSpc>
                <a:spcPct val="120000"/>
              </a:lnSpc>
            </a:pPr>
            <a:r>
              <a:rPr lang="cs-CZ" sz="2000" b="1"/>
              <a:t>Praha</a:t>
            </a:r>
            <a:r>
              <a:rPr lang="cs-CZ" sz="2000" b="1" dirty="0"/>
              <a:t>, Strahov, DR IV 37/c</a:t>
            </a:r>
            <a:r>
              <a:rPr lang="cs-CZ" sz="2000" dirty="0"/>
              <a:t>, </a:t>
            </a:r>
            <a:r>
              <a:rPr lang="cs-CZ" sz="2000" i="1"/>
              <a:t>Život Mohamedův</a:t>
            </a:r>
            <a:r>
              <a:rPr lang="cs-CZ" sz="2000"/>
              <a:t>, 1498 Plzeň</a:t>
            </a:r>
          </a:p>
          <a:p>
            <a:pPr>
              <a:lnSpc>
                <a:spcPct val="120000"/>
              </a:lnSpc>
            </a:pPr>
            <a:r>
              <a:rPr lang="cs-CZ" sz="20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Brno, MZK, a P 90 </a:t>
            </a:r>
            <a:r>
              <a:rPr lang="cs-CZ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cs-CZ" sz="2000"/>
              <a:t>Peregrinatio in terram sanctam, </a:t>
            </a:r>
            <a:r>
              <a:rPr lang="cs-CZ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Speyer 1490 (Drach)</a:t>
            </a:r>
          </a:p>
          <a:p>
            <a:r>
              <a:rPr lang="cs-CZ" sz="2000" b="1"/>
              <a:t>Olomouc</a:t>
            </a:r>
            <a:r>
              <a:rPr lang="cs-CZ" sz="2000" b="1" dirty="0"/>
              <a:t>, VK, II 47. 902</a:t>
            </a:r>
            <a:r>
              <a:rPr lang="cs-CZ" sz="2000" dirty="0"/>
              <a:t>, </a:t>
            </a:r>
            <a:r>
              <a:rPr lang="cs-CZ" sz="2000" dirty="0" err="1"/>
              <a:t>Opusculum</a:t>
            </a:r>
            <a:r>
              <a:rPr lang="cs-CZ" sz="2000" dirty="0"/>
              <a:t> </a:t>
            </a:r>
            <a:r>
              <a:rPr lang="cs-CZ" sz="2000" dirty="0" err="1"/>
              <a:t>sanctarum</a:t>
            </a:r>
            <a:r>
              <a:rPr lang="cs-CZ" sz="2000" dirty="0"/>
              <a:t> </a:t>
            </a:r>
            <a:r>
              <a:rPr lang="cs-CZ" sz="2000" dirty="0" err="1"/>
              <a:t>peregrinationum</a:t>
            </a:r>
            <a:r>
              <a:rPr lang="cs-CZ" sz="2000" dirty="0"/>
              <a:t> ad </a:t>
            </a:r>
            <a:r>
              <a:rPr lang="cs-CZ" sz="2000" dirty="0" err="1"/>
              <a:t>sepulcrum</a:t>
            </a:r>
            <a:r>
              <a:rPr lang="cs-CZ" sz="2000" dirty="0"/>
              <a:t> </a:t>
            </a:r>
            <a:r>
              <a:rPr lang="cs-CZ" sz="2000" dirty="0" err="1"/>
              <a:t>Christi</a:t>
            </a:r>
            <a:r>
              <a:rPr lang="cs-CZ" sz="2000"/>
              <a:t>, </a:t>
            </a:r>
            <a:r>
              <a:rPr lang="cs-CZ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1486 Mohuč (Reuwich)</a:t>
            </a:r>
            <a:endParaRPr lang="cs-CZ" sz="2000" dirty="0"/>
          </a:p>
          <a:p>
            <a:r>
              <a:rPr lang="cs-CZ" sz="2000" b="1" dirty="0"/>
              <a:t>Olomouc, VK, II 48</a:t>
            </a:r>
            <a:r>
              <a:rPr lang="cs-CZ" sz="2000" b="1"/>
              <a:t>. 194,</a:t>
            </a:r>
            <a:r>
              <a:rPr lang="cs-CZ" sz="2000"/>
              <a:t> Opusculum </a:t>
            </a:r>
            <a:r>
              <a:rPr lang="cs-CZ" sz="2000" dirty="0" err="1"/>
              <a:t>sanctarum</a:t>
            </a:r>
            <a:r>
              <a:rPr lang="cs-CZ" sz="2000" dirty="0"/>
              <a:t> </a:t>
            </a:r>
            <a:r>
              <a:rPr lang="cs-CZ" sz="2000" dirty="0" err="1"/>
              <a:t>peregrinationum</a:t>
            </a:r>
            <a:r>
              <a:rPr lang="cs-CZ" sz="2000" dirty="0"/>
              <a:t> ad </a:t>
            </a:r>
            <a:r>
              <a:rPr lang="cs-CZ" sz="2000" err="1"/>
              <a:t>sepulcrum</a:t>
            </a:r>
            <a:r>
              <a:rPr lang="cs-CZ" sz="2000"/>
              <a:t> Christi, </a:t>
            </a:r>
            <a:r>
              <a:rPr lang="cs-CZ" sz="20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Speyer 1490 (Drach)</a:t>
            </a:r>
            <a:endParaRPr lang="cs-CZ" sz="2000" dirty="0"/>
          </a:p>
          <a:p>
            <a:r>
              <a:rPr lang="cs-CZ" sz="2000" b="1" dirty="0"/>
              <a:t>Plzeň, Západočeské muzeum, 502 F 1 </a:t>
            </a:r>
            <a:r>
              <a:rPr lang="cs-CZ" sz="2000" dirty="0"/>
              <a:t>, </a:t>
            </a:r>
            <a:r>
              <a:rPr lang="cs-CZ" sz="2000" dirty="0" err="1"/>
              <a:t>Peregrinatio</a:t>
            </a:r>
            <a:r>
              <a:rPr lang="cs-CZ" sz="2000" dirty="0"/>
              <a:t> in </a:t>
            </a:r>
            <a:r>
              <a:rPr lang="cs-CZ" sz="2000" dirty="0" err="1"/>
              <a:t>terram</a:t>
            </a:r>
            <a:r>
              <a:rPr lang="cs-CZ" sz="2000" dirty="0"/>
              <a:t> </a:t>
            </a:r>
            <a:r>
              <a:rPr lang="cs-CZ" sz="2000" dirty="0" err="1"/>
              <a:t>sanctam</a:t>
            </a:r>
            <a:r>
              <a:rPr lang="cs-CZ" sz="2000" dirty="0"/>
              <a:t>, 1490 </a:t>
            </a:r>
            <a:r>
              <a:rPr lang="cs-CZ" sz="2000" dirty="0" err="1"/>
              <a:t>Špýr</a:t>
            </a:r>
            <a:endParaRPr lang="cs-CZ" sz="2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FB7373A-EAF8-52A0-DCB2-55BE7F0A1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293" y="0"/>
            <a:ext cx="7511025" cy="514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F5093043-14A2-6339-6A45-39F9D17FFEA6}"/>
              </a:ext>
            </a:extLst>
          </p:cNvPr>
          <p:cNvSpPr txBox="1"/>
          <p:nvPr/>
        </p:nvSpPr>
        <p:spPr>
          <a:xfrm>
            <a:off x="3421293" y="5558318"/>
            <a:ext cx="8239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/>
              <a:t>Yale, Beinecke Library, 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 +156</a:t>
            </a:r>
          </a:p>
          <a:p>
            <a:endParaRPr lang="cs-CZ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Elizabeth Ross, </a:t>
            </a:r>
            <a:r>
              <a:rPr lang="cs-CZ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Picturing Experience in the Early Printed Book. Breydenbach’s 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Peregrinatio</a:t>
            </a:r>
            <a:r>
              <a:rPr lang="cs-CZ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from Venice to Jerusalem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Pennsylvania State University 2014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9122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38D0E06A-4E7E-978E-611F-876A4404A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20242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A5461FD-5E95-5F42-06FF-BE87C1EFE919}"/>
              </a:ext>
            </a:extLst>
          </p:cNvPr>
          <p:cNvSpPr txBox="1"/>
          <p:nvPr/>
        </p:nvSpPr>
        <p:spPr>
          <a:xfrm>
            <a:off x="0" y="5846263"/>
            <a:ext cx="61079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/>
              <a:t>Yale, Beinecke Library, 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 +156</a:t>
            </a:r>
          </a:p>
        </p:txBody>
      </p:sp>
    </p:spTree>
    <p:extLst>
      <p:ext uri="{BB962C8B-B14F-4D97-AF65-F5344CB8AC3E}">
        <p14:creationId xmlns:p14="http://schemas.microsoft.com/office/powerpoint/2010/main" val="4178498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53733" y="548464"/>
            <a:ext cx="6798541" cy="167562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Hans Tucher, </a:t>
            </a:r>
            <a:r>
              <a:rPr lang="en-US" sz="4000" i="1"/>
              <a:t>Die Reise ins Gelobte Land</a:t>
            </a:r>
            <a:endParaRPr lang="en-US" sz="4000"/>
          </a:p>
        </p:txBody>
      </p:sp>
      <p:pic>
        <p:nvPicPr>
          <p:cNvPr id="5" name="Zástupný symbol pro obsah 4" descr="Hans Tucher_Michael Wolgemut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l="14117"/>
          <a:stretch/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53734" y="2409830"/>
            <a:ext cx="6798539" cy="370521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Hans Tucher VI. (starší) 1428-1491</a:t>
            </a:r>
          </a:p>
          <a:p>
            <a:r>
              <a:rPr lang="en-US" sz="2000"/>
              <a:t>Nejvyšší purkmistr, člen malé rady v Norimberku</a:t>
            </a:r>
          </a:p>
          <a:p>
            <a:r>
              <a:rPr lang="en-US" sz="2000"/>
              <a:t>1479-1480 pouť do Svaté země a do Egypta</a:t>
            </a:r>
          </a:p>
          <a:p>
            <a:r>
              <a:rPr lang="en-US" sz="2000"/>
              <a:t>Cestopis: </a:t>
            </a:r>
            <a:r>
              <a:rPr lang="en-US" sz="2000" i="1"/>
              <a:t>Die Reise ins Gelobte Land</a:t>
            </a:r>
          </a:p>
          <a:p>
            <a:endParaRPr lang="en-US" sz="2000" i="1"/>
          </a:p>
          <a:p>
            <a:r>
              <a:rPr lang="en-US" sz="2000"/>
              <a:t>vyd. Randall Herz, Wiesbaden 2002</a:t>
            </a:r>
          </a:p>
          <a:p>
            <a:endParaRPr lang="en-US" sz="2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1893</Words>
  <Application>Microsoft Office PowerPoint</Application>
  <PresentationFormat>Širokoúhlá obrazovka</PresentationFormat>
  <Paragraphs>202</Paragraphs>
  <Slides>30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7" baseType="lpstr">
      <vt:lpstr>Aptos</vt:lpstr>
      <vt:lpstr>Aptos  </vt:lpstr>
      <vt:lpstr>Aptos Display</vt:lpstr>
      <vt:lpstr>Arial</vt:lpstr>
      <vt:lpstr>Calibri</vt:lpstr>
      <vt:lpstr>Times New Roman</vt:lpstr>
      <vt:lpstr>Motiv Office</vt:lpstr>
      <vt:lpstr>Bernhard von Breydenbach: Peregrinatio in Terram Sanctam  Cestopisný bestseller pozdního středověku</vt:lpstr>
      <vt:lpstr>Prezentace aplikace PowerPoint</vt:lpstr>
      <vt:lpstr>Peregrinatio in Terram sanctam a jeho vydání</vt:lpstr>
      <vt:lpstr>Brno, Moravský zemský archiv, fond G 10, č. 560</vt:lpstr>
      <vt:lpstr>Bernhard von Breydenbach v českých knihovnách (Praha, Klementinum)</vt:lpstr>
      <vt:lpstr>Bernhard von Breydenbach v jiných českých knihovnách</vt:lpstr>
      <vt:lpstr>Prezentace aplikace PowerPoint</vt:lpstr>
      <vt:lpstr>Prezentace aplikace PowerPoint</vt:lpstr>
      <vt:lpstr>Hans Tucher, Die Reise ins Gelobte Land</vt:lpstr>
      <vt:lpstr>Die Reise ins Gelobte Land</vt:lpstr>
      <vt:lpstr>Prezentace aplikace PowerPoint</vt:lpstr>
      <vt:lpstr>Prezentace aplikace PowerPoint</vt:lpstr>
      <vt:lpstr>Prezentace aplikace PowerPoint</vt:lpstr>
      <vt:lpstr>Peregrinatio in Terram Sanctam – obsah</vt:lpstr>
      <vt:lpstr>Titulní list</vt:lpstr>
      <vt:lpstr>Die heyligen reyβen gen Jherusalem zuo dem heiligen grab (Mainz 21. 6. 1486), fol. 19v-20r (veduta Korfu)</vt:lpstr>
      <vt:lpstr>Rytina kostela Božího hrobu</vt:lpstr>
      <vt:lpstr>Zvířata ve Svaté zemi</vt:lpstr>
      <vt:lpstr>Prezentace aplikace PowerPoint</vt:lpstr>
      <vt:lpstr>Prezentace aplikace PowerPoint</vt:lpstr>
      <vt:lpstr>Peregrinatio jako kompilace</vt:lpstr>
      <vt:lpstr>Rudimentum noviciorum Lucas Brandis, Lübeck 1475</vt:lpstr>
      <vt:lpstr>Peregrinatio in Terram sanctam a jeho vydání</vt:lpstr>
      <vt:lpstr>Život Mohamedův (1498)</vt:lpstr>
      <vt:lpstr>Prezentace aplikace PowerPoint</vt:lpstr>
      <vt:lpstr>Devět rozdíluov křesťanuo v zemi zaslíbené z traktátu Petra z Braydenbuchu</vt:lpstr>
      <vt:lpstr>Bernhard von Breydenbach v českých knihovnách (Praha, Klementinum)</vt:lpstr>
      <vt:lpstr>Bernhard von Breydenbach v jiných českých knihovnách</vt:lpstr>
      <vt:lpstr>Cheb 06/039, fol. 44r</vt:lpstr>
      <vt:lpstr>Cheb 06/039 (De causis varietatibus erroribus)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Bernhard von Breydenbach:  Peregrinatio in Terram Sanctam.  Cestopisný bestseller pozdního středověku</dc:title>
  <dc:creator>Svátek, Jaroslav</dc:creator>
  <cp:lastModifiedBy>Svátek, Jaroslav</cp:lastModifiedBy>
  <cp:revision>6</cp:revision>
  <dcterms:created xsi:type="dcterms:W3CDTF">2024-04-07T09:53:18Z</dcterms:created>
  <dcterms:modified xsi:type="dcterms:W3CDTF">2024-04-09T14:41:36Z</dcterms:modified>
</cp:coreProperties>
</file>