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8" r:id="rId3"/>
    <p:sldId id="258" r:id="rId4"/>
    <p:sldId id="270" r:id="rId5"/>
    <p:sldId id="267" r:id="rId6"/>
    <p:sldId id="261" r:id="rId7"/>
    <p:sldId id="269" r:id="rId8"/>
    <p:sldId id="262" r:id="rId9"/>
    <p:sldId id="284" r:id="rId10"/>
    <p:sldId id="260" r:id="rId11"/>
    <p:sldId id="285" r:id="rId12"/>
    <p:sldId id="276" r:id="rId13"/>
    <p:sldId id="263" r:id="rId14"/>
    <p:sldId id="282" r:id="rId15"/>
    <p:sldId id="283" r:id="rId16"/>
    <p:sldId id="280" r:id="rId17"/>
    <p:sldId id="281" r:id="rId18"/>
    <p:sldId id="274" r:id="rId19"/>
    <p:sldId id="278" r:id="rId20"/>
    <p:sldId id="279" r:id="rId21"/>
    <p:sldId id="277" r:id="rId22"/>
    <p:sldId id="291" r:id="rId23"/>
    <p:sldId id="288" r:id="rId24"/>
    <p:sldId id="286" r:id="rId25"/>
    <p:sldId id="289" r:id="rId26"/>
    <p:sldId id="287" r:id="rId27"/>
    <p:sldId id="290" r:id="rId28"/>
    <p:sldId id="292" r:id="rId29"/>
    <p:sldId id="296" r:id="rId30"/>
    <p:sldId id="297" r:id="rId31"/>
    <p:sldId id="271" r:id="rId32"/>
    <p:sldId id="293" r:id="rId33"/>
    <p:sldId id="294" r:id="rId34"/>
    <p:sldId id="272" r:id="rId35"/>
    <p:sldId id="295" r:id="rId36"/>
    <p:sldId id="273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CE372-6F6E-4DD6-ADBA-98CC7410AA15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5B30C-EB82-41B8-980A-B2E14D24E4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4F0-88E6-4500-B9A5-FCE875524C2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70AD-8019-4A1D-8188-9D78B5862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4F0-88E6-4500-B9A5-FCE875524C2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70AD-8019-4A1D-8188-9D78B5862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4F0-88E6-4500-B9A5-FCE875524C2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70AD-8019-4A1D-8188-9D78B5862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A0ABB-BFA0-46D9-AE74-97FCA1674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4F0-88E6-4500-B9A5-FCE875524C2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70AD-8019-4A1D-8188-9D78B5862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4F0-88E6-4500-B9A5-FCE875524C2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70AD-8019-4A1D-8188-9D78B5862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4F0-88E6-4500-B9A5-FCE875524C2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70AD-8019-4A1D-8188-9D78B5862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4F0-88E6-4500-B9A5-FCE875524C2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70AD-8019-4A1D-8188-9D78B5862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4F0-88E6-4500-B9A5-FCE875524C2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70AD-8019-4A1D-8188-9D78B5862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4F0-88E6-4500-B9A5-FCE875524C2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70AD-8019-4A1D-8188-9D78B5862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4F0-88E6-4500-B9A5-FCE875524C2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70AD-8019-4A1D-8188-9D78B5862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4F0-88E6-4500-B9A5-FCE875524C2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70AD-8019-4A1D-8188-9D78B5862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E4F0-88E6-4500-B9A5-FCE875524C2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70AD-8019-4A1D-8188-9D78B5862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Řehole sv. Benedikta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prstClr val="black"/>
                </a:solidFill>
              </a:rPr>
              <a:t>Tři složky řeholního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Základní tři složky řeholního života: </a:t>
            </a:r>
            <a:r>
              <a:rPr lang="cs-CZ" sz="2400" b="1" dirty="0"/>
              <a:t>modlitba</a:t>
            </a:r>
            <a:r>
              <a:rPr lang="cs-CZ" sz="2400" dirty="0"/>
              <a:t>   -    </a:t>
            </a:r>
            <a:r>
              <a:rPr lang="cs-CZ" sz="2400" b="1" dirty="0"/>
              <a:t>práce</a:t>
            </a:r>
            <a:r>
              <a:rPr lang="cs-CZ" sz="2400" dirty="0"/>
              <a:t>   -    </a:t>
            </a:r>
            <a:r>
              <a:rPr lang="cs-CZ" sz="2400" b="1" dirty="0" err="1"/>
              <a:t>lectio</a:t>
            </a:r>
            <a:r>
              <a:rPr lang="cs-CZ" sz="2400" b="1" dirty="0"/>
              <a:t> divina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 err="1"/>
              <a:t>Ora</a:t>
            </a:r>
            <a:r>
              <a:rPr lang="cs-CZ" sz="2400" b="1" dirty="0"/>
              <a:t> </a:t>
            </a:r>
            <a:r>
              <a:rPr lang="cs-CZ" sz="2400" b="1" dirty="0" err="1"/>
              <a:t>et</a:t>
            </a:r>
            <a:r>
              <a:rPr lang="cs-CZ" sz="2400" b="1" dirty="0"/>
              <a:t> </a:t>
            </a:r>
            <a:r>
              <a:rPr lang="cs-CZ" sz="2400" b="1" dirty="0" err="1"/>
              <a:t>labora</a:t>
            </a:r>
            <a:r>
              <a:rPr lang="cs-CZ" sz="2400" b="1" dirty="0"/>
              <a:t> </a:t>
            </a:r>
            <a:r>
              <a:rPr lang="cs-CZ" sz="2400" dirty="0"/>
              <a:t>(modli se a pracuj)!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Řehole vyvážená, čas určen jak pro modlitbu, tak pro práci i pro </a:t>
            </a:r>
            <a:r>
              <a:rPr lang="cs-CZ" sz="2400" dirty="0" err="1"/>
              <a:t>lectio</a:t>
            </a:r>
            <a:r>
              <a:rPr lang="cs-CZ" sz="2400" dirty="0"/>
              <a:t> divina). 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smtClean="0"/>
              <a:t>Benediktova řehole vnímána </a:t>
            </a:r>
            <a:r>
              <a:rPr lang="cs-CZ" sz="2400" dirty="0"/>
              <a:t>jako umírněná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Modlitba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Především </a:t>
            </a:r>
            <a:r>
              <a:rPr lang="cs-CZ" sz="2000" dirty="0" smtClean="0"/>
              <a:t>společná modlitba- tzv. hodinky, </a:t>
            </a:r>
            <a:r>
              <a:rPr lang="cs-CZ" sz="2000" dirty="0" err="1" smtClean="0"/>
              <a:t>officium</a:t>
            </a:r>
            <a:r>
              <a:rPr lang="cs-CZ" sz="2000" dirty="0" smtClean="0"/>
              <a:t>, opus </a:t>
            </a:r>
            <a:r>
              <a:rPr lang="cs-CZ" sz="2000" dirty="0" err="1" smtClean="0"/>
              <a:t>dei</a:t>
            </a:r>
            <a:r>
              <a:rPr lang="cs-CZ" sz="2000" dirty="0" smtClean="0"/>
              <a:t>, bohoslužba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i="1" dirty="0" smtClean="0"/>
              <a:t>Nic nemá být mnichovi přednější před modlitbou</a:t>
            </a:r>
            <a:r>
              <a:rPr lang="cs-CZ" sz="2000" dirty="0" smtClean="0"/>
              <a:t>!</a:t>
            </a: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Bohoslužba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r>
              <a:rPr lang="cs-CZ" sz="2000" i="1" dirty="0" smtClean="0"/>
              <a:t>Uprostřed noci vstávám, abych tě chválil</a:t>
            </a:r>
          </a:p>
          <a:p>
            <a:pPr>
              <a:buNone/>
            </a:pPr>
            <a:r>
              <a:rPr lang="cs-CZ" sz="2000" i="1" dirty="0" smtClean="0"/>
              <a:t>Sedmkrát za den tě chválím (žalm 118)</a:t>
            </a:r>
          </a:p>
          <a:p>
            <a:pPr>
              <a:buNone/>
            </a:pPr>
            <a:endParaRPr lang="cs-CZ" sz="2000" i="1" dirty="0" smtClean="0"/>
          </a:p>
          <a:p>
            <a:r>
              <a:rPr lang="cs-CZ" sz="2000" dirty="0" smtClean="0"/>
              <a:t>Noční hodinky (vigilie, matutina</a:t>
            </a:r>
            <a:r>
              <a:rPr lang="cs-CZ" sz="2000" dirty="0" smtClean="0"/>
              <a:t>) 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Ranní chvály ( </a:t>
            </a:r>
            <a:r>
              <a:rPr lang="cs-CZ" sz="2000" dirty="0" err="1" smtClean="0"/>
              <a:t>laudes</a:t>
            </a:r>
            <a:r>
              <a:rPr lang="cs-CZ" sz="2000" dirty="0" smtClean="0"/>
              <a:t>, </a:t>
            </a:r>
            <a:r>
              <a:rPr lang="cs-CZ" sz="2000" dirty="0" err="1" smtClean="0"/>
              <a:t>laudy</a:t>
            </a:r>
            <a:r>
              <a:rPr lang="cs-CZ" sz="2000" dirty="0" smtClean="0"/>
              <a:t>)    </a:t>
            </a:r>
            <a:endParaRPr lang="cs-CZ" sz="2000" dirty="0" smtClean="0"/>
          </a:p>
          <a:p>
            <a:r>
              <a:rPr lang="cs-CZ" sz="2000" dirty="0" smtClean="0"/>
              <a:t>Prima </a:t>
            </a:r>
          </a:p>
          <a:p>
            <a:r>
              <a:rPr lang="cs-CZ" sz="2000" dirty="0" smtClean="0"/>
              <a:t>Tercie</a:t>
            </a:r>
          </a:p>
          <a:p>
            <a:r>
              <a:rPr lang="cs-CZ" sz="2000" dirty="0" smtClean="0"/>
              <a:t>Sexta</a:t>
            </a:r>
          </a:p>
          <a:p>
            <a:r>
              <a:rPr lang="cs-CZ" sz="2000" dirty="0" err="1" smtClean="0"/>
              <a:t>Nona</a:t>
            </a:r>
            <a:endParaRPr lang="cs-CZ" sz="2000" dirty="0" smtClean="0"/>
          </a:p>
          <a:p>
            <a:r>
              <a:rPr lang="cs-CZ" sz="2000" dirty="0" smtClean="0"/>
              <a:t>Nešpory</a:t>
            </a:r>
          </a:p>
          <a:p>
            <a:r>
              <a:rPr lang="cs-CZ" sz="2000" dirty="0" err="1" smtClean="0"/>
              <a:t>Kompletář</a:t>
            </a:r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Varianty liturgie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Od Velikonoc do Letnic</a:t>
            </a:r>
          </a:p>
          <a:p>
            <a:r>
              <a:rPr lang="cs-CZ" sz="2000" dirty="0" smtClean="0"/>
              <a:t>Od Letnic do počátku postní doby</a:t>
            </a:r>
          </a:p>
          <a:p>
            <a:r>
              <a:rPr lang="cs-CZ" sz="2000" dirty="0" smtClean="0"/>
              <a:t>Postní doba</a:t>
            </a:r>
          </a:p>
          <a:p>
            <a:r>
              <a:rPr lang="cs-CZ" sz="2000" dirty="0" smtClean="0"/>
              <a:t>Neděle a svátky</a:t>
            </a:r>
          </a:p>
          <a:p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Mše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neděli a o  velkých svátcích.</a:t>
            </a:r>
          </a:p>
          <a:p>
            <a:endParaRPr lang="cs-CZ" sz="2000" dirty="0" smtClean="0"/>
          </a:p>
          <a:p>
            <a:r>
              <a:rPr lang="cs-CZ" sz="2000" dirty="0" smtClean="0"/>
              <a:t>Klášter nepotřeboval mnoho kněží.</a:t>
            </a:r>
            <a:endParaRPr 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Měření času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Pozdně </a:t>
            </a:r>
            <a:r>
              <a:rPr lang="cs-CZ" sz="2000" dirty="0" smtClean="0"/>
              <a:t>antické počítání hodin.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Den </a:t>
            </a:r>
            <a:r>
              <a:rPr lang="cs-CZ" sz="2000" dirty="0" smtClean="0"/>
              <a:t>rozdělen </a:t>
            </a:r>
            <a:r>
              <a:rPr lang="cs-CZ" sz="2000" dirty="0" smtClean="0"/>
              <a:t>na 12 hodin, noc </a:t>
            </a:r>
            <a:r>
              <a:rPr lang="cs-CZ" sz="2000" dirty="0" smtClean="0"/>
              <a:t>rozdělena </a:t>
            </a:r>
            <a:r>
              <a:rPr lang="cs-CZ" sz="2000" dirty="0" smtClean="0"/>
              <a:t>na 12 hodin.</a:t>
            </a:r>
          </a:p>
          <a:p>
            <a:endParaRPr lang="cs-CZ" sz="2000" dirty="0" smtClean="0"/>
          </a:p>
          <a:p>
            <a:r>
              <a:rPr lang="cs-CZ" sz="2000" dirty="0" smtClean="0"/>
              <a:t>Nestejná délka hodin (s výjimkou rovnodennosti).</a:t>
            </a:r>
            <a:endParaRPr 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Práce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Od velikonoc  do 1. října: 3, 5 hod. dopoledne; 3,5 hod odpoledne.                     		</a:t>
            </a:r>
          </a:p>
          <a:p>
            <a:pPr>
              <a:buNone/>
            </a:pPr>
            <a:r>
              <a:rPr lang="cs-CZ" sz="2000" dirty="0" smtClean="0"/>
              <a:t>Od 1. října do začátku postní doby : 7 hodin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Postní doba :   7 hodin práce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Neděle: žádná práce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i="1" dirty="0" smtClean="0"/>
              <a:t>Zahálka je nepřítelem ducha</a:t>
            </a:r>
          </a:p>
          <a:p>
            <a:pPr>
              <a:buNone/>
            </a:pPr>
            <a:r>
              <a:rPr lang="cs-CZ" sz="2000" dirty="0" smtClean="0"/>
              <a:t>Benediktova  řehole zdůrazňuje význam manuální práce.</a:t>
            </a:r>
          </a:p>
          <a:p>
            <a:pPr>
              <a:buNone/>
            </a:pPr>
            <a:endParaRPr lang="cs-CZ" sz="2000" i="1" dirty="0" smtClean="0"/>
          </a:p>
          <a:p>
            <a:endParaRPr lang="cs-CZ" sz="20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Svaté čtení (</a:t>
            </a:r>
            <a:r>
              <a:rPr lang="cs-CZ" sz="3100" dirty="0" err="1" smtClean="0"/>
              <a:t>lectio</a:t>
            </a:r>
            <a:r>
              <a:rPr lang="cs-CZ" sz="3100" dirty="0" smtClean="0"/>
              <a:t> divina)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Od velikonoc  do 1. října: </a:t>
            </a:r>
            <a:r>
              <a:rPr lang="cs-CZ" sz="2000" dirty="0" smtClean="0">
                <a:solidFill>
                  <a:prstClr val="black"/>
                </a:solidFill>
              </a:rPr>
              <a:t>cca </a:t>
            </a:r>
            <a:r>
              <a:rPr lang="cs-CZ" sz="2000" dirty="0" smtClean="0">
                <a:solidFill>
                  <a:prstClr val="black"/>
                </a:solidFill>
              </a:rPr>
              <a:t>2 hodiny.</a:t>
            </a:r>
          </a:p>
          <a:p>
            <a:pPr lvl="0"/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Od 1. října do začátku postní doby : </a:t>
            </a:r>
            <a:r>
              <a:rPr lang="cs-CZ" sz="2000" dirty="0" smtClean="0">
                <a:solidFill>
                  <a:prstClr val="black"/>
                </a:solidFill>
              </a:rPr>
              <a:t>cca 4,5 </a:t>
            </a:r>
            <a:r>
              <a:rPr lang="cs-CZ" sz="2000" dirty="0" smtClean="0">
                <a:solidFill>
                  <a:prstClr val="black"/>
                </a:solidFill>
              </a:rPr>
              <a:t>hod. </a:t>
            </a:r>
          </a:p>
          <a:p>
            <a:pPr lvl="0"/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Postní doba : </a:t>
            </a:r>
            <a:r>
              <a:rPr lang="cs-CZ" sz="2000" dirty="0" smtClean="0">
                <a:solidFill>
                  <a:prstClr val="black"/>
                </a:solidFill>
              </a:rPr>
              <a:t>cca 5,5 </a:t>
            </a:r>
            <a:r>
              <a:rPr lang="cs-CZ" sz="2000" dirty="0" smtClean="0">
                <a:solidFill>
                  <a:prstClr val="black"/>
                </a:solidFill>
              </a:rPr>
              <a:t>hodiny</a:t>
            </a:r>
          </a:p>
          <a:p>
            <a:pPr lvl="0"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Neděle: jen </a:t>
            </a:r>
            <a:r>
              <a:rPr lang="cs-CZ" sz="2000" dirty="0" smtClean="0">
                <a:solidFill>
                  <a:prstClr val="black"/>
                </a:solidFill>
              </a:rPr>
              <a:t>četba</a:t>
            </a:r>
          </a:p>
          <a:p>
            <a:pPr lvl="0"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V létě více práce (delší hodiny)</a:t>
            </a: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V zimě více četby</a:t>
            </a: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8591" r="7352"/>
          <a:stretch>
            <a:fillRect/>
          </a:stretch>
        </p:blipFill>
        <p:spPr bwMode="auto">
          <a:xfrm>
            <a:off x="1538287" y="1481137"/>
            <a:ext cx="60674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Doba jídla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Od Velikonoc do Letnic -  v poledne oběd, večer večeře</a:t>
            </a:r>
          </a:p>
          <a:p>
            <a:endParaRPr lang="cs-CZ" sz="2000" dirty="0" smtClean="0"/>
          </a:p>
          <a:p>
            <a:r>
              <a:rPr lang="cs-CZ" sz="2000" dirty="0" smtClean="0"/>
              <a:t>Od Letnic do 12. září  ve středu a v pátek jedí v 15 hod.</a:t>
            </a:r>
          </a:p>
          <a:p>
            <a:pPr>
              <a:buNone/>
            </a:pPr>
            <a:r>
              <a:rPr lang="cs-CZ" sz="2000" dirty="0" smtClean="0"/>
              <a:t>     V ostatní dny mají v poledne oběd a večer večeři.</a:t>
            </a:r>
          </a:p>
          <a:p>
            <a:endParaRPr lang="cs-CZ" sz="2000" dirty="0" smtClean="0"/>
          </a:p>
          <a:p>
            <a:r>
              <a:rPr lang="cs-CZ" sz="2000" dirty="0" smtClean="0"/>
              <a:t>Od 13. září do začátku postní doby  jedí v 15.hod.</a:t>
            </a:r>
          </a:p>
          <a:p>
            <a:endParaRPr lang="cs-CZ" sz="2000" dirty="0" smtClean="0"/>
          </a:p>
          <a:p>
            <a:r>
              <a:rPr lang="cs-CZ" sz="2000" dirty="0" smtClean="0"/>
              <a:t>V době postní  jedí až po nešporách – večer, ale za světla.</a:t>
            </a: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solidFill>
                  <a:srgbClr val="FF0000"/>
                </a:solidFill>
              </a:rPr>
              <a:t>Sv. Benedikt (480-547)</a:t>
            </a:r>
            <a:br>
              <a:rPr lang="cs-CZ" sz="2800" dirty="0" smtClean="0">
                <a:solidFill>
                  <a:srgbClr val="FF0000"/>
                </a:solidFill>
              </a:rPr>
            </a:br>
            <a:endParaRPr lang="cs-CZ" sz="2800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cs-CZ" sz="1600" dirty="0" smtClean="0"/>
          </a:p>
          <a:p>
            <a:pPr eaLnBrk="1" hangingPunct="1">
              <a:defRPr/>
            </a:pPr>
            <a:r>
              <a:rPr lang="cs-CZ" sz="1600" dirty="0" smtClean="0"/>
              <a:t>Největší osobnost raného evropského mnišství.</a:t>
            </a:r>
          </a:p>
          <a:p>
            <a:pPr eaLnBrk="1" hangingPunct="1">
              <a:defRPr/>
            </a:pPr>
            <a:r>
              <a:rPr lang="cs-CZ" sz="1600" dirty="0" smtClean="0"/>
              <a:t>Narodil se v </a:t>
            </a:r>
            <a:r>
              <a:rPr lang="cs-CZ" sz="1600" dirty="0" err="1" smtClean="0"/>
              <a:t>Nursii</a:t>
            </a:r>
            <a:r>
              <a:rPr lang="cs-CZ" sz="1600" dirty="0" smtClean="0"/>
              <a:t> , studoval v Římě, měl hluboký zájem o duchovní život.</a:t>
            </a:r>
          </a:p>
          <a:p>
            <a:pPr eaLnBrk="1" hangingPunct="1">
              <a:defRPr/>
            </a:pPr>
            <a:r>
              <a:rPr lang="cs-CZ" sz="1600" dirty="0" smtClean="0"/>
              <a:t>Nejprve poustevníkem, pro své následovníky založil klášter v </a:t>
            </a:r>
            <a:r>
              <a:rPr lang="cs-CZ" sz="1600" dirty="0" err="1" smtClean="0"/>
              <a:t>Subiacu</a:t>
            </a:r>
            <a:r>
              <a:rPr lang="cs-CZ" sz="1600" dirty="0" smtClean="0"/>
              <a:t>.</a:t>
            </a:r>
          </a:p>
          <a:p>
            <a:pPr eaLnBrk="1" hangingPunct="1">
              <a:defRPr/>
            </a:pPr>
            <a:r>
              <a:rPr lang="cs-CZ" sz="1600" dirty="0" smtClean="0"/>
              <a:t>529  založil klášter </a:t>
            </a:r>
            <a:r>
              <a:rPr lang="cs-CZ" sz="1600" dirty="0" err="1" smtClean="0"/>
              <a:t>Monte</a:t>
            </a:r>
            <a:r>
              <a:rPr lang="cs-CZ" sz="1600" dirty="0" smtClean="0"/>
              <a:t> </a:t>
            </a:r>
            <a:r>
              <a:rPr lang="cs-CZ" sz="1600" dirty="0" err="1" smtClean="0"/>
              <a:t>Cassino</a:t>
            </a:r>
            <a:r>
              <a:rPr lang="cs-CZ" sz="1600" dirty="0" smtClean="0"/>
              <a:t> a stal se v něm opatem. Pro tamní mnichy sepsal řeholi.</a:t>
            </a:r>
          </a:p>
          <a:p>
            <a:pPr eaLnBrk="1" hangingPunct="1">
              <a:defRPr/>
            </a:pPr>
            <a:endParaRPr lang="cs-CZ" sz="1600" dirty="0" smtClean="0"/>
          </a:p>
          <a:p>
            <a:pPr eaLnBrk="1" hangingPunct="1">
              <a:defRPr/>
            </a:pPr>
            <a:r>
              <a:rPr lang="cs-CZ" sz="1600" dirty="0" smtClean="0"/>
              <a:t>Pohřben na </a:t>
            </a:r>
            <a:r>
              <a:rPr lang="cs-CZ" sz="1600" dirty="0" err="1" smtClean="0"/>
              <a:t>Monte</a:t>
            </a:r>
            <a:r>
              <a:rPr lang="cs-CZ" sz="1600" dirty="0" smtClean="0"/>
              <a:t> </a:t>
            </a:r>
            <a:r>
              <a:rPr lang="cs-CZ" sz="1600" dirty="0" err="1" smtClean="0"/>
              <a:t>Cassinu</a:t>
            </a:r>
            <a:r>
              <a:rPr lang="cs-CZ" sz="1600" dirty="0" smtClean="0"/>
              <a:t>.</a:t>
            </a:r>
          </a:p>
          <a:p>
            <a:pPr eaLnBrk="1" hangingPunct="1">
              <a:defRPr/>
            </a:pPr>
            <a:endParaRPr lang="cs-CZ" sz="1600" dirty="0" smtClean="0"/>
          </a:p>
          <a:p>
            <a:pPr eaLnBrk="1" hangingPunct="1">
              <a:defRPr/>
            </a:pPr>
            <a:r>
              <a:rPr lang="cs-CZ" sz="1600" dirty="0" smtClean="0"/>
              <a:t>Sv. Řehoř Veliký ve Čtyřech knihách Dialogů napsal jeho životopis.</a:t>
            </a:r>
          </a:p>
          <a:p>
            <a:pPr eaLnBrk="1" hangingPunct="1">
              <a:defRPr/>
            </a:pPr>
            <a:endParaRPr lang="cs-CZ" sz="1050" dirty="0" smtClean="0"/>
          </a:p>
          <a:p>
            <a:pPr eaLnBrk="1" hangingPunct="1">
              <a:defRPr/>
            </a:pPr>
            <a:endParaRPr lang="cs-CZ" sz="1050" dirty="0" smtClean="0"/>
          </a:p>
          <a:p>
            <a:pPr eaLnBrk="1" hangingPunct="1">
              <a:defRPr/>
            </a:pPr>
            <a:r>
              <a:rPr lang="cs-CZ" sz="1050" dirty="0" err="1" smtClean="0"/>
              <a:t>Fra</a:t>
            </a:r>
            <a:r>
              <a:rPr lang="cs-CZ" sz="1050" dirty="0" smtClean="0"/>
              <a:t> </a:t>
            </a:r>
            <a:r>
              <a:rPr lang="cs-CZ" sz="1050" dirty="0" err="1" smtClean="0"/>
              <a:t>Angelico</a:t>
            </a:r>
            <a:r>
              <a:rPr lang="cs-CZ" sz="1050" dirty="0" smtClean="0"/>
              <a:t>, Sv. Benedikt</a:t>
            </a:r>
          </a:p>
        </p:txBody>
      </p:sp>
      <p:pic>
        <p:nvPicPr>
          <p:cNvPr id="11268" name="Zástupný symbol pro obsah 5" descr="225px-Fra_Angelico_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916113"/>
            <a:ext cx="3162300" cy="38512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Spánek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Ve společných ložnicích</a:t>
            </a:r>
          </a:p>
          <a:p>
            <a:pPr>
              <a:buNone/>
            </a:pPr>
            <a:r>
              <a:rPr lang="cs-CZ" sz="2000" dirty="0" smtClean="0"/>
              <a:t>Za světla lampy</a:t>
            </a:r>
          </a:p>
          <a:p>
            <a:pPr>
              <a:buNone/>
            </a:pPr>
            <a:r>
              <a:rPr lang="cs-CZ" sz="2000" dirty="0" smtClean="0"/>
              <a:t>Mniši spí oblečení a přepásáni pásem nebo provazem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 létě 6 hodin v noci</a:t>
            </a:r>
          </a:p>
          <a:p>
            <a:r>
              <a:rPr lang="cs-CZ" sz="2000" dirty="0" smtClean="0"/>
              <a:t>Dvě hodiny po obědě</a:t>
            </a:r>
          </a:p>
          <a:p>
            <a:endParaRPr lang="cs-CZ" sz="2000" dirty="0" smtClean="0"/>
          </a:p>
          <a:p>
            <a:r>
              <a:rPr lang="cs-CZ" sz="2000" dirty="0" smtClean="0"/>
              <a:t>V zimě 8 hodin</a:t>
            </a:r>
            <a:endParaRPr lang="cs-CZ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Služby v klášteře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Od neděle do neděle</a:t>
            </a:r>
          </a:p>
          <a:p>
            <a:endParaRPr lang="cs-CZ" sz="2000" dirty="0" smtClean="0"/>
          </a:p>
          <a:p>
            <a:r>
              <a:rPr lang="cs-CZ" sz="2000" dirty="0" smtClean="0"/>
              <a:t>Týdenní služba v kuchyni</a:t>
            </a:r>
          </a:p>
          <a:p>
            <a:r>
              <a:rPr lang="cs-CZ" sz="2000" dirty="0" smtClean="0"/>
              <a:t>Týdenní služba lektora</a:t>
            </a:r>
          </a:p>
          <a:p>
            <a:endParaRPr lang="cs-CZ" sz="2000" dirty="0" smtClean="0"/>
          </a:p>
          <a:p>
            <a:r>
              <a:rPr lang="cs-CZ" sz="2000" dirty="0" smtClean="0"/>
              <a:t>Postupně všichni členové komunity</a:t>
            </a:r>
            <a:endParaRPr lang="cs-CZ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Pořadí v komunitě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sz="2400" dirty="0" smtClean="0"/>
              <a:t>Podle doby vstupu do kláštera</a:t>
            </a:r>
          </a:p>
          <a:p>
            <a:r>
              <a:rPr lang="cs-CZ" sz="2400" dirty="0" smtClean="0"/>
              <a:t>Za zásluhy</a:t>
            </a:r>
          </a:p>
          <a:p>
            <a:r>
              <a:rPr lang="cs-CZ" sz="2400" dirty="0" smtClean="0"/>
              <a:t>Podle opatova rozhodnutí</a:t>
            </a:r>
            <a:endParaRPr lang="cs-CZ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Hodnostáři kláštera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Děkan</a:t>
            </a:r>
          </a:p>
          <a:p>
            <a:endParaRPr lang="cs-CZ" sz="2400" dirty="0" smtClean="0"/>
          </a:p>
          <a:p>
            <a:r>
              <a:rPr lang="cs-CZ" sz="2400" dirty="0" err="1" smtClean="0"/>
              <a:t>Celerář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Převor</a:t>
            </a:r>
          </a:p>
          <a:p>
            <a:endParaRPr lang="cs-CZ" sz="2400" dirty="0" smtClean="0"/>
          </a:p>
          <a:p>
            <a:r>
              <a:rPr lang="cs-CZ" sz="2400" dirty="0" err="1" smtClean="0"/>
              <a:t>Fortnýř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err="1" smtClean="0"/>
              <a:t>Novicmistr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Všechny určuje opat</a:t>
            </a:r>
            <a:endParaRPr lang="cs-CZ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Duchovní umění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Nástroje dobrých skutků</a:t>
            </a:r>
          </a:p>
          <a:p>
            <a:endParaRPr lang="cs-CZ" sz="2400" dirty="0" smtClean="0"/>
          </a:p>
          <a:p>
            <a:r>
              <a:rPr lang="cs-CZ" sz="2400" dirty="0" smtClean="0"/>
              <a:t>Poslušnost</a:t>
            </a:r>
          </a:p>
          <a:p>
            <a:r>
              <a:rPr lang="cs-CZ" sz="2400" dirty="0" smtClean="0"/>
              <a:t>Mlčenlivost</a:t>
            </a:r>
          </a:p>
          <a:p>
            <a:r>
              <a:rPr lang="cs-CZ" sz="2400" dirty="0" smtClean="0"/>
              <a:t>Pokora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Askeze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Zejména během postního období</a:t>
            </a:r>
          </a:p>
          <a:p>
            <a:endParaRPr lang="cs-CZ" sz="2000" dirty="0" smtClean="0"/>
          </a:p>
          <a:p>
            <a:r>
              <a:rPr lang="cs-CZ" sz="2000" dirty="0" smtClean="0"/>
              <a:t>Odříkání se části jídla, pití, spánku</a:t>
            </a:r>
          </a:p>
          <a:p>
            <a:r>
              <a:rPr lang="cs-CZ" sz="2000" dirty="0" smtClean="0"/>
              <a:t>Přidávání modlitby</a:t>
            </a:r>
          </a:p>
          <a:p>
            <a:endParaRPr lang="cs-CZ" sz="2000" dirty="0" smtClean="0"/>
          </a:p>
          <a:p>
            <a:r>
              <a:rPr lang="cs-CZ" sz="2000" dirty="0" smtClean="0"/>
              <a:t>Každý předloží opatovi svůj návrh.</a:t>
            </a:r>
          </a:p>
          <a:p>
            <a:r>
              <a:rPr lang="cs-CZ" sz="2000" dirty="0" smtClean="0"/>
              <a:t>Míru askeze jednotlivce určuje opat.</a:t>
            </a:r>
            <a:endParaRPr lang="cs-CZ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Mlčení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kostele</a:t>
            </a:r>
          </a:p>
          <a:p>
            <a:endParaRPr lang="cs-CZ" sz="2000" dirty="0" smtClean="0"/>
          </a:p>
          <a:p>
            <a:r>
              <a:rPr lang="cs-CZ" sz="2000" dirty="0" smtClean="0"/>
              <a:t>V dormitáři</a:t>
            </a:r>
          </a:p>
          <a:p>
            <a:endParaRPr lang="cs-CZ" sz="2000" dirty="0" smtClean="0"/>
          </a:p>
          <a:p>
            <a:r>
              <a:rPr lang="cs-CZ" sz="2000" dirty="0" smtClean="0"/>
              <a:t>Po </a:t>
            </a:r>
            <a:r>
              <a:rPr lang="cs-CZ" sz="2000" dirty="0" err="1" smtClean="0"/>
              <a:t>kompletáři</a:t>
            </a:r>
            <a:endParaRPr lang="cs-CZ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Vina a trest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Vzpurnost, neposlušnost, pýcha, reptavost</a:t>
            </a:r>
          </a:p>
          <a:p>
            <a:endParaRPr lang="cs-CZ" sz="2000" dirty="0" smtClean="0"/>
          </a:p>
          <a:p>
            <a:r>
              <a:rPr lang="cs-CZ" sz="2000" dirty="0" smtClean="0"/>
              <a:t>Napomenutí</a:t>
            </a:r>
          </a:p>
          <a:p>
            <a:r>
              <a:rPr lang="cs-CZ" sz="2000" dirty="0" smtClean="0"/>
              <a:t>Veřejné pokárání</a:t>
            </a:r>
          </a:p>
          <a:p>
            <a:r>
              <a:rPr lang="cs-CZ" sz="2000" dirty="0" smtClean="0"/>
              <a:t>Trest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Vyloučení od stolu</a:t>
            </a:r>
          </a:p>
          <a:p>
            <a:r>
              <a:rPr lang="cs-CZ" sz="2000" dirty="0" smtClean="0"/>
              <a:t>Vyloučení z oratoře</a:t>
            </a:r>
          </a:p>
          <a:p>
            <a:r>
              <a:rPr lang="cs-CZ" sz="2000" dirty="0" smtClean="0"/>
              <a:t>Tělesný trest</a:t>
            </a:r>
          </a:p>
          <a:p>
            <a:r>
              <a:rPr lang="cs-CZ" sz="2000" dirty="0" smtClean="0"/>
              <a:t>Vyhnání z kláštera</a:t>
            </a:r>
            <a:endParaRPr lang="cs-CZ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Zvláštní péče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Nemocní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Starci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Děti</a:t>
            </a:r>
            <a:endParaRPr lang="cs-CZ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Přijímání hostí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i="1" dirty="0" smtClean="0"/>
          </a:p>
          <a:p>
            <a:r>
              <a:rPr lang="cs-CZ" sz="2400" i="1" dirty="0" smtClean="0"/>
              <a:t>Všichni příchozí hosté se mají přijímat jako sám Kristus</a:t>
            </a:r>
          </a:p>
          <a:p>
            <a:endParaRPr lang="cs-CZ" sz="2400" i="1" dirty="0" smtClean="0"/>
          </a:p>
          <a:p>
            <a:endParaRPr lang="cs-CZ" sz="2400" i="1" dirty="0" smtClean="0"/>
          </a:p>
          <a:p>
            <a:r>
              <a:rPr lang="cs-CZ" sz="2400" dirty="0" smtClean="0"/>
              <a:t>Každý klášter má mít celu  (místnost)  pro hosty</a:t>
            </a:r>
          </a:p>
          <a:p>
            <a:r>
              <a:rPr lang="cs-CZ" sz="2400" dirty="0" smtClean="0"/>
              <a:t>Zvláštní kuchyně pro hosty </a:t>
            </a:r>
            <a:endParaRPr 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Řehole sv. Benedikta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Pravidla společného soužití (vita </a:t>
            </a:r>
            <a:r>
              <a:rPr lang="cs-CZ" sz="2400" dirty="0" err="1" smtClean="0"/>
              <a:t>communis</a:t>
            </a:r>
            <a:r>
              <a:rPr lang="cs-CZ" sz="2400" dirty="0" smtClean="0"/>
              <a:t>),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návod k duchovnímu růstu každého jednotlivce.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Materiální zabezpečení kláštera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Řehole se  tímto tématem výslovně nezbývá.</a:t>
            </a:r>
          </a:p>
          <a:p>
            <a:endParaRPr lang="cs-CZ" sz="2000" dirty="0" smtClean="0"/>
          </a:p>
          <a:p>
            <a:r>
              <a:rPr lang="cs-CZ" sz="2000" dirty="0" smtClean="0"/>
              <a:t>Předpokládá, že klášter má majetek, z nějž žije.</a:t>
            </a:r>
          </a:p>
          <a:p>
            <a:r>
              <a:rPr lang="cs-CZ" sz="2000" dirty="0" smtClean="0"/>
              <a:t>Připouští možnost, že mniši mohou pracovat o žních, pokud je to nutné.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   </a:t>
            </a:r>
            <a:r>
              <a:rPr lang="cs-CZ" sz="2000" i="1" dirty="0" smtClean="0"/>
              <a:t>Kde místní poměry nebo chudoba vyžadují,</a:t>
            </a:r>
          </a:p>
          <a:p>
            <a:pPr>
              <a:buNone/>
            </a:pPr>
            <a:r>
              <a:rPr lang="cs-CZ" sz="2000" i="1" dirty="0" smtClean="0"/>
              <a:t>      aby se  bratři postarali o sklizeň plodin sami, ať se nermoutí.</a:t>
            </a:r>
          </a:p>
          <a:p>
            <a:pPr>
              <a:buNone/>
            </a:pPr>
            <a:r>
              <a:rPr lang="cs-CZ" sz="2000" i="1" dirty="0" smtClean="0"/>
              <a:t> </a:t>
            </a:r>
            <a:r>
              <a:rPr lang="cs-CZ" sz="2000" i="1" dirty="0" smtClean="0"/>
              <a:t>     Vždyť tehdy právě jsou skutečnými mnichy,</a:t>
            </a:r>
          </a:p>
          <a:p>
            <a:pPr>
              <a:buNone/>
            </a:pPr>
            <a:r>
              <a:rPr lang="cs-CZ" sz="2000" i="1" dirty="0" smtClean="0"/>
              <a:t> </a:t>
            </a:r>
            <a:r>
              <a:rPr lang="cs-CZ" sz="2000" i="1" dirty="0" smtClean="0"/>
              <a:t>      když žijí z práce svých rukou jako naši Otcové a apoštolové.  </a:t>
            </a:r>
            <a:endParaRPr lang="cs-CZ" sz="2000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                                Rozšíření řehole sv. Benedikta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eaLnBrk="1" hangingPunct="1">
              <a:buFontTx/>
              <a:buNone/>
            </a:pPr>
            <a:endParaRPr lang="cs-CZ" sz="1600" dirty="0" smtClean="0"/>
          </a:p>
          <a:p>
            <a:pPr eaLnBrk="1" hangingPunct="1">
              <a:buFontTx/>
              <a:buNone/>
            </a:pPr>
            <a:endParaRPr lang="cs-CZ" sz="1600" dirty="0"/>
          </a:p>
          <a:p>
            <a:pPr eaLnBrk="1" hangingPunct="1">
              <a:buFontTx/>
              <a:buNone/>
            </a:pPr>
            <a:endParaRPr lang="cs-CZ" sz="1600" dirty="0" smtClean="0"/>
          </a:p>
          <a:p>
            <a:pPr eaLnBrk="1" hangingPunct="1">
              <a:buFontTx/>
              <a:buNone/>
            </a:pPr>
            <a:r>
              <a:rPr lang="cs-CZ" sz="1600" dirty="0" smtClean="0"/>
              <a:t>7. a 8. století- pluralita klášterních pravidel. Řehole sv. Benedikta jen jedním z mnoha.</a:t>
            </a:r>
          </a:p>
          <a:p>
            <a:pPr eaLnBrk="1" hangingPunct="1"/>
            <a:endParaRPr lang="cs-CZ" sz="1600" dirty="0" smtClean="0"/>
          </a:p>
          <a:p>
            <a:pPr eaLnBrk="1" hangingPunct="1">
              <a:buFontTx/>
              <a:buNone/>
            </a:pPr>
            <a:r>
              <a:rPr lang="cs-CZ" sz="1600" dirty="0" smtClean="0"/>
              <a:t>Sv. Benedikt z </a:t>
            </a:r>
            <a:r>
              <a:rPr lang="cs-CZ" sz="1600" dirty="0" err="1" smtClean="0"/>
              <a:t>Aniane</a:t>
            </a:r>
            <a:r>
              <a:rPr lang="cs-CZ" sz="1600" dirty="0" smtClean="0"/>
              <a:t> 8.-9. století, propagátor řehole sv. Benedikta na dvoře Karla </a:t>
            </a:r>
          </a:p>
          <a:p>
            <a:pPr eaLnBrk="1" hangingPunct="1">
              <a:buFontTx/>
              <a:buNone/>
            </a:pPr>
            <a:r>
              <a:rPr lang="cs-CZ" sz="1600" dirty="0" smtClean="0"/>
              <a:t>Velikého a Ludvíka Pobožného.</a:t>
            </a:r>
          </a:p>
          <a:p>
            <a:pPr eaLnBrk="1" hangingPunct="1"/>
            <a:endParaRPr lang="cs-CZ" sz="1600" dirty="0" smtClean="0"/>
          </a:p>
          <a:p>
            <a:pPr eaLnBrk="1" hangingPunct="1">
              <a:buFontTx/>
              <a:buNone/>
            </a:pPr>
            <a:r>
              <a:rPr lang="cs-CZ" sz="1600" dirty="0" smtClean="0"/>
              <a:t>Prosadil, že podle </a:t>
            </a:r>
            <a:r>
              <a:rPr lang="cs-CZ" sz="1600" dirty="0" err="1" smtClean="0"/>
              <a:t>kapitularia</a:t>
            </a:r>
            <a:r>
              <a:rPr lang="cs-CZ" sz="1600" dirty="0" smtClean="0"/>
              <a:t> z roku 817 se řehole sv. Benedikta stala jediná povolená ve </a:t>
            </a:r>
          </a:p>
          <a:p>
            <a:pPr eaLnBrk="1" hangingPunct="1">
              <a:buFontTx/>
              <a:buNone/>
            </a:pPr>
            <a:r>
              <a:rPr lang="cs-CZ" sz="1600" dirty="0" smtClean="0"/>
              <a:t>francké říši.</a:t>
            </a:r>
          </a:p>
          <a:p>
            <a:pPr eaLnBrk="1" hangingPunct="1">
              <a:buFontTx/>
              <a:buNone/>
            </a:pPr>
            <a:endParaRPr lang="cs-CZ" sz="1600" dirty="0"/>
          </a:p>
          <a:p>
            <a:pPr eaLnBrk="1" hangingPunct="1">
              <a:buFontTx/>
              <a:buNone/>
            </a:pPr>
            <a:r>
              <a:rPr lang="cs-CZ" sz="1600" dirty="0" smtClean="0"/>
              <a:t>Od </a:t>
            </a:r>
            <a:r>
              <a:rPr lang="cs-CZ" sz="1600" dirty="0" err="1" smtClean="0"/>
              <a:t>poč</a:t>
            </a:r>
            <a:r>
              <a:rPr lang="cs-CZ" sz="1600" dirty="0" smtClean="0"/>
              <a:t>. 9.st. do konce 11. století </a:t>
            </a:r>
            <a:r>
              <a:rPr lang="cs-CZ" sz="1600" dirty="0" err="1" smtClean="0"/>
              <a:t>benediktinství</a:t>
            </a:r>
            <a:r>
              <a:rPr lang="cs-CZ" sz="1600" dirty="0" smtClean="0"/>
              <a:t> jediný povolený způsob klášterního života.</a:t>
            </a:r>
          </a:p>
        </p:txBody>
      </p:sp>
      <p:pic>
        <p:nvPicPr>
          <p:cNvPr id="4" name="Zástupný symbol pro obsah 4" descr="benedikt-z-aniane-298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28384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Řehole sv. Benedikta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Řeholí sv. Benedikta se spravují    benediktini</a:t>
            </a:r>
          </a:p>
          <a:p>
            <a:pPr>
              <a:buNone/>
            </a:pPr>
            <a:r>
              <a:rPr lang="cs-CZ" sz="2000" dirty="0" smtClean="0"/>
              <a:t>                                                                  </a:t>
            </a:r>
            <a:r>
              <a:rPr lang="cs-CZ" sz="2000" dirty="0" smtClean="0"/>
              <a:t>cisterciáci</a:t>
            </a:r>
            <a:endParaRPr lang="cs-CZ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prstClr val="black"/>
                </a:solidFill>
              </a:rPr>
              <a:t>Plán ze St. </a:t>
            </a:r>
            <a:r>
              <a:rPr lang="cs-CZ" sz="2800" dirty="0" err="1" smtClean="0">
                <a:solidFill>
                  <a:prstClr val="black"/>
                </a:solidFill>
              </a:rPr>
              <a:t>Gallen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Vznikl </a:t>
            </a:r>
            <a:r>
              <a:rPr lang="cs-CZ" sz="2000" dirty="0" smtClean="0"/>
              <a:t>v klášteře </a:t>
            </a:r>
            <a:r>
              <a:rPr lang="cs-CZ" sz="2000" dirty="0" err="1" smtClean="0"/>
              <a:t>Reichenau</a:t>
            </a:r>
            <a:r>
              <a:rPr lang="cs-CZ" sz="2000" dirty="0" smtClean="0"/>
              <a:t>  kolem roku 820, věnován opatu </a:t>
            </a:r>
            <a:r>
              <a:rPr lang="cs-CZ" sz="2000" dirty="0" err="1" smtClean="0"/>
              <a:t>St.Gallen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Ideální plán benediktinského kláštera zachycuje kostel, klášterní budovy, stáje, dílny, pivovar, nemocnici, noviciát, zahrady, hřbitov a další</a:t>
            </a:r>
            <a:endParaRPr lang="cs-CZ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Plán ze St. </a:t>
            </a:r>
            <a:r>
              <a:rPr lang="cs-CZ" sz="2000" dirty="0" err="1" smtClean="0"/>
              <a:t>Gallen</a:t>
            </a:r>
            <a:endParaRPr lang="cs-CZ" sz="2000" dirty="0"/>
          </a:p>
        </p:txBody>
      </p:sp>
      <p:pic>
        <p:nvPicPr>
          <p:cNvPr id="4" name="Zástupný symbol pro obsah 3" descr="st_gall_plan_of_monast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780269" cy="5040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1280px-Rahn_Kloster_Sanct_Gallen_nach_Lasi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400000" cy="5040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Zástupný symbol pro obsah 3" descr="idealni%20plan%20klastera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688" y="260606"/>
            <a:ext cx="5472607" cy="6383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prstClr val="black"/>
                </a:solidFill>
              </a:rPr>
              <a:t>Řehole sv. Benedikta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680520" cy="4569371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Není originální.</a:t>
            </a:r>
          </a:p>
          <a:p>
            <a:pPr>
              <a:buNone/>
            </a:pPr>
            <a:r>
              <a:rPr lang="cs-CZ" sz="2000" dirty="0" smtClean="0"/>
              <a:t> </a:t>
            </a:r>
          </a:p>
          <a:p>
            <a:r>
              <a:rPr lang="cs-CZ" sz="2000" dirty="0" smtClean="0"/>
              <a:t>Vycházela ze starších zdrojů, jež doplňovala a upravovala.</a:t>
            </a:r>
          </a:p>
          <a:p>
            <a:endParaRPr lang="cs-CZ" sz="2000" dirty="0" smtClean="0"/>
          </a:p>
          <a:p>
            <a:r>
              <a:rPr lang="cs-CZ" sz="2000" dirty="0" smtClean="0"/>
              <a:t>Nejbližším zdrojem Řehole Mistrova, která vznikla snad v oblasti jižní Itálie po 500.</a:t>
            </a:r>
          </a:p>
          <a:p>
            <a:pPr>
              <a:buNone/>
            </a:pPr>
            <a:r>
              <a:rPr lang="cs-CZ" sz="2000" dirty="0" smtClean="0"/>
              <a:t>     Některé pasáže totožné, jiné upravené, jen asi 1/3 zcela originální.</a:t>
            </a:r>
          </a:p>
          <a:p>
            <a:pPr>
              <a:buNone/>
            </a:pPr>
            <a:r>
              <a:rPr lang="cs-CZ" sz="2000" dirty="0" smtClean="0"/>
              <a:t>     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5" name="Zástupný symbol pro obsah 7" descr="220px-St__Benedict_delivering_his_rule_to_the_monks_of_his_ord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1772816"/>
            <a:ext cx="3473684" cy="3600000"/>
          </a:xfrm>
        </p:spPr>
      </p:pic>
      <p:sp>
        <p:nvSpPr>
          <p:cNvPr id="6" name="Obdélník 5"/>
          <p:cNvSpPr/>
          <p:nvPr/>
        </p:nvSpPr>
        <p:spPr>
          <a:xfrm>
            <a:off x="2692414" y="3244334"/>
            <a:ext cx="629832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                                          </a:t>
            </a:r>
          </a:p>
          <a:p>
            <a:pPr>
              <a:defRPr/>
            </a:pPr>
            <a:r>
              <a:rPr lang="cs-CZ" dirty="0" smtClean="0"/>
              <a:t>                                                Sv. Benedikt dává řeholi svým bratrům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Řehole sv. Benedikta</a:t>
            </a:r>
            <a:br>
              <a:rPr lang="cs-CZ" sz="2800" dirty="0" smtClean="0"/>
            </a:br>
            <a:endParaRPr lang="cs-CZ" sz="2800" dirty="0" smtClean="0"/>
          </a:p>
        </p:txBody>
      </p:sp>
      <p:pic>
        <p:nvPicPr>
          <p:cNvPr id="13316" name="Picture 9" descr="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991926" cy="4525963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99992" y="1484784"/>
            <a:ext cx="4644008" cy="464137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cs-CZ" sz="1600" dirty="0" smtClean="0"/>
          </a:p>
          <a:p>
            <a:pPr>
              <a:buNone/>
            </a:pPr>
            <a:r>
              <a:rPr lang="cs-CZ" sz="2000" dirty="0" smtClean="0"/>
              <a:t>Velmi podrobná Prolog + 73 kapitol</a:t>
            </a:r>
          </a:p>
          <a:p>
            <a:pPr eaLnBrk="1" hangingPunct="1">
              <a:buNone/>
              <a:defRPr/>
            </a:pPr>
            <a:endParaRPr lang="cs-CZ" sz="2000" dirty="0" smtClean="0"/>
          </a:p>
          <a:p>
            <a:pPr eaLnBrk="1" hangingPunct="1">
              <a:buNone/>
              <a:defRPr/>
            </a:pPr>
            <a:r>
              <a:rPr lang="cs-CZ" sz="2000" dirty="0" smtClean="0"/>
              <a:t>První část věnována postavení opata</a:t>
            </a:r>
          </a:p>
          <a:p>
            <a:pPr eaLnBrk="1" hangingPunct="1">
              <a:buNone/>
              <a:defRPr/>
            </a:pPr>
            <a:r>
              <a:rPr lang="cs-CZ" sz="2000" dirty="0" smtClean="0"/>
              <a:t>a duchovnímu růstu mnichů.</a:t>
            </a:r>
          </a:p>
          <a:p>
            <a:pPr eaLnBrk="1" hangingPunct="1">
              <a:buNone/>
              <a:defRPr/>
            </a:pPr>
            <a:endParaRPr lang="cs-CZ" sz="2000" dirty="0" smtClean="0"/>
          </a:p>
          <a:p>
            <a:pPr eaLnBrk="1" hangingPunct="1">
              <a:buNone/>
              <a:defRPr/>
            </a:pPr>
            <a:r>
              <a:rPr lang="cs-CZ" sz="2000" dirty="0" smtClean="0"/>
              <a:t>Další- organizaci bohoslužeb a života</a:t>
            </a:r>
          </a:p>
          <a:p>
            <a:pPr eaLnBrk="1" hangingPunct="1">
              <a:buNone/>
              <a:defRPr/>
            </a:pPr>
            <a:r>
              <a:rPr lang="cs-CZ" sz="2000" dirty="0" smtClean="0"/>
              <a:t> v klášteře.</a:t>
            </a:r>
          </a:p>
          <a:p>
            <a:pPr eaLnBrk="1" hangingPunct="1">
              <a:buNone/>
              <a:defRPr/>
            </a:pPr>
            <a:endParaRPr lang="cs-CZ" sz="2000" dirty="0" smtClean="0"/>
          </a:p>
          <a:p>
            <a:pPr eaLnBrk="1" hangingPunct="1">
              <a:buNone/>
              <a:defRPr/>
            </a:pPr>
            <a:r>
              <a:rPr lang="cs-CZ" sz="2000" dirty="0" smtClean="0"/>
              <a:t>Struktura řehole v části věnované životu v </a:t>
            </a:r>
          </a:p>
          <a:p>
            <a:pPr eaLnBrk="1" hangingPunct="1">
              <a:buNone/>
              <a:defRPr/>
            </a:pPr>
            <a:r>
              <a:rPr lang="cs-CZ" sz="2000" dirty="0" smtClean="0"/>
              <a:t>klášteře není zcela přehledná.</a:t>
            </a:r>
          </a:p>
          <a:p>
            <a:pPr eaLnBrk="1" hangingPunct="1">
              <a:buNone/>
              <a:defRPr/>
            </a:pPr>
            <a:endParaRPr lang="cs-CZ" sz="2000" dirty="0" smtClean="0"/>
          </a:p>
          <a:p>
            <a:pPr eaLnBrk="1" hangingPunct="1">
              <a:buNone/>
              <a:defRPr/>
            </a:pPr>
            <a:r>
              <a:rPr lang="cs-CZ" sz="2000" dirty="0" smtClean="0"/>
              <a:t>Kapitoly se věnují zejména dennímu </a:t>
            </a:r>
            <a:r>
              <a:rPr lang="cs-CZ" sz="2000" dirty="0" smtClean="0"/>
              <a:t>rozvrhu, </a:t>
            </a:r>
          </a:p>
          <a:p>
            <a:pPr eaLnBrk="1" hangingPunct="1">
              <a:buNone/>
              <a:defRPr/>
            </a:pPr>
            <a:r>
              <a:rPr lang="cs-CZ" sz="2000" dirty="0" smtClean="0"/>
              <a:t>hodnostářům kláštera, vině a </a:t>
            </a:r>
            <a:r>
              <a:rPr lang="cs-CZ" sz="2000" dirty="0" smtClean="0"/>
              <a:t>trestu, přijímání</a:t>
            </a:r>
          </a:p>
          <a:p>
            <a:pPr eaLnBrk="1" hangingPunct="1">
              <a:buNone/>
              <a:defRPr/>
            </a:pPr>
            <a:r>
              <a:rPr lang="cs-CZ" sz="2000" dirty="0" smtClean="0"/>
              <a:t> hostí.</a:t>
            </a:r>
            <a:endParaRPr lang="cs-CZ" sz="2000" dirty="0" smtClean="0"/>
          </a:p>
          <a:p>
            <a:pPr eaLnBrk="1" hangingPunct="1">
              <a:defRPr/>
            </a:pPr>
            <a:endParaRPr lang="cs-CZ" sz="1600" dirty="0" smtClean="0"/>
          </a:p>
          <a:p>
            <a:pPr eaLnBrk="1" hangingPunct="1">
              <a:defRPr/>
            </a:pPr>
            <a:endParaRPr lang="cs-CZ" sz="1600" dirty="0" smtClean="0"/>
          </a:p>
          <a:p>
            <a:pPr eaLnBrk="1" hangingPunct="1">
              <a:buFontTx/>
              <a:buNone/>
              <a:defRPr/>
            </a:pPr>
            <a:endParaRPr lang="cs-CZ" sz="105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105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sz="1600" dirty="0" smtClean="0"/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539750" y="2967038"/>
            <a:ext cx="4103688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sz="1050" dirty="0"/>
          </a:p>
          <a:p>
            <a:pPr>
              <a:defRPr/>
            </a:pPr>
            <a:r>
              <a:rPr lang="cs-CZ" sz="1050" dirty="0" smtClean="0"/>
              <a:t>Sv</a:t>
            </a:r>
            <a:r>
              <a:rPr lang="cs-CZ" sz="1050" dirty="0"/>
              <a:t>. Benedikt s žákem, Řehole sv. Benedikta, knihovna kláštera ve Vyšším Brodu</a:t>
            </a:r>
            <a:r>
              <a:rPr lang="cs-CZ" sz="1050" dirty="0" smtClean="0"/>
              <a:t>. První slova  „ Naslouchej, synu,mistrovu učení, nakloň k němu ucho svého srdce“.</a:t>
            </a:r>
          </a:p>
          <a:p>
            <a:pPr>
              <a:defRPr/>
            </a:pPr>
            <a:endParaRPr lang="cs-CZ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Spiritualita Benediktovy řehole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Klášter je Boží dům, jeho středem je zmrtvýchvstalý Kristus</a:t>
            </a:r>
          </a:p>
          <a:p>
            <a:endParaRPr lang="cs-CZ" sz="2400" dirty="0"/>
          </a:p>
          <a:p>
            <a:r>
              <a:rPr lang="cs-CZ" sz="2400" dirty="0" smtClean="0"/>
              <a:t>Domem Božím je však také sama komunita i jednotlivý mnich povolaný k tomu, aby se stal Božím příbytkem.</a:t>
            </a:r>
          </a:p>
          <a:p>
            <a:endParaRPr lang="cs-CZ" sz="2400" dirty="0" smtClean="0"/>
          </a:p>
          <a:p>
            <a:r>
              <a:rPr lang="cs-CZ" sz="2400" dirty="0" smtClean="0"/>
              <a:t>Žít v domě Božím znamená najít své místo v domě vystaveném ze živých kamenů, v komunitě bratří.</a:t>
            </a:r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prstClr val="black"/>
                </a:solidFill>
              </a:rPr>
              <a:t>Opat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 V čele kláštera stojí opat, který je jeho vládcem.</a:t>
            </a:r>
          </a:p>
          <a:p>
            <a:r>
              <a:rPr lang="cs-CZ" sz="2400" dirty="0" smtClean="0"/>
              <a:t>Všichni mniši jsou mu povinni naprostou poslušností.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Má si být stále vědom toho, že je zodpovědný za duše mnichů a podle toho jednat.</a:t>
            </a:r>
          </a:p>
          <a:p>
            <a:endParaRPr lang="cs-CZ" sz="2400" dirty="0" smtClean="0"/>
          </a:p>
          <a:p>
            <a:r>
              <a:rPr lang="cs-CZ" sz="2400" dirty="0" smtClean="0"/>
              <a:t>Sám sebe má považovat spíše za služebníka než vládce; má si přát spíše být milován, než obáván.</a:t>
            </a:r>
          </a:p>
          <a:p>
            <a:endParaRPr lang="cs-CZ" sz="2400" dirty="0" smtClean="0"/>
          </a:p>
          <a:p>
            <a:r>
              <a:rPr lang="cs-CZ" sz="2400" dirty="0" smtClean="0"/>
              <a:t>Opat je volen komunitou z jejího středu.</a:t>
            </a:r>
          </a:p>
          <a:p>
            <a:endParaRPr lang="cs-CZ" sz="2400" dirty="0" smtClean="0"/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Benediktův klášter jako dílo pozdní antiky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Společenství mnichů žijících pod jednou střechou pod vedením opata, který má být mnichům otcem.</a:t>
            </a:r>
          </a:p>
          <a:p>
            <a:r>
              <a:rPr lang="cs-CZ" sz="2400" dirty="0" smtClean="0"/>
              <a:t>Otcovská autokracie  podle římského vzoru.</a:t>
            </a:r>
          </a:p>
          <a:p>
            <a:endParaRPr lang="cs-CZ" sz="2400" dirty="0" smtClean="0"/>
          </a:p>
          <a:p>
            <a:r>
              <a:rPr lang="cs-CZ" sz="2400" dirty="0" smtClean="0"/>
              <a:t>Prostorově –varianta pozdně římského rodinného venkovského sídla.</a:t>
            </a:r>
          </a:p>
          <a:p>
            <a:endParaRPr lang="cs-CZ" sz="2400" dirty="0" smtClean="0"/>
          </a:p>
          <a:p>
            <a:r>
              <a:rPr lang="cs-CZ" sz="2400" dirty="0" smtClean="0"/>
              <a:t>Antický důraz na psané právo.</a:t>
            </a:r>
          </a:p>
          <a:p>
            <a:r>
              <a:rPr lang="cs-CZ" sz="2400" dirty="0" smtClean="0"/>
              <a:t>Řehole je zákonem, je nadřazena i opatovi. </a:t>
            </a:r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Vstup do kláštera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Žádost o vstup- několik dní před branou</a:t>
            </a:r>
          </a:p>
          <a:p>
            <a:endParaRPr lang="cs-CZ" sz="2000" dirty="0" smtClean="0"/>
          </a:p>
          <a:p>
            <a:r>
              <a:rPr lang="cs-CZ" sz="2000" dirty="0" smtClean="0"/>
              <a:t>Několik dní v cele pro hosty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Noviciát- 1 rok</a:t>
            </a:r>
          </a:p>
          <a:p>
            <a:r>
              <a:rPr lang="cs-CZ" sz="2000" dirty="0" smtClean="0"/>
              <a:t> 3x se mu čte řehole</a:t>
            </a:r>
          </a:p>
          <a:p>
            <a:endParaRPr lang="cs-CZ" sz="2000" dirty="0" smtClean="0"/>
          </a:p>
          <a:p>
            <a:r>
              <a:rPr lang="cs-CZ" sz="2000" dirty="0" smtClean="0"/>
              <a:t>Po roce sliby:  stálost (</a:t>
            </a:r>
            <a:r>
              <a:rPr lang="cs-CZ" sz="2000" dirty="0" err="1" smtClean="0"/>
              <a:t>stabilitas</a:t>
            </a:r>
            <a:r>
              <a:rPr lang="cs-CZ" sz="2000" dirty="0" smtClean="0"/>
              <a:t>)- setrvání v </a:t>
            </a:r>
            <a:r>
              <a:rPr lang="cs-CZ" sz="2000" dirty="0" err="1" smtClean="0"/>
              <a:t>danémklášteře</a:t>
            </a:r>
            <a:endParaRPr lang="cs-CZ" sz="2000" dirty="0" smtClean="0"/>
          </a:p>
          <a:p>
            <a:r>
              <a:rPr lang="cs-CZ" sz="2000" dirty="0" smtClean="0"/>
              <a:t>                          změny mravů – celibát, chudoba</a:t>
            </a:r>
          </a:p>
          <a:p>
            <a:r>
              <a:rPr lang="cs-CZ" sz="2000" dirty="0" smtClean="0"/>
              <a:t>                           poslušnost- naprostá poslušnost opatovi</a:t>
            </a:r>
          </a:p>
          <a:p>
            <a:endParaRPr lang="cs-CZ" sz="2000" dirty="0" smtClean="0"/>
          </a:p>
          <a:p>
            <a:r>
              <a:rPr lang="cs-CZ" sz="2000" dirty="0" smtClean="0"/>
              <a:t>Možnost přijímat do kláštera děti  jako obláty</a:t>
            </a:r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1158</Words>
  <Application>Microsoft Office PowerPoint</Application>
  <PresentationFormat>Předvádění na obrazovce (4:3)</PresentationFormat>
  <Paragraphs>316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sady Office</vt:lpstr>
      <vt:lpstr>Řehole sv. Benedikta</vt:lpstr>
      <vt:lpstr>Sv. Benedikt (480-547) </vt:lpstr>
      <vt:lpstr>Řehole sv. Benedikta</vt:lpstr>
      <vt:lpstr>Řehole sv. Benedikta</vt:lpstr>
      <vt:lpstr>Řehole sv. Benedikta </vt:lpstr>
      <vt:lpstr>Spiritualita Benediktovy řehole</vt:lpstr>
      <vt:lpstr>Opat</vt:lpstr>
      <vt:lpstr>Benediktův klášter jako dílo pozdní antiky</vt:lpstr>
      <vt:lpstr>Vstup do kláštera</vt:lpstr>
      <vt:lpstr>Tři složky řeholního života</vt:lpstr>
      <vt:lpstr>Modlitba</vt:lpstr>
      <vt:lpstr>Bohoslužba</vt:lpstr>
      <vt:lpstr>Varianty liturgie</vt:lpstr>
      <vt:lpstr>Mše</vt:lpstr>
      <vt:lpstr>Měření času</vt:lpstr>
      <vt:lpstr>Práce</vt:lpstr>
      <vt:lpstr> Svaté čtení (lectio divina) </vt:lpstr>
      <vt:lpstr>Snímek 18</vt:lpstr>
      <vt:lpstr>Doba jídla</vt:lpstr>
      <vt:lpstr>Spánek</vt:lpstr>
      <vt:lpstr>Služby v klášteře</vt:lpstr>
      <vt:lpstr>Pořadí v komunitě</vt:lpstr>
      <vt:lpstr>Hodnostáři kláštera</vt:lpstr>
      <vt:lpstr>Duchovní umění</vt:lpstr>
      <vt:lpstr>Askeze</vt:lpstr>
      <vt:lpstr>Mlčení</vt:lpstr>
      <vt:lpstr>Vina a trest</vt:lpstr>
      <vt:lpstr>Zvláštní péče</vt:lpstr>
      <vt:lpstr>Přijímání hostí</vt:lpstr>
      <vt:lpstr>Materiální zabezpečení kláštera</vt:lpstr>
      <vt:lpstr>                                Rozšíření řehole sv. Benedikta</vt:lpstr>
      <vt:lpstr>Řehole sv. Benedikta</vt:lpstr>
      <vt:lpstr>Plán ze St. Gallen</vt:lpstr>
      <vt:lpstr>Plán ze St. Gallen</vt:lpstr>
      <vt:lpstr>Snímek 35</vt:lpstr>
      <vt:lpstr>Snímek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Řehole sv. Benedikta</dc:title>
  <dc:creator>Kateřina</dc:creator>
  <cp:lastModifiedBy>Kateřina</cp:lastModifiedBy>
  <cp:revision>32</cp:revision>
  <dcterms:created xsi:type="dcterms:W3CDTF">2018-10-15T15:12:07Z</dcterms:created>
  <dcterms:modified xsi:type="dcterms:W3CDTF">2018-10-17T07:56:56Z</dcterms:modified>
</cp:coreProperties>
</file>