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handoutMasterIdLst>
    <p:handoutMasterId r:id="rId46"/>
  </p:handoutMasterIdLst>
  <p:sldIdLst>
    <p:sldId id="368" r:id="rId2"/>
    <p:sldId id="379" r:id="rId3"/>
    <p:sldId id="380" r:id="rId4"/>
    <p:sldId id="381" r:id="rId5"/>
    <p:sldId id="382" r:id="rId6"/>
    <p:sldId id="383" r:id="rId7"/>
    <p:sldId id="384" r:id="rId8"/>
    <p:sldId id="367" r:id="rId9"/>
    <p:sldId id="385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10" r:id="rId21"/>
    <p:sldId id="364" r:id="rId22"/>
    <p:sldId id="365" r:id="rId23"/>
    <p:sldId id="366" r:id="rId24"/>
    <p:sldId id="316" r:id="rId25"/>
    <p:sldId id="317" r:id="rId26"/>
    <p:sldId id="315" r:id="rId27"/>
    <p:sldId id="307" r:id="rId28"/>
    <p:sldId id="308" r:id="rId29"/>
    <p:sldId id="309" r:id="rId30"/>
    <p:sldId id="314" r:id="rId31"/>
    <p:sldId id="312" r:id="rId32"/>
    <p:sldId id="313" r:id="rId33"/>
    <p:sldId id="311" r:id="rId34"/>
    <p:sldId id="302" r:id="rId35"/>
    <p:sldId id="304" r:id="rId36"/>
    <p:sldId id="303" r:id="rId37"/>
    <p:sldId id="305" r:id="rId38"/>
    <p:sldId id="306" r:id="rId39"/>
    <p:sldId id="322" r:id="rId40"/>
    <p:sldId id="324" r:id="rId41"/>
    <p:sldId id="325" r:id="rId42"/>
    <p:sldId id="326" r:id="rId43"/>
    <p:sldId id="328" r:id="rId44"/>
    <p:sldId id="362" r:id="rId45"/>
  </p:sldIdLst>
  <p:sldSz cx="12192000" cy="6858000"/>
  <p:notesSz cx="6858000" cy="99472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DE878-92E0-4376-9274-14976EBA6E10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45E3-BF29-4FF7-BB59-1D6A906D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700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4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4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87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B739-BF02-4FC5-BE5A-E45BA8EACA6E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8520-DC71-4BE7-BC0C-D1BF053459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7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71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1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731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035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14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35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67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35CD78-8331-46BD-B4B2-DB2C745A8129}" type="datetimeFigureOut">
              <a:rPr lang="cs-CZ" smtClean="0"/>
              <a:t>25.11.2018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57D256-F392-475B-BACA-AA14B63A4FE7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647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MELDVFI8VG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parta.cz/e-shop/pro-deti/obrazkovnik-pro-nacvik-spravneho-chovani" TargetMode="External"/><Relationship Id="rId2" Type="http://schemas.openxmlformats.org/officeDocument/2006/relationships/hyperlink" Target="http://www.pasparta.cz/e-shop/autismus/obrazkovnik-pro-nacvik-spravneho-chovani-etike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knihydetem.cz/doporucujeme/kastankuv-domecek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rikyblogisek.blog.cz/rubrika/radoby-poezie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s://www.skolajanovice.cz/l/slavnost-cteni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stemesknihou.cz/cz/o-kampani/aktuality/" TargetMode="External"/><Relationship Id="rId3" Type="http://schemas.openxmlformats.org/officeDocument/2006/relationships/hyperlink" Target="http://www.iliteratura.cz/" TargetMode="External"/><Relationship Id="rId7" Type="http://schemas.openxmlformats.org/officeDocument/2006/relationships/hyperlink" Target="http://celeceskoctedetem.cz/recenze-knih/clanek-226" TargetMode="External"/><Relationship Id="rId2" Type="http://schemas.openxmlformats.org/officeDocument/2006/relationships/hyperlink" Target="https://www.nejlepsiknihydetem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ellnerfoundation.cz/pomahame-skolam-k-uspechu/projekt/pedagogicke-inspirace/casopis-kriticka-gramotnost" TargetMode="External"/><Relationship Id="rId5" Type="http://schemas.openxmlformats.org/officeDocument/2006/relationships/hyperlink" Target="https://www.drama.cz/periodika/td_obsah.html" TargetMode="External"/><Relationship Id="rId4" Type="http://schemas.openxmlformats.org/officeDocument/2006/relationships/hyperlink" Target="http://www.zlatastuha.cz/cs/archiv" TargetMode="External"/><Relationship Id="rId9" Type="http://schemas.openxmlformats.org/officeDocument/2006/relationships/hyperlink" Target="http://www.sknizkoudozivota.cz/tipy-na-cetbu-pro-rodic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Obrázkové knihy, zejména pro dvouleté děti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82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CB390-5A2D-4123-92B8-DA8B8014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8" y="540715"/>
            <a:ext cx="9613860" cy="789321"/>
          </a:xfrm>
        </p:spPr>
        <p:txBody>
          <a:bodyPr>
            <a:normAutofit/>
          </a:bodyPr>
          <a:lstStyle/>
          <a:p>
            <a:r>
              <a:rPr lang="cs-CZ" sz="3800" dirty="0"/>
              <a:t>Kozí knížka (Tereza </a:t>
            </a:r>
            <a:r>
              <a:rPr lang="cs-CZ" sz="3800" dirty="0" err="1"/>
              <a:t>Říčanová</a:t>
            </a:r>
            <a:r>
              <a:rPr lang="cs-CZ" sz="3800" dirty="0"/>
              <a:t>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E98E41F-4586-4CE4-83DB-0D6E1A508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CC9A2910-AB7D-4BBC-BF5B-595660B1264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4" b="20524"/>
          <a:stretch>
            <a:fillRect/>
          </a:stretch>
        </p:blipFill>
        <p:spPr>
          <a:xfrm>
            <a:off x="229748" y="1542376"/>
            <a:ext cx="5528483" cy="2762696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6968873-ACDF-41EB-BCE6-EA90C38807E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76CF009-FF4F-43AF-94DC-5DDCBE338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CAB8C6FA-E624-4BB9-8605-186F24EEDD0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4030"/>
          <a:stretch>
            <a:fillRect/>
          </a:stretch>
        </p:blipFill>
        <p:spPr>
          <a:xfrm>
            <a:off x="6097122" y="3737113"/>
            <a:ext cx="5951753" cy="2961071"/>
          </a:xfrm>
          <a:prstGeom prst="roundRect">
            <a:avLst>
              <a:gd name="adj" fmla="val 0"/>
            </a:avLst>
          </a:prstGeo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F1A3238B-B154-4361-93B0-9B957EEF499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ADAA56B-F944-416A-8869-C2E11747D4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1B835782-9A54-44F7-8A04-77F579BA724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 b="25130"/>
          <a:stretch>
            <a:fillRect/>
          </a:stretch>
        </p:blipFill>
        <p:spPr>
          <a:xfrm>
            <a:off x="6687756" y="57897"/>
            <a:ext cx="5819122" cy="2894835"/>
          </a:xfr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AC23A74B-1BD2-400F-8EC6-F576CAA240D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18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BAOBAB </a:t>
            </a:r>
            <a:r>
              <a:rPr lang="cs-CZ" dirty="0" err="1" smtClean="0"/>
              <a:t>MiMi</a:t>
            </a:r>
            <a:r>
              <a:rPr lang="cs-CZ" dirty="0" smtClean="0"/>
              <a:t> (</a:t>
            </a:r>
            <a:r>
              <a:rPr lang="cs-CZ" dirty="0" err="1" smtClean="0"/>
              <a:t>Aino-Maija</a:t>
            </a:r>
            <a:r>
              <a:rPr lang="cs-CZ" dirty="0" smtClean="0"/>
              <a:t> </a:t>
            </a:r>
            <a:r>
              <a:rPr lang="cs-CZ" dirty="0" err="1" smtClean="0"/>
              <a:t>Metsola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Barvy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9" y="3239590"/>
            <a:ext cx="4570125" cy="342759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Počítání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4" y="3239590"/>
            <a:ext cx="4399536" cy="3299652"/>
          </a:xfrm>
        </p:spPr>
      </p:pic>
    </p:spTree>
    <p:extLst>
      <p:ext uri="{BB962C8B-B14F-4D97-AF65-F5344CB8AC3E}">
        <p14:creationId xmlns:p14="http://schemas.microsoft.com/office/powerpoint/2010/main" val="354946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7000" y="874147"/>
            <a:ext cx="483315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Běžíliška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(http://www.beziliska.cz/)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962" y="2186863"/>
            <a:ext cx="9591032" cy="3844595"/>
          </a:xfrm>
        </p:spPr>
        <p:txBody>
          <a:bodyPr/>
          <a:lstStyle/>
          <a:p>
            <a:r>
              <a:rPr lang="cs-CZ" dirty="0"/>
              <a:t>mladé nakladatelství originálních a autorských knih pro děti, s důrazem na </a:t>
            </a:r>
            <a:r>
              <a:rPr lang="cs-CZ" b="1" dirty="0"/>
              <a:t>kvalitní textové, výtvarné i řemeslné zpracování</a:t>
            </a:r>
          </a:p>
          <a:p>
            <a:r>
              <a:rPr lang="cs-CZ" dirty="0"/>
              <a:t>vlajkovou lodí jsou </a:t>
            </a:r>
            <a:r>
              <a:rPr lang="cs-CZ" b="1" dirty="0"/>
              <a:t>leporela</a:t>
            </a:r>
            <a:r>
              <a:rPr lang="cs-CZ" dirty="0"/>
              <a:t> - klasická, lepená na silném kartónu, vázaná v plátně, bez lamina</a:t>
            </a:r>
          </a:p>
          <a:p>
            <a:r>
              <a:rPr lang="cs-CZ" dirty="0"/>
              <a:t>Devět plchů v pelechu; </a:t>
            </a:r>
            <a:r>
              <a:rPr lang="cs-CZ" dirty="0" err="1"/>
              <a:t>Rekomenado</a:t>
            </a:r>
            <a:r>
              <a:rPr lang="cs-CZ" dirty="0"/>
              <a:t>; Ferdinande!, Křížem krážem, Všechno je to na zahradě, …</a:t>
            </a:r>
          </a:p>
        </p:txBody>
      </p:sp>
      <p:pic>
        <p:nvPicPr>
          <p:cNvPr id="20482" name="Picture 2" descr="Cover small c01ce14fb6204ba653ef6c1e565c9077b79dd0d3c61e50142956be810f45ec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983" y="4916433"/>
            <a:ext cx="2538282" cy="170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encrypted-tbn2.gstatic.com/images?q=tbn:ANd9GcQnFDCpHpGt1ZuCxXBu6sxsc_oGTcVF9V8kunlzv6_D9tMs25W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25282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Inner menu logo 5249ae50ef079fd9caddbe376902c04247b7cb96e41821c1bbe5c96f78d893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896533"/>
            <a:ext cx="1085816" cy="11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04B6AA-3B3A-4F76-A03C-0FFDEAD50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10" y="4672317"/>
            <a:ext cx="2902634" cy="19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55" y="823538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Ferdinande</a:t>
            </a:r>
            <a:r>
              <a:rPr lang="cs-CZ" dirty="0"/>
              <a:t>! (Andrea </a:t>
            </a:r>
            <a:r>
              <a:rPr lang="cs-CZ" dirty="0" err="1" smtClean="0"/>
              <a:t>Tachezy</a:t>
            </a:r>
            <a:r>
              <a:rPr lang="cs-CZ" dirty="0" smtClean="0"/>
              <a:t>, Robin</a:t>
            </a:r>
            <a:r>
              <a:rPr lang="cs-CZ" dirty="0"/>
              <a:t> </a:t>
            </a:r>
            <a:r>
              <a:rPr lang="cs-CZ" dirty="0" smtClean="0"/>
              <a:t>Král)</a:t>
            </a:r>
            <a:endParaRPr lang="cs-CZ" dirty="0"/>
          </a:p>
        </p:txBody>
      </p:sp>
      <p:pic>
        <p:nvPicPr>
          <p:cNvPr id="4" name="Picture 8" descr="http://4.bp.blogspot.com/-4YvFBgfOoBs/VZDYYjYJcxI/AAAAAAAAF08/XlavygRXVyE/s1600/DSC_06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1014" y="0"/>
            <a:ext cx="2385853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604363" y="3536942"/>
            <a:ext cx="3614057" cy="3599316"/>
          </a:xfrm>
        </p:spPr>
        <p:txBody>
          <a:bodyPr/>
          <a:lstStyle/>
          <a:p>
            <a:r>
              <a:rPr lang="cs-CZ" dirty="0"/>
              <a:t>Veršované leporelo o pátrání netopýřích kamarádů po </a:t>
            </a:r>
            <a:r>
              <a:rPr lang="cs-CZ" dirty="0" smtClean="0"/>
              <a:t>ztraceném netopýrovi </a:t>
            </a:r>
            <a:r>
              <a:rPr lang="cs-CZ" dirty="0"/>
              <a:t>Ferdinandovi, ze kterého můžete postavit domeček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Zlatá stuha 2014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5" y="2862184"/>
            <a:ext cx="2712172" cy="27121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66" y="2862184"/>
            <a:ext cx="2775897" cy="27758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97" y="2862184"/>
            <a:ext cx="2775199" cy="27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6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Meander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555" y="2188827"/>
            <a:ext cx="9613861" cy="3599316"/>
          </a:xfrm>
        </p:spPr>
        <p:txBody>
          <a:bodyPr/>
          <a:lstStyle/>
          <a:p>
            <a:r>
              <a:rPr lang="cs-CZ" dirty="0" smtClean="0"/>
              <a:t>Silný jako medvěd – obrázkové přirovnání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3055837"/>
            <a:ext cx="5257800" cy="3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46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Nakladatelství Pasparta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2063" y="2157577"/>
            <a:ext cx="10857255" cy="452112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Bohatě ilustrované knížky s piktogramy (nejen pro děti s autismem). Díky </a:t>
            </a:r>
            <a:r>
              <a:rPr lang="cs-CZ" dirty="0"/>
              <a:t>obrázkům lze knihy nabídnout už </a:t>
            </a:r>
            <a:r>
              <a:rPr lang="cs-CZ" dirty="0" smtClean="0"/>
              <a:t>2letým. Předložit </a:t>
            </a:r>
            <a:r>
              <a:rPr lang="cs-CZ" dirty="0"/>
              <a:t>je </a:t>
            </a:r>
            <a:r>
              <a:rPr lang="cs-CZ" dirty="0" smtClean="0"/>
              <a:t>lze </a:t>
            </a:r>
            <a:r>
              <a:rPr lang="cs-CZ" dirty="0"/>
              <a:t>také dětem s poruchou autistického spektra, dětem s dysfázií či jiným </a:t>
            </a:r>
            <a:r>
              <a:rPr lang="cs-CZ" dirty="0" smtClean="0"/>
              <a:t>handicapem</a:t>
            </a:r>
            <a:r>
              <a:rPr lang="cs-CZ" dirty="0"/>
              <a:t>, který komplikuje vnímat pohádky a příběhy „klasickým“ způsobem</a:t>
            </a:r>
            <a:r>
              <a:rPr lang="cs-CZ" dirty="0" smtClean="0"/>
              <a:t>.</a:t>
            </a:r>
          </a:p>
          <a:p>
            <a:r>
              <a:rPr lang="cs-CZ" dirty="0" smtClean="0"/>
              <a:t>Příběhy založené na opakování, snadné zapamatování, práce s ustálenými prvky, …</a:t>
            </a:r>
          </a:p>
          <a:p>
            <a:r>
              <a:rPr lang="cs-CZ" dirty="0" smtClean="0"/>
              <a:t>O veliké řepě</a:t>
            </a:r>
          </a:p>
          <a:p>
            <a:r>
              <a:rPr lang="cs-CZ" dirty="0" smtClean="0"/>
              <a:t>O </a:t>
            </a:r>
            <a:r>
              <a:rPr lang="cs-CZ" dirty="0" err="1" smtClean="0"/>
              <a:t>koblížkovi</a:t>
            </a:r>
            <a:endParaRPr lang="cs-CZ" dirty="0" smtClean="0"/>
          </a:p>
          <a:p>
            <a:r>
              <a:rPr lang="cs-CZ" dirty="0" smtClean="0"/>
              <a:t>O Smolíčkovi</a:t>
            </a:r>
          </a:p>
          <a:p>
            <a:r>
              <a:rPr lang="cs-CZ" dirty="0" smtClean="0"/>
              <a:t>O dvanácti měsíčkách</a:t>
            </a:r>
          </a:p>
          <a:p>
            <a:r>
              <a:rPr lang="cs-CZ" dirty="0" smtClean="0"/>
              <a:t>O </a:t>
            </a:r>
            <a:r>
              <a:rPr lang="cs-CZ" dirty="0" err="1" smtClean="0"/>
              <a:t>Otesánkovi</a:t>
            </a:r>
            <a:endParaRPr lang="cs-CZ" dirty="0" smtClean="0"/>
          </a:p>
          <a:p>
            <a:r>
              <a:rPr lang="cs-CZ" dirty="0"/>
              <a:t>Kocourek Matýsek, KOČIČKA JULINKA - KOZLÍCI </a:t>
            </a:r>
            <a:r>
              <a:rPr lang="cs-CZ" dirty="0" smtClean="0"/>
              <a:t>ROHATÍ</a:t>
            </a:r>
          </a:p>
          <a:p>
            <a:r>
              <a:rPr lang="cs-CZ" dirty="0"/>
              <a:t>Čtení je založeno na obrázkovém systému (SPC), který vytvořila </a:t>
            </a:r>
            <a:r>
              <a:rPr lang="cs-CZ" dirty="0" err="1"/>
              <a:t>Roxanna</a:t>
            </a:r>
            <a:r>
              <a:rPr lang="cs-CZ" dirty="0"/>
              <a:t> Mayer Johnson.</a:t>
            </a:r>
            <a:endParaRPr lang="cs-CZ" dirty="0" smtClean="0"/>
          </a:p>
          <a:p>
            <a:r>
              <a:rPr lang="cs-CZ" dirty="0" smtClean="0"/>
              <a:t>Inspirativní </a:t>
            </a:r>
            <a:r>
              <a:rPr lang="cs-CZ" dirty="0"/>
              <a:t>video: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www.youtube.com/watch?v=MELDVFI8VGs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99" y="1150822"/>
            <a:ext cx="15716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9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9" y="194341"/>
            <a:ext cx="3032608" cy="303260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75" y="0"/>
            <a:ext cx="3413491" cy="34221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39" y="66249"/>
            <a:ext cx="3285744" cy="32887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58" y="3498477"/>
            <a:ext cx="4383741" cy="32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3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Obrázkovník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227" y="2315301"/>
            <a:ext cx="5370855" cy="4252186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Obrázkovník</a:t>
            </a:r>
            <a:r>
              <a:rPr lang="cs-CZ" b="1" dirty="0" smtClean="0"/>
              <a:t> – pro nácvik správného chování (etiketa, bezpečnost)</a:t>
            </a:r>
          </a:p>
          <a:p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www.pasparta.cz/e-shop/autismus/obrazkovnik-pro-nacvik-spravneho-chovani-etiketa</a:t>
            </a:r>
            <a:endParaRPr lang="cs-CZ" dirty="0" smtClean="0"/>
          </a:p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www.pasparta.cz/e-shop/pro-deti/obrazkovnik-pro-nacvik-spravneho-chovani</a:t>
            </a:r>
            <a:endParaRPr lang="cs-CZ" dirty="0" smtClean="0"/>
          </a:p>
          <a:p>
            <a:pPr marL="0" indent="0">
              <a:buNone/>
            </a:pPr>
            <a:r>
              <a:rPr lang="cs-CZ" b="1" dirty="0"/>
              <a:t>Čertice Dorka – Nechytej mě za slovo</a:t>
            </a:r>
          </a:p>
          <a:p>
            <a:r>
              <a:rPr lang="cs-CZ" b="1" dirty="0"/>
              <a:t>http://www.pasparta.cz/e-shop/pro-deti/certice-dorka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88" y="0"/>
            <a:ext cx="4246606" cy="31315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52" y="3204190"/>
            <a:ext cx="6795247" cy="38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1998" y="961266"/>
            <a:ext cx="4783455" cy="969771"/>
          </a:xfrm>
        </p:spPr>
        <p:txBody>
          <a:bodyPr>
            <a:normAutofit fontScale="90000"/>
          </a:bodyPr>
          <a:lstStyle/>
          <a:p>
            <a:r>
              <a:rPr lang="cs-CZ" dirty="0"/>
              <a:t>Kaštánkův domeček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269309"/>
            <a:ext cx="5966460" cy="3051810"/>
          </a:xfrm>
        </p:spPr>
        <p:txBody>
          <a:bodyPr/>
          <a:lstStyle/>
          <a:p>
            <a:r>
              <a:rPr lang="cs-CZ" dirty="0"/>
              <a:t>Leporelo</a:t>
            </a:r>
          </a:p>
          <a:p>
            <a:r>
              <a:rPr lang="cs-CZ" dirty="0"/>
              <a:t>Nakladatelství Naše kniha</a:t>
            </a:r>
          </a:p>
          <a:p>
            <a:r>
              <a:rPr lang="cs-CZ" dirty="0"/>
              <a:t>Autorka Hanka Jelínková, ilustroval Gabriel </a:t>
            </a:r>
            <a:r>
              <a:rPr lang="cs-CZ" dirty="0" err="1"/>
              <a:t>Filcík</a:t>
            </a:r>
            <a:endParaRPr lang="cs-CZ" dirty="0"/>
          </a:p>
          <a:p>
            <a:r>
              <a:rPr lang="cs-CZ" dirty="0">
                <a:hlinkClick r:id="rId2"/>
              </a:rPr>
              <a:t>http://www.knihydetem.cz/doporucujeme/kastankuv-domecek/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Výsledek obrázku pro kaštánk&amp;uring;v dome&amp;ccaron;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60" y="2389262"/>
            <a:ext cx="4075055" cy="30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740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895F6-3860-470D-B659-8D37417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Proměny ročních období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8C8C4C-5661-4826-8BA0-7D9476DD4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484785"/>
            <a:ext cx="7783016" cy="4521127"/>
          </a:xfrm>
        </p:spPr>
        <p:txBody>
          <a:bodyPr>
            <a:normAutofit/>
          </a:bodyPr>
          <a:lstStyle/>
          <a:p>
            <a:r>
              <a:rPr lang="cs-CZ" dirty="0"/>
              <a:t>Rok v lese, E. </a:t>
            </a:r>
            <a:r>
              <a:rPr lang="cs-CZ" dirty="0" err="1"/>
              <a:t>Dziubaková</a:t>
            </a:r>
            <a:r>
              <a:rPr lang="cs-CZ" dirty="0"/>
              <a:t>, Host, 2017 (plánovaný dotisk v lednu 2018) - http://nakladatelstvi.hostbrno.cz/nakladatelstvi/pro-deti-a-mladez/rok-v-lese-1385</a:t>
            </a:r>
          </a:p>
          <a:p>
            <a:r>
              <a:rPr lang="cs-CZ" dirty="0"/>
              <a:t>Rok v lese, P. Bartíková, Albatros, 2017</a:t>
            </a:r>
          </a:p>
          <a:p>
            <a:r>
              <a:rPr lang="cs-CZ" dirty="0"/>
              <a:t>http://www.albatrosmedia.cz/tituly/35524412/rok-v-lese/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40D261-AFE0-4DB3-A9B5-B0C4BDE6E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25" y="3875976"/>
            <a:ext cx="2280636" cy="30681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92F8C0-50FF-4258-9A2B-7CA3CEBA0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7" y="4078421"/>
            <a:ext cx="2672209" cy="26633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79" y="3875976"/>
            <a:ext cx="4467497" cy="29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8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556558"/>
            <a:ext cx="7055380" cy="1400530"/>
          </a:xfrm>
        </p:spPr>
        <p:txBody>
          <a:bodyPr/>
          <a:lstStyle/>
          <a:p>
            <a:r>
              <a:rPr lang="cs-CZ" dirty="0" smtClean="0"/>
              <a:t>Čtení v rodině dětem předškolního 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9575" y="3016768"/>
            <a:ext cx="8516484" cy="4031651"/>
          </a:xfrm>
        </p:spPr>
        <p:txBody>
          <a:bodyPr>
            <a:noAutofit/>
          </a:bodyPr>
          <a:lstStyle/>
          <a:p>
            <a:r>
              <a:rPr lang="cs-CZ" dirty="0"/>
              <a:t>Předčítání knih je oblíbená aktivita zejména v anglicky mluvících zemích, v Nizozemsku, Finsku, Rusku a Německu (min. 70 % rodičů dětem předčítá).</a:t>
            </a:r>
          </a:p>
          <a:p>
            <a:r>
              <a:rPr lang="cs-CZ" b="1" dirty="0"/>
              <a:t>Předčítání knih před zahájením povinné školní docházky má ve všech sledovaných zemích pozitivní vliv na školní výsledky žáků. </a:t>
            </a:r>
          </a:p>
          <a:p>
            <a:r>
              <a:rPr lang="cs-CZ" dirty="0"/>
              <a:t>Čím častěji rodiče svým dětem v předškolním věku četli, tím lepších výsledků žáci dosáhli.</a:t>
            </a:r>
          </a:p>
          <a:p>
            <a:r>
              <a:rPr lang="cs-CZ" dirty="0" smtClean="0"/>
              <a:t>Zdroj: PIRLS, 2011; NÚV, 2013.</a:t>
            </a:r>
            <a:endParaRPr lang="cs-CZ" dirty="0"/>
          </a:p>
        </p:txBody>
      </p:sp>
      <p:sp>
        <p:nvSpPr>
          <p:cNvPr id="4" name="AutoShape 2" descr="Výsledek obrázku pro &amp;ccaron;tení v rodin&amp;ecaron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0" name="Picture 4" descr="http://media.novinky.cz/521/375212-top_foto1-h4rg1.jpg?1369814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29" y="288358"/>
            <a:ext cx="4367235" cy="24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70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Poezie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07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38997"/>
          </a:xfrm>
        </p:spPr>
        <p:txBody>
          <a:bodyPr/>
          <a:lstStyle/>
          <a:p>
            <a:pPr algn="ctr"/>
            <a:r>
              <a:rPr lang="cs-CZ" dirty="0" smtClean="0"/>
              <a:t>Poezie spojená s pohybem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10" y="2012193"/>
            <a:ext cx="6226126" cy="4669595"/>
          </a:xfrm>
        </p:spPr>
      </p:pic>
    </p:spTree>
    <p:extLst>
      <p:ext uri="{BB962C8B-B14F-4D97-AF65-F5344CB8AC3E}">
        <p14:creationId xmlns:p14="http://schemas.microsoft.com/office/powerpoint/2010/main" val="101373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6482" y="190220"/>
            <a:ext cx="10058400" cy="1509271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Hledání vhodných rýmů</a:t>
            </a:r>
            <a:br>
              <a:rPr lang="cs-CZ" sz="3200" b="1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600" dirty="0"/>
              <a:t>ŠÁCHOVÁ, Irena. </a:t>
            </a:r>
            <a:r>
              <a:rPr lang="cs-CZ" sz="2600" i="1" dirty="0"/>
              <a:t>Pohádková logopedie: boudo, budko, kdo v tobě přebývá?</a:t>
            </a:r>
            <a:r>
              <a:rPr lang="cs-CZ" sz="2600" dirty="0"/>
              <a:t>. Ilustroval Eva OBŮRKOVÁ. Praha: Fragment, 2017</a:t>
            </a:r>
            <a:r>
              <a:rPr lang="cs-CZ" sz="2600" dirty="0" smtClean="0"/>
              <a:t>.</a:t>
            </a:r>
            <a:endParaRPr lang="cs-CZ" sz="2600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95" y="1911927"/>
            <a:ext cx="4415051" cy="4946073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92" y="1911927"/>
            <a:ext cx="3926608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85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559131"/>
          </a:xfrm>
        </p:spPr>
        <p:txBody>
          <a:bodyPr>
            <a:normAutofit fontScale="90000"/>
          </a:bodyPr>
          <a:lstStyle/>
          <a:p>
            <a:r>
              <a:rPr lang="cs-CZ" dirty="0"/>
              <a:t>POSPÍŠILOVÁ, Zuzana. </a:t>
            </a:r>
            <a:r>
              <a:rPr lang="cs-CZ" i="1" dirty="0"/>
              <a:t>Hádám, hádáš, hádáme</a:t>
            </a:r>
            <a:r>
              <a:rPr lang="cs-CZ" dirty="0"/>
              <a:t>. Vyd. 4. Ilustrovala Eva RÉMIŠOVÁ. Praha: Portál, 2014. ISBN 978-80-262-0734-4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 </a:t>
            </a:r>
          </a:p>
          <a:p>
            <a:endParaRPr lang="cs-CZ" dirty="0" smtClean="0"/>
          </a:p>
          <a:p>
            <a:r>
              <a:rPr lang="cs-CZ" dirty="0" smtClean="0"/>
              <a:t>Když </a:t>
            </a:r>
            <a:r>
              <a:rPr lang="cs-CZ" dirty="0"/>
              <a:t>miminko stále pláče, </a:t>
            </a:r>
          </a:p>
          <a:p>
            <a:r>
              <a:rPr lang="cs-CZ" dirty="0"/>
              <a:t>do kapsy ho dá a skáče.</a:t>
            </a:r>
          </a:p>
          <a:p>
            <a:r>
              <a:rPr lang="cs-CZ" dirty="0"/>
              <a:t>Ten australský skokan</a:t>
            </a:r>
          </a:p>
          <a:p>
            <a:r>
              <a:rPr lang="cs-CZ" dirty="0"/>
              <a:t>jmenuje se _____________ 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12" y="2049809"/>
            <a:ext cx="2869751" cy="40600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82" y="1774702"/>
            <a:ext cx="3611418" cy="50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1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Robin Král (Z Kroměříže do Paříže)</a:t>
            </a:r>
            <a:br>
              <a:rPr lang="cs-CZ" dirty="0" smtClean="0"/>
            </a:br>
            <a:r>
              <a:rPr lang="cs-CZ" dirty="0" err="1" smtClean="0"/>
              <a:t>il</a:t>
            </a:r>
            <a:r>
              <a:rPr lang="cs-CZ" dirty="0" smtClean="0"/>
              <a:t>. Robert </a:t>
            </a:r>
            <a:r>
              <a:rPr lang="cs-CZ" dirty="0" err="1" smtClean="0"/>
              <a:t>Filcík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96448"/>
          </a:xfrm>
        </p:spPr>
        <p:txBody>
          <a:bodyPr/>
          <a:lstStyle/>
          <a:p>
            <a:r>
              <a:rPr lang="cs-CZ" b="1" dirty="0"/>
              <a:t>Báseň </a:t>
            </a:r>
            <a:r>
              <a:rPr lang="cs-CZ" b="1" dirty="0" smtClean="0"/>
              <a:t>I</a:t>
            </a:r>
          </a:p>
          <a:p>
            <a:endParaRPr lang="cs-CZ" b="1" dirty="0" smtClean="0"/>
          </a:p>
          <a:p>
            <a:r>
              <a:rPr lang="cs-CZ" b="1" dirty="0" smtClean="0"/>
              <a:t>Praha</a:t>
            </a:r>
            <a:endParaRPr lang="cs-CZ" dirty="0"/>
          </a:p>
          <a:p>
            <a:r>
              <a:rPr lang="cs-CZ" dirty="0"/>
              <a:t>Lopaty a motyky</a:t>
            </a:r>
          </a:p>
          <a:p>
            <a:r>
              <a:rPr lang="cs-CZ" dirty="0"/>
              <a:t>drnčí kolem gotiky.</a:t>
            </a:r>
          </a:p>
          <a:p>
            <a:r>
              <a:rPr lang="cs-CZ" dirty="0"/>
              <a:t>Zase se tu všude staví,</a:t>
            </a:r>
          </a:p>
          <a:p>
            <a:r>
              <a:rPr lang="cs-CZ" dirty="0"/>
              <a:t>na kopcích i u Vltavy.</a:t>
            </a:r>
          </a:p>
          <a:p>
            <a:r>
              <a:rPr lang="cs-CZ" dirty="0"/>
              <a:t>Jen tam dole, za rigolem,</a:t>
            </a:r>
          </a:p>
          <a:p>
            <a:r>
              <a:rPr lang="cs-CZ" dirty="0"/>
              <a:t>kroutí hlavou starý golem.</a:t>
            </a:r>
          </a:p>
        </p:txBody>
      </p:sp>
      <p:pic>
        <p:nvPicPr>
          <p:cNvPr id="4" name="Obrázek 3" descr="Kutná Hora_Král_oře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28" y="1845734"/>
            <a:ext cx="3853757" cy="4006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3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Ondřej </a:t>
            </a:r>
            <a:r>
              <a:rPr lang="cs-CZ" dirty="0" err="1" smtClean="0"/>
              <a:t>Hník</a:t>
            </a:r>
            <a:r>
              <a:rPr lang="cs-CZ" dirty="0" smtClean="0"/>
              <a:t> (Malý český poutník)</a:t>
            </a:r>
            <a:br>
              <a:rPr lang="cs-CZ" dirty="0" smtClean="0"/>
            </a:br>
            <a:r>
              <a:rPr lang="cs-CZ" dirty="0" err="1" smtClean="0"/>
              <a:t>il</a:t>
            </a:r>
            <a:r>
              <a:rPr lang="cs-CZ" dirty="0" smtClean="0"/>
              <a:t>. Jiří Votruba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31793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Báseň </a:t>
            </a:r>
            <a:r>
              <a:rPr lang="cs-CZ" b="1" dirty="0" smtClean="0"/>
              <a:t>II</a:t>
            </a:r>
          </a:p>
          <a:p>
            <a:endParaRPr lang="cs-CZ" b="1" dirty="0" smtClean="0"/>
          </a:p>
          <a:p>
            <a:r>
              <a:rPr lang="cs-CZ" b="1" dirty="0" smtClean="0"/>
              <a:t>Praha</a:t>
            </a:r>
            <a:endParaRPr lang="cs-CZ" dirty="0"/>
          </a:p>
          <a:p>
            <a:r>
              <a:rPr lang="cs-CZ" dirty="0"/>
              <a:t>Došli jsme až naštěstí</a:t>
            </a:r>
          </a:p>
          <a:p>
            <a:r>
              <a:rPr lang="cs-CZ" dirty="0"/>
              <a:t>na staré známé náměstí.</a:t>
            </a:r>
          </a:p>
          <a:p>
            <a:r>
              <a:rPr lang="cs-CZ" dirty="0"/>
              <a:t>Mám takový dobrý dojem,</a:t>
            </a:r>
          </a:p>
          <a:p>
            <a:r>
              <a:rPr lang="cs-CZ" dirty="0"/>
              <a:t>že stojíme pod orlojem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Co na Praze můžou děti obdivovat?</a:t>
            </a:r>
          </a:p>
          <a:p>
            <a:r>
              <a:rPr lang="cs-CZ" dirty="0"/>
              <a:t>Že se v jejích uličkách dá převýborně schovat.</a:t>
            </a:r>
          </a:p>
        </p:txBody>
      </p:sp>
      <p:pic>
        <p:nvPicPr>
          <p:cNvPr id="4" name="Obrázek 3" descr="Kutná Hora_Hník_oře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73" y="1939636"/>
            <a:ext cx="2982653" cy="4037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2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Kaligram</a:t>
            </a:r>
            <a:r>
              <a:rPr lang="cs-CZ" sz="4000" dirty="0"/>
              <a:t> - báseň, jejíž písmena nebo celá slova a verše jsou uspořádána typograficky do obrazce, který vyjadřuje téma básně samotné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" y="1868501"/>
            <a:ext cx="3218151" cy="4390867"/>
          </a:xfrm>
        </p:spPr>
      </p:pic>
      <p:sp>
        <p:nvSpPr>
          <p:cNvPr id="5" name="TextovéPole 4"/>
          <p:cNvSpPr txBox="1"/>
          <p:nvPr/>
        </p:nvSpPr>
        <p:spPr>
          <a:xfrm>
            <a:off x="236248" y="6396859"/>
            <a:ext cx="2747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Václav Havel - Bariéra</a:t>
            </a:r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44" y="1868501"/>
            <a:ext cx="5428472" cy="429452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517207" y="6396859"/>
            <a:ext cx="562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>
                <a:hlinkClick r:id="rId4"/>
              </a:rPr>
              <a:t>https://www.skolajanovice.cz/l/slavnost-cteni</a:t>
            </a:r>
            <a:r>
              <a:rPr lang="cs-CZ" sz="1200" dirty="0" smtClean="0">
                <a:hlinkClick r:id="rId4"/>
              </a:rPr>
              <a:t>/</a:t>
            </a:r>
            <a:endParaRPr lang="cs-CZ" sz="1200" dirty="0" smtClean="0"/>
          </a:p>
          <a:p>
            <a:endParaRPr lang="cs-CZ" sz="1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744" y="2072795"/>
            <a:ext cx="3218256" cy="402281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770544" y="6294164"/>
            <a:ext cx="342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>
                <a:hlinkClick r:id="rId6"/>
              </a:rPr>
              <a:t>http://</a:t>
            </a:r>
            <a:r>
              <a:rPr lang="cs-CZ" sz="1200" dirty="0" smtClean="0">
                <a:hlinkClick r:id="rId6"/>
              </a:rPr>
              <a:t>werikyblogisek.blog.cz/rubrika/radoby-poezie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978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4032" y="-39115"/>
            <a:ext cx="4281628" cy="6817034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Porovnání textu a </a:t>
            </a:r>
            <a:r>
              <a:rPr lang="cs-CZ" sz="4000" b="1" dirty="0" smtClean="0"/>
              <a:t>ilustrace</a:t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Malý </a:t>
            </a:r>
            <a:r>
              <a:rPr lang="cs-CZ" sz="4000" dirty="0"/>
              <a:t>pražský chodec</a:t>
            </a:r>
            <a:br>
              <a:rPr lang="cs-CZ" sz="4000" dirty="0"/>
            </a:br>
            <a:r>
              <a:rPr lang="cs-CZ" sz="4000" dirty="0"/>
              <a:t>Text: Ondřej </a:t>
            </a:r>
            <a:r>
              <a:rPr lang="cs-CZ" sz="4000" dirty="0" err="1"/>
              <a:t>Hník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err="1"/>
              <a:t>Il</a:t>
            </a:r>
            <a:r>
              <a:rPr lang="cs-CZ" sz="4000" dirty="0"/>
              <a:t>.: Jiří Votruba</a:t>
            </a:r>
            <a:br>
              <a:rPr lang="cs-CZ" sz="4000" dirty="0"/>
            </a:br>
            <a:r>
              <a:rPr lang="cs-CZ" sz="4000" dirty="0"/>
              <a:t>Nakladatelství </a:t>
            </a:r>
            <a:r>
              <a:rPr lang="cs-CZ" sz="4000" dirty="0" smtClean="0"/>
              <a:t>Albatros</a:t>
            </a:r>
            <a:br>
              <a:rPr lang="cs-CZ" sz="4000" dirty="0" smtClean="0"/>
            </a:br>
            <a:endParaRPr lang="cs-CZ" sz="4000" dirty="0"/>
          </a:p>
        </p:txBody>
      </p:sp>
      <p:pic>
        <p:nvPicPr>
          <p:cNvPr id="9218" name="Picture 2" descr="https://www.email.cz/download/k/cyIMvbZf3RqTJTSma02qY52wff8m9Xsp4DEy_dJwY4usoSXZ5E4M1r4tADfKuQzD50UYT9E/Pra%C5%BEsk%C3%BD%20chodec%20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3" y="86077"/>
            <a:ext cx="4622221" cy="65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Poezie a ilustrace v souladu?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48" y="1975284"/>
            <a:ext cx="5927052" cy="444528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687"/>
            <a:ext cx="5902036" cy="44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46" y="722133"/>
            <a:ext cx="7158999" cy="5369250"/>
          </a:xfrm>
        </p:spPr>
      </p:pic>
    </p:spTree>
    <p:extLst>
      <p:ext uri="{BB962C8B-B14F-4D97-AF65-F5344CB8AC3E}">
        <p14:creationId xmlns:p14="http://schemas.microsoft.com/office/powerpoint/2010/main" val="39774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1975" y="7937"/>
            <a:ext cx="7055380" cy="1400530"/>
          </a:xfrm>
        </p:spPr>
        <p:txBody>
          <a:bodyPr/>
          <a:lstStyle/>
          <a:p>
            <a:pPr algn="ctr"/>
            <a:r>
              <a:rPr lang="cs-CZ" dirty="0" smtClean="0"/>
              <a:t>Čtenářské aktivity rodičů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636912"/>
            <a:ext cx="3923928" cy="4824536"/>
          </a:xfrm>
        </p:spPr>
        <p:txBody>
          <a:bodyPr>
            <a:noAutofit/>
          </a:bodyPr>
          <a:lstStyle/>
          <a:p>
            <a:r>
              <a:rPr lang="cs-CZ" b="1" dirty="0"/>
              <a:t>S narůstajícím počtem hodin čtení rodičů </a:t>
            </a:r>
            <a:r>
              <a:rPr lang="cs-CZ" dirty="0"/>
              <a:t>(knihy, časopisy, noviny, pracovní materiály – v tištěné i elektronické podobě) </a:t>
            </a:r>
            <a:r>
              <a:rPr lang="cs-CZ" b="1" dirty="0"/>
              <a:t>roste i výsledek ve čtenářském testu jejich dětí.</a:t>
            </a:r>
          </a:p>
        </p:txBody>
      </p:sp>
      <p:sp>
        <p:nvSpPr>
          <p:cNvPr id="4" name="AutoShape 2" descr="Výsledek obrázku pro &amp;ccaron;tení v rodin&amp;ecaron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0" y="2123348"/>
            <a:ext cx="5171850" cy="43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00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František Hrubín – Říkejte si se mnou (ilustrace Jiří Trnka)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847021"/>
            <a:ext cx="5883564" cy="43879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58565"/>
            <a:ext cx="5835217" cy="4376412"/>
          </a:xfrm>
        </p:spPr>
      </p:pic>
    </p:spTree>
    <p:extLst>
      <p:ext uri="{BB962C8B-B14F-4D97-AF65-F5344CB8AC3E}">
        <p14:creationId xmlns:p14="http://schemas.microsoft.com/office/powerpoint/2010/main" val="5557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4DA28-9805-4352-90E7-97B97F83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9" y="350769"/>
            <a:ext cx="10358436" cy="200322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Jaké je slunce v létě?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Zahrajte si na básníka a napište, jaké je slunce v létě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26DD8EC-42BB-4839-B503-6E2433736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6333" y="3322778"/>
            <a:ext cx="1559333" cy="13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7E43B-F39B-4EEF-A8A0-FF429DC3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Radek Malý – </a:t>
            </a:r>
            <a:r>
              <a:rPr lang="cs-CZ" i="1" dirty="0"/>
              <a:t>Kam až smí smích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Jaké je slunce v létě?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22A9D46-BD8B-4ED0-BA2F-39B8A431C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22" y="1825119"/>
            <a:ext cx="5743573" cy="4931282"/>
          </a:xfrm>
        </p:spPr>
      </p:pic>
    </p:spTree>
    <p:extLst>
      <p:ext uri="{BB962C8B-B14F-4D97-AF65-F5344CB8AC3E}">
        <p14:creationId xmlns:p14="http://schemas.microsoft.com/office/powerpoint/2010/main" val="77335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Radek Malý – Kam až smí smích?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509193" y="1845734"/>
            <a:ext cx="493776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i="1" dirty="0"/>
              <a:t>Běží rošťák mezi poli</a:t>
            </a:r>
            <a:r>
              <a:rPr lang="cs-CZ" i="1" dirty="0"/>
              <a:t>,</a:t>
            </a:r>
          </a:p>
          <a:p>
            <a:pPr marL="0" indent="0">
              <a:buNone/>
            </a:pPr>
            <a:r>
              <a:rPr lang="cs-CZ" i="1" dirty="0"/>
              <a:t>směle šplhá na topoly.</a:t>
            </a:r>
          </a:p>
          <a:p>
            <a:pPr marL="0" indent="0">
              <a:buNone/>
            </a:pPr>
            <a:r>
              <a:rPr lang="cs-CZ" i="1" dirty="0"/>
              <a:t>Cuchá trávě vlasy,</a:t>
            </a:r>
          </a:p>
          <a:p>
            <a:pPr marL="0" indent="0">
              <a:buNone/>
            </a:pPr>
            <a:r>
              <a:rPr lang="cs-CZ" i="1" dirty="0"/>
              <a:t>kdopak je to asi?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i="1" dirty="0"/>
              <a:t>Stojí v poli divný pán,</a:t>
            </a:r>
            <a:endParaRPr lang="cs-CZ" i="1" dirty="0"/>
          </a:p>
          <a:p>
            <a:pPr marL="0" indent="0">
              <a:buNone/>
            </a:pPr>
            <a:r>
              <a:rPr lang="cs-CZ" i="1" dirty="0"/>
              <a:t>rozedrán a </a:t>
            </a:r>
            <a:r>
              <a:rPr lang="cs-CZ" i="1" dirty="0" err="1"/>
              <a:t>rozsuchán</a:t>
            </a:r>
            <a:r>
              <a:rPr lang="cs-CZ" i="1" dirty="0"/>
              <a:t>.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Rukávy má plné slámy</a:t>
            </a:r>
          </a:p>
          <a:p>
            <a:pPr marL="0" indent="0">
              <a:buNone/>
            </a:pPr>
            <a:r>
              <a:rPr lang="cs-CZ" i="1" dirty="0"/>
              <a:t>a prý (to jen mezi námi)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Nepohnul se celé léto.</a:t>
            </a:r>
          </a:p>
          <a:p>
            <a:pPr marL="0" indent="0">
              <a:buNone/>
            </a:pPr>
            <a:r>
              <a:rPr lang="cs-CZ" i="1" dirty="0"/>
              <a:t>Hádej,</a:t>
            </a:r>
          </a:p>
          <a:p>
            <a:pPr marL="0" indent="0">
              <a:buNone/>
            </a:pPr>
            <a:r>
              <a:rPr lang="cs-CZ" i="1" dirty="0"/>
              <a:t>	hádej, </a:t>
            </a:r>
          </a:p>
          <a:p>
            <a:pPr marL="0" indent="0">
              <a:buNone/>
            </a:pPr>
            <a:r>
              <a:rPr lang="cs-CZ" i="1" dirty="0"/>
              <a:t>		copak je to?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6422785-601A-4DC4-8279-18EAA98E5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85" y="-13236"/>
            <a:ext cx="2521467" cy="68712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32" y="3445164"/>
            <a:ext cx="3321827" cy="34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Emanuel Frynta – Písničky bez muziky; Když jede tygr do Paříže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6" y="2004291"/>
            <a:ext cx="4914977" cy="368051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45346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Husa </a:t>
            </a:r>
            <a:endParaRPr lang="cs-CZ" dirty="0"/>
          </a:p>
          <a:p>
            <a:r>
              <a:rPr lang="cs-CZ" b="1" dirty="0"/>
              <a:t> </a:t>
            </a:r>
            <a:r>
              <a:rPr lang="cs-CZ" dirty="0" smtClean="0"/>
              <a:t>Chlubila </a:t>
            </a:r>
            <a:r>
              <a:rPr lang="cs-CZ" dirty="0"/>
              <a:t>se </a:t>
            </a:r>
          </a:p>
          <a:p>
            <a:r>
              <a:rPr lang="cs-CZ" dirty="0"/>
              <a:t>husa huse,</a:t>
            </a:r>
          </a:p>
          <a:p>
            <a:r>
              <a:rPr lang="cs-CZ" dirty="0"/>
              <a:t>že se vezla v autobuse,</a:t>
            </a:r>
          </a:p>
          <a:p>
            <a:r>
              <a:rPr lang="cs-CZ" dirty="0"/>
              <a:t>až si celé hejno hus</a:t>
            </a:r>
          </a:p>
          <a:p>
            <a:r>
              <a:rPr lang="cs-CZ" dirty="0"/>
              <a:t>vypůjčilo autobus.</a:t>
            </a:r>
          </a:p>
          <a:p>
            <a:r>
              <a:rPr lang="cs-CZ" dirty="0"/>
              <a:t>Autobus byl</a:t>
            </a:r>
          </a:p>
          <a:p>
            <a:r>
              <a:rPr lang="cs-CZ" dirty="0"/>
              <a:t>nový zbrusu,</a:t>
            </a:r>
          </a:p>
          <a:p>
            <a:r>
              <a:rPr lang="cs-CZ" dirty="0"/>
              <a:t>nebo aspoň po výbrusu,</a:t>
            </a:r>
          </a:p>
          <a:p>
            <a:r>
              <a:rPr lang="cs-CZ" dirty="0"/>
              <a:t>ale teď je plný trusu –</a:t>
            </a:r>
          </a:p>
          <a:p>
            <a:r>
              <a:rPr lang="cs-CZ" dirty="0"/>
              <a:t>tak dopadly pokusy</a:t>
            </a:r>
          </a:p>
          <a:p>
            <a:r>
              <a:rPr lang="cs-CZ" dirty="0"/>
              <a:t>s autobusy pro husy.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77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-13819"/>
            <a:ext cx="9588585" cy="6871819"/>
          </a:xfrm>
        </p:spPr>
      </p:pic>
    </p:spTree>
    <p:extLst>
      <p:ext uri="{BB962C8B-B14F-4D97-AF65-F5344CB8AC3E}">
        <p14:creationId xmlns:p14="http://schemas.microsoft.com/office/powerpoint/2010/main" val="41338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6873702" cy="1450757"/>
          </a:xfrm>
        </p:spPr>
        <p:txBody>
          <a:bodyPr/>
          <a:lstStyle/>
          <a:p>
            <a:r>
              <a:rPr lang="cs-CZ" dirty="0"/>
              <a:t>Jiří Dědeček – Jede </a:t>
            </a:r>
            <a:r>
              <a:rPr lang="cs-CZ" dirty="0" err="1"/>
              <a:t>jede</a:t>
            </a:r>
            <a:r>
              <a:rPr lang="cs-CZ" dirty="0"/>
              <a:t> klokan (Dokořán)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8" y="1845733"/>
            <a:ext cx="4937760" cy="4324157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Jeden jelen</a:t>
            </a:r>
          </a:p>
          <a:p>
            <a:endParaRPr lang="cs-CZ" dirty="0" smtClean="0"/>
          </a:p>
          <a:p>
            <a:r>
              <a:rPr lang="cs-CZ" dirty="0" smtClean="0"/>
              <a:t>Jeden jelen nakukoval do koupelen</a:t>
            </a:r>
          </a:p>
          <a:p>
            <a:r>
              <a:rPr lang="cs-CZ" dirty="0" smtClean="0"/>
              <a:t>A teď pláče </a:t>
            </a:r>
          </a:p>
          <a:p>
            <a:r>
              <a:rPr lang="cs-CZ" dirty="0" smtClean="0"/>
              <a:t>V zrcadle tam spatřil obraz</a:t>
            </a:r>
          </a:p>
          <a:p>
            <a:r>
              <a:rPr lang="cs-CZ" dirty="0" smtClean="0"/>
              <a:t>Paroháče</a:t>
            </a:r>
          </a:p>
          <a:p>
            <a:r>
              <a:rPr lang="cs-CZ" dirty="0" smtClean="0"/>
              <a:t>Fuj jelene fuj!</a:t>
            </a:r>
          </a:p>
          <a:p>
            <a:r>
              <a:rPr lang="cs-CZ" dirty="0" smtClean="0"/>
              <a:t>Příště nešmíruj!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425756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Akvárium</a:t>
            </a:r>
          </a:p>
          <a:p>
            <a:endParaRPr lang="cs-CZ" b="1" dirty="0"/>
          </a:p>
          <a:p>
            <a:r>
              <a:rPr lang="cs-CZ" dirty="0" smtClean="0"/>
              <a:t>Přivezl jsem si</a:t>
            </a:r>
          </a:p>
          <a:p>
            <a:r>
              <a:rPr lang="cs-CZ" dirty="0"/>
              <a:t>z</a:t>
            </a:r>
            <a:r>
              <a:rPr lang="cs-CZ" dirty="0" smtClean="0"/>
              <a:t> Tokia</a:t>
            </a:r>
          </a:p>
          <a:p>
            <a:r>
              <a:rPr lang="cs-CZ" dirty="0"/>
              <a:t>r</a:t>
            </a:r>
            <a:r>
              <a:rPr lang="cs-CZ" dirty="0" smtClean="0"/>
              <a:t>ybičku</a:t>
            </a:r>
          </a:p>
          <a:p>
            <a:r>
              <a:rPr lang="cs-CZ" dirty="0"/>
              <a:t>d</a:t>
            </a:r>
            <a:r>
              <a:rPr lang="cs-CZ" dirty="0" smtClean="0"/>
              <a:t>o akvária</a:t>
            </a:r>
          </a:p>
          <a:p>
            <a:r>
              <a:rPr lang="cs-CZ" dirty="0" smtClean="0"/>
              <a:t>Neplave</a:t>
            </a:r>
          </a:p>
          <a:p>
            <a:r>
              <a:rPr lang="cs-CZ" dirty="0" smtClean="0"/>
              <a:t>něco tuší</a:t>
            </a:r>
          </a:p>
          <a:p>
            <a:r>
              <a:rPr lang="cs-CZ" dirty="0" smtClean="0"/>
              <a:t>Říkám jí něžně</a:t>
            </a:r>
          </a:p>
          <a:p>
            <a:r>
              <a:rPr lang="cs-CZ" dirty="0" err="1" smtClean="0"/>
              <a:t>Sushi</a:t>
            </a:r>
            <a:endParaRPr lang="cs-CZ" dirty="0" smtClean="0"/>
          </a:p>
          <a:p>
            <a:endParaRPr lang="cs-CZ" b="1" dirty="0"/>
          </a:p>
        </p:txBody>
      </p:sp>
      <p:sp>
        <p:nvSpPr>
          <p:cNvPr id="5" name="AutoShape 2" descr="Výsledek obrázku pro jede jede klok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62" y="793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92461-F9F4-43FD-9727-481DF5AF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90" y="166532"/>
            <a:ext cx="10058400" cy="969542"/>
          </a:xfrm>
        </p:spPr>
        <p:txBody>
          <a:bodyPr/>
          <a:lstStyle/>
          <a:p>
            <a:r>
              <a:rPr lang="cs-CZ" dirty="0"/>
              <a:t>Miloš Kratochvíl – Pes nám spadla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175573-709E-42B7-A848-B3046B857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4467" y="1967345"/>
            <a:ext cx="4698358" cy="4219365"/>
          </a:xfrm>
        </p:spPr>
        <p:txBody>
          <a:bodyPr>
            <a:normAutofit/>
          </a:bodyPr>
          <a:lstStyle/>
          <a:p>
            <a:r>
              <a:rPr lang="cs-CZ" sz="2200" dirty="0"/>
              <a:t>Špaček z budky sledoval</a:t>
            </a:r>
            <a:br>
              <a:rPr lang="cs-CZ" sz="2200" dirty="0"/>
            </a:br>
            <a:r>
              <a:rPr lang="cs-CZ" sz="2200" dirty="0"/>
              <a:t>pořad Vařte s námi,</a:t>
            </a:r>
            <a:br>
              <a:rPr lang="cs-CZ" sz="2200" dirty="0"/>
            </a:br>
            <a:r>
              <a:rPr lang="cs-CZ" sz="2200" dirty="0"/>
              <a:t>tak si chtěl dát žížalu</a:t>
            </a:r>
            <a:br>
              <a:rPr lang="cs-CZ" sz="2200" dirty="0"/>
            </a:br>
            <a:r>
              <a:rPr lang="cs-CZ" sz="2200" dirty="0"/>
              <a:t>v želé s jahodami.</a:t>
            </a:r>
            <a:br>
              <a:rPr lang="cs-CZ" sz="2200" dirty="0"/>
            </a:br>
            <a:r>
              <a:rPr lang="cs-CZ" sz="2200" dirty="0"/>
              <a:t>Žížala však viděla</a:t>
            </a:r>
            <a:br>
              <a:rPr lang="cs-CZ" sz="2200" dirty="0"/>
            </a:br>
            <a:r>
              <a:rPr lang="cs-CZ" sz="2200" dirty="0"/>
              <a:t>spoustu akčních filmů</a:t>
            </a:r>
            <a:br>
              <a:rPr lang="cs-CZ" sz="2200" dirty="0"/>
            </a:br>
            <a:r>
              <a:rPr lang="cs-CZ" sz="2200" dirty="0"/>
              <a:t>a to špaček netušil,</a:t>
            </a:r>
            <a:br>
              <a:rPr lang="cs-CZ" sz="2200" dirty="0"/>
            </a:br>
            <a:r>
              <a:rPr lang="cs-CZ" sz="2200" dirty="0"/>
              <a:t>když k ní sletěl z jilmu.</a:t>
            </a:r>
            <a:br>
              <a:rPr lang="cs-CZ" sz="2200" dirty="0"/>
            </a:br>
            <a:r>
              <a:rPr lang="cs-CZ" sz="2200" dirty="0"/>
              <a:t>Na záhonku vypukla</a:t>
            </a:r>
            <a:br>
              <a:rPr lang="cs-CZ" sz="2200" dirty="0"/>
            </a:br>
            <a:r>
              <a:rPr lang="cs-CZ" sz="2200" dirty="0"/>
              <a:t>neskutečná rvačka,</a:t>
            </a:r>
            <a:br>
              <a:rPr lang="cs-CZ" sz="2200" dirty="0"/>
            </a:br>
            <a:r>
              <a:rPr lang="cs-CZ" sz="2200" dirty="0"/>
              <a:t>v níž poprvé žížala</a:t>
            </a:r>
            <a:br>
              <a:rPr lang="cs-CZ" sz="2200" dirty="0"/>
            </a:br>
            <a:r>
              <a:rPr lang="cs-CZ" sz="2200" dirty="0"/>
              <a:t>uškrtila špačka…</a:t>
            </a:r>
          </a:p>
          <a:p>
            <a:endParaRPr lang="cs-CZ" i="1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45E33CD8-8C52-4113-9589-17639860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527" y="1754909"/>
            <a:ext cx="4794940" cy="4431801"/>
          </a:xfrm>
        </p:spPr>
        <p:txBody>
          <a:bodyPr>
            <a:normAutofit/>
          </a:bodyPr>
          <a:lstStyle/>
          <a:p>
            <a:endParaRPr lang="cs-CZ" sz="2200" b="1" dirty="0" smtClean="0"/>
          </a:p>
          <a:p>
            <a:r>
              <a:rPr lang="cs-CZ" sz="2200" b="1" dirty="0" smtClean="0"/>
              <a:t>PODLE </a:t>
            </a:r>
            <a:r>
              <a:rPr lang="cs-CZ" sz="2200" b="1" dirty="0"/>
              <a:t>TELEVIZE</a:t>
            </a:r>
            <a:endParaRPr lang="cs-CZ" sz="2200" dirty="0"/>
          </a:p>
          <a:p>
            <a:r>
              <a:rPr lang="cs-CZ" sz="2200" dirty="0"/>
              <a:t>Televizní programy,</a:t>
            </a:r>
            <a:br>
              <a:rPr lang="cs-CZ" sz="2200" dirty="0"/>
            </a:br>
            <a:r>
              <a:rPr lang="cs-CZ" sz="2200" dirty="0"/>
              <a:t>to je nadělení!</a:t>
            </a:r>
            <a:br>
              <a:rPr lang="cs-CZ" sz="2200" dirty="0"/>
            </a:br>
            <a:r>
              <a:rPr lang="cs-CZ" sz="2200" dirty="0"/>
              <a:t>Jestli to tak půjde dál,</a:t>
            </a:r>
            <a:br>
              <a:rPr lang="cs-CZ" sz="2200" dirty="0"/>
            </a:br>
            <a:r>
              <a:rPr lang="cs-CZ" sz="2200" dirty="0"/>
              <a:t>tak celý svět změní.</a:t>
            </a:r>
            <a:br>
              <a:rPr lang="cs-CZ" sz="2200" dirty="0"/>
            </a:br>
            <a:r>
              <a:rPr lang="cs-CZ" sz="2200" dirty="0"/>
              <a:t>Změní nejen člověka,</a:t>
            </a:r>
            <a:br>
              <a:rPr lang="cs-CZ" sz="2200" dirty="0"/>
            </a:br>
            <a:r>
              <a:rPr lang="cs-CZ" sz="2200" dirty="0"/>
              <a:t>i zvíře či brouka,</a:t>
            </a:r>
            <a:br>
              <a:rPr lang="cs-CZ" sz="2200" dirty="0"/>
            </a:br>
            <a:r>
              <a:rPr lang="cs-CZ" sz="2200" dirty="0"/>
              <a:t>změní prostě každého,</a:t>
            </a:r>
            <a:br>
              <a:rPr lang="cs-CZ" sz="2200" dirty="0"/>
            </a:br>
            <a:r>
              <a:rPr lang="cs-CZ" sz="2200" dirty="0"/>
              <a:t>kdo se na ně kouká.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A5C969-6336-41A3-87FB-BDB20642B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1967345"/>
            <a:ext cx="3067277" cy="35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97DAB44-FE45-49CE-AFC7-F709C95E4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6386" cy="6816742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E07E67A-BEE9-4210-952B-A2AA3F6CF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418" y="0"/>
            <a:ext cx="5581582" cy="68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Nakladatelství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65. </a:t>
            </a:r>
            <a:r>
              <a:rPr lang="cs-CZ" dirty="0" smtClean="0"/>
              <a:t>pole + Argo</a:t>
            </a:r>
            <a:endParaRPr lang="cs-CZ" dirty="0"/>
          </a:p>
          <a:p>
            <a:r>
              <a:rPr lang="cs-CZ" dirty="0" smtClean="0"/>
              <a:t>Albatros</a:t>
            </a:r>
          </a:p>
          <a:p>
            <a:r>
              <a:rPr lang="cs-CZ" dirty="0" smtClean="0"/>
              <a:t>Baobab</a:t>
            </a:r>
          </a:p>
          <a:p>
            <a:r>
              <a:rPr lang="cs-CZ" dirty="0" err="1" smtClean="0"/>
              <a:t>Běžíliška</a:t>
            </a:r>
            <a:endParaRPr lang="cs-CZ" dirty="0" smtClean="0"/>
          </a:p>
          <a:p>
            <a:r>
              <a:rPr lang="cs-CZ" dirty="0" smtClean="0"/>
              <a:t>Bylo nebylo + Práh</a:t>
            </a:r>
          </a:p>
          <a:p>
            <a:r>
              <a:rPr lang="cs-CZ" dirty="0" smtClean="0"/>
              <a:t>Cesta domů</a:t>
            </a:r>
          </a:p>
          <a:p>
            <a:r>
              <a:rPr lang="cs-CZ" dirty="0" err="1" smtClean="0"/>
              <a:t>Meander</a:t>
            </a:r>
            <a:endParaRPr lang="cs-CZ" dirty="0"/>
          </a:p>
          <a:p>
            <a:r>
              <a:rPr lang="cs-CZ" dirty="0" smtClean="0"/>
              <a:t>Host</a:t>
            </a:r>
          </a:p>
          <a:p>
            <a:r>
              <a:rPr lang="cs-CZ" dirty="0" smtClean="0"/>
              <a:t>Labyrint</a:t>
            </a:r>
          </a:p>
          <a:p>
            <a:endParaRPr lang="cs-CZ" dirty="0" smtClean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Mladá fronta</a:t>
            </a:r>
          </a:p>
          <a:p>
            <a:r>
              <a:rPr lang="cs-CZ" dirty="0" smtClean="0"/>
              <a:t>Paseka</a:t>
            </a:r>
          </a:p>
          <a:p>
            <a:r>
              <a:rPr lang="cs-CZ" dirty="0" smtClean="0"/>
              <a:t>Pasparta</a:t>
            </a:r>
            <a:endParaRPr lang="cs-CZ" dirty="0"/>
          </a:p>
          <a:p>
            <a:r>
              <a:rPr lang="cs-CZ" dirty="0" err="1" smtClean="0"/>
              <a:t>Petrkov</a:t>
            </a:r>
            <a:r>
              <a:rPr lang="cs-CZ" dirty="0" smtClean="0"/>
              <a:t> + </a:t>
            </a:r>
            <a:r>
              <a:rPr lang="cs-CZ" dirty="0" err="1" smtClean="0"/>
              <a:t>Arbor</a:t>
            </a:r>
            <a:r>
              <a:rPr lang="cs-CZ" dirty="0" smtClean="0"/>
              <a:t> Vitae</a:t>
            </a:r>
          </a:p>
          <a:p>
            <a:r>
              <a:rPr lang="cs-CZ" dirty="0"/>
              <a:t>Portál</a:t>
            </a:r>
          </a:p>
          <a:p>
            <a:r>
              <a:rPr lang="cs-CZ" dirty="0" err="1" smtClean="0"/>
              <a:t>Thovt</a:t>
            </a:r>
            <a:endParaRPr lang="cs-CZ" dirty="0" smtClean="0"/>
          </a:p>
          <a:p>
            <a:r>
              <a:rPr lang="cs-CZ" dirty="0" err="1" smtClean="0"/>
              <a:t>Verzone</a:t>
            </a:r>
            <a:endParaRPr lang="cs-CZ" dirty="0" smtClean="0"/>
          </a:p>
          <a:p>
            <a:r>
              <a:rPr lang="cs-CZ" dirty="0" smtClean="0"/>
              <a:t>Ostatní (Axioma, </a:t>
            </a:r>
            <a:r>
              <a:rPr lang="cs-CZ" dirty="0" err="1" smtClean="0"/>
              <a:t>Grada</a:t>
            </a:r>
            <a:r>
              <a:rPr lang="cs-CZ" dirty="0" smtClean="0"/>
              <a:t>, Fragment, Svojtka)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09600" y="5936190"/>
            <a:ext cx="9302824" cy="805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AXIOMA, </a:t>
            </a:r>
            <a:r>
              <a:rPr lang="cs-CZ" dirty="0" smtClean="0"/>
              <a:t>EGMONT, FRAGMENT, GRADA, JUNIOR</a:t>
            </a:r>
            <a:r>
              <a:rPr lang="cs-CZ" dirty="0"/>
              <a:t>, </a:t>
            </a:r>
            <a:r>
              <a:rPr lang="cs-CZ" dirty="0" smtClean="0"/>
              <a:t>SUN, SVOJTKA  …</a:t>
            </a:r>
            <a:endParaRPr lang="cs-CZ" dirty="0"/>
          </a:p>
          <a:p>
            <a:r>
              <a:rPr lang="cs-CZ" dirty="0"/>
              <a:t>Malý, R., Nešpor, J: </a:t>
            </a:r>
            <a:r>
              <a:rPr lang="cs-CZ" i="1" dirty="0"/>
              <a:t>Lexikon českých nakladatelství dětské knihy.</a:t>
            </a:r>
            <a:r>
              <a:rPr lang="cs-CZ" dirty="0"/>
              <a:t> VUP, Olomouc 2015. ISBN 978-80-244-4503.</a:t>
            </a:r>
          </a:p>
        </p:txBody>
      </p:sp>
    </p:spTree>
    <p:extLst>
      <p:ext uri="{BB962C8B-B14F-4D97-AF65-F5344CB8AC3E}">
        <p14:creationId xmlns:p14="http://schemas.microsoft.com/office/powerpoint/2010/main" val="17320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729" y="1988841"/>
            <a:ext cx="4379913" cy="4276725"/>
          </a:xfrm>
        </p:spPr>
      </p:pic>
      <p:sp>
        <p:nvSpPr>
          <p:cNvPr id="7172" name="TextovéPole 3"/>
          <p:cNvSpPr txBox="1">
            <a:spLocks noChangeArrowheads="1"/>
          </p:cNvSpPr>
          <p:nvPr/>
        </p:nvSpPr>
        <p:spPr bwMode="auto">
          <a:xfrm>
            <a:off x="1882775" y="6381750"/>
            <a:ext cx="8426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Zdroj: https://jaywickman.com/2018/02/04/kids-and-books/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7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9029" y="260648"/>
            <a:ext cx="8226425" cy="2679032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Nakladatelství Baobab</a:t>
            </a:r>
            <a:br>
              <a:rPr lang="cs-CZ" b="1" dirty="0"/>
            </a:br>
            <a:r>
              <a:rPr lang="cs-CZ" sz="2400" i="1" dirty="0"/>
              <a:t>Baobab je velký strom, to nejspíš všichni víte. Je tak velký, že se do něj vejde třeba celá domácnost. A říká se o něm, že je kouzelný. Jeho obrovské květy tedy rozhodně opylují netopýři, to už je dost podivné, nemyslíte? A pak je Baobab  také nakladatelství. A to je, na rozdíl od toho afrického stromu, úplně maličké.</a:t>
            </a:r>
            <a:endParaRPr lang="cs-CZ" sz="2400" b="1" i="1" dirty="0"/>
          </a:p>
        </p:txBody>
      </p:sp>
      <p:pic>
        <p:nvPicPr>
          <p:cNvPr id="5122" name="Picture 2" descr="https://fbcdn-sphotos-c-a.akamaihd.net/hphotos-ak-xpf1/t1.0-9/10430899_10152083641166787_745018726494230608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4745" y="2987066"/>
            <a:ext cx="7889801" cy="3870935"/>
          </a:xfrm>
          <a:prstGeom prst="rect">
            <a:avLst/>
          </a:prstGeom>
          <a:noFill/>
        </p:spPr>
      </p:pic>
      <p:pic>
        <p:nvPicPr>
          <p:cNvPr id="14338" name="Picture 2" descr="baobab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60648"/>
            <a:ext cx="13144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CB390-5A2D-4123-92B8-DA8B8014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8" y="351872"/>
            <a:ext cx="9613860" cy="1080938"/>
          </a:xfrm>
        </p:spPr>
        <p:txBody>
          <a:bodyPr>
            <a:normAutofit/>
          </a:bodyPr>
          <a:lstStyle/>
          <a:p>
            <a:r>
              <a:rPr lang="cs-CZ" sz="4000" dirty="0"/>
              <a:t>Kozí knížka (Tereza </a:t>
            </a:r>
            <a:r>
              <a:rPr lang="cs-CZ" sz="4000" dirty="0" err="1"/>
              <a:t>Říčanová</a:t>
            </a:r>
            <a:r>
              <a:rPr lang="cs-CZ" sz="4000" dirty="0"/>
              <a:t>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E98E41F-4586-4CE4-83DB-0D6E1A508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CC9A2910-AB7D-4BBC-BF5B-595660B1264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4" b="20524"/>
          <a:stretch>
            <a:fillRect/>
          </a:stretch>
        </p:blipFill>
        <p:spPr>
          <a:xfrm>
            <a:off x="229748" y="1542376"/>
            <a:ext cx="5528483" cy="2762696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6968873-ACDF-41EB-BCE6-EA90C38807E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76CF009-FF4F-43AF-94DC-5DDCBE338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CAB8C6FA-E624-4BB9-8605-186F24EEDD0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4030"/>
          <a:stretch>
            <a:fillRect/>
          </a:stretch>
        </p:blipFill>
        <p:spPr>
          <a:xfrm>
            <a:off x="6097122" y="3737113"/>
            <a:ext cx="5951753" cy="2961071"/>
          </a:xfrm>
          <a:prstGeom prst="roundRect">
            <a:avLst>
              <a:gd name="adj" fmla="val 0"/>
            </a:avLst>
          </a:prstGeo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F1A3238B-B154-4361-93B0-9B957EEF499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ADAA56B-F944-416A-8869-C2E11747D4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1B835782-9A54-44F7-8A04-77F579BA724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 b="25130"/>
          <a:stretch>
            <a:fillRect/>
          </a:stretch>
        </p:blipFill>
        <p:spPr>
          <a:xfrm>
            <a:off x="6687756" y="57897"/>
            <a:ext cx="5819122" cy="2894835"/>
          </a:xfr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AC23A74B-1BD2-400F-8EC6-F576CAA240D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37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614" y="0"/>
            <a:ext cx="82264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Knihy nakladatelství Baobab vhodné pro práci v MŠ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1" y="1288474"/>
            <a:ext cx="9143999" cy="556952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i="1" dirty="0"/>
              <a:t>Psí knížka; Kozí knížka; Vánoční knížka; Velikonoční knížka</a:t>
            </a:r>
          </a:p>
          <a:p>
            <a:pPr algn="ctr">
              <a:buNone/>
            </a:pPr>
            <a:r>
              <a:rPr lang="cs-CZ" i="1" dirty="0"/>
              <a:t>Adam a koleno</a:t>
            </a:r>
          </a:p>
          <a:p>
            <a:pPr algn="ctr">
              <a:buNone/>
            </a:pPr>
            <a:r>
              <a:rPr lang="cs-CZ" i="1" dirty="0"/>
              <a:t>Návštěva malé smrti; </a:t>
            </a:r>
            <a:r>
              <a:rPr lang="cs-CZ" i="1" dirty="0" err="1"/>
              <a:t>Skříp</a:t>
            </a:r>
            <a:r>
              <a:rPr lang="cs-CZ" i="1" dirty="0"/>
              <a:t>, škráb, píp a žbluňk</a:t>
            </a:r>
          </a:p>
          <a:p>
            <a:pPr algn="ctr">
              <a:buNone/>
            </a:pPr>
            <a:r>
              <a:rPr lang="cs-CZ" i="1" dirty="0" err="1"/>
              <a:t>Šmalcova</a:t>
            </a:r>
            <a:r>
              <a:rPr lang="cs-CZ" i="1" dirty="0"/>
              <a:t> abeceda</a:t>
            </a:r>
          </a:p>
          <a:p>
            <a:pPr algn="ctr">
              <a:buNone/>
            </a:pPr>
            <a:r>
              <a:rPr lang="cs-CZ" i="1" dirty="0"/>
              <a:t>Jak zvířata spí</a:t>
            </a:r>
          </a:p>
          <a:p>
            <a:pPr algn="ctr">
              <a:buNone/>
            </a:pPr>
            <a:r>
              <a:rPr lang="cs-CZ" i="1" dirty="0"/>
              <a:t>12 nejmenších pohádek</a:t>
            </a:r>
          </a:p>
          <a:p>
            <a:pPr algn="ctr">
              <a:buNone/>
            </a:pPr>
            <a:r>
              <a:rPr lang="cs-CZ" i="1" dirty="0"/>
              <a:t>12 hodin s Oskarem</a:t>
            </a:r>
          </a:p>
          <a:p>
            <a:pPr algn="ctr">
              <a:buNone/>
            </a:pPr>
            <a:r>
              <a:rPr lang="cs-CZ" i="1" dirty="0"/>
              <a:t>Rybička; Kočička z kávové pěny</a:t>
            </a:r>
          </a:p>
          <a:p>
            <a:pPr algn="ctr">
              <a:buNone/>
            </a:pPr>
            <a:r>
              <a:rPr lang="cs-CZ" i="1" dirty="0"/>
              <a:t>Kouzelná baterka</a:t>
            </a:r>
          </a:p>
          <a:p>
            <a:pPr algn="ctr">
              <a:buNone/>
            </a:pPr>
            <a:r>
              <a:rPr lang="cs-CZ" i="1" dirty="0"/>
              <a:t>Medvěd, který nebyl</a:t>
            </a:r>
          </a:p>
          <a:p>
            <a:pPr algn="ctr">
              <a:buNone/>
            </a:pPr>
            <a:r>
              <a:rPr lang="cs-CZ" i="1" dirty="0"/>
              <a:t>Knihy Daisy Mrázkové (Co by se stalo, kdyby; Slon a mravenec; Medvěd Flóra; Haló, </a:t>
            </a:r>
            <a:r>
              <a:rPr lang="cs-CZ" i="1" dirty="0" err="1"/>
              <a:t>Jácíčku</a:t>
            </a:r>
            <a:r>
              <a:rPr lang="cs-CZ" i="1" dirty="0"/>
              <a:t>, …)</a:t>
            </a:r>
          </a:p>
          <a:p>
            <a:pPr algn="ctr">
              <a:buNone/>
            </a:pPr>
            <a:r>
              <a:rPr lang="cs-CZ" i="1" dirty="0"/>
              <a:t>Knihy Miroslava Šaška (To je Paříž; To jsou Benátky; To je New York, …)</a:t>
            </a:r>
          </a:p>
          <a:p>
            <a:pPr algn="ctr">
              <a:buNone/>
            </a:pPr>
            <a:endParaRPr lang="cs-CZ" i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0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22528"/>
            <a:ext cx="64442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Běžíliška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(http://www.beziliska.cz/)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9840" y="1892087"/>
            <a:ext cx="9144000" cy="5126127"/>
          </a:xfrm>
        </p:spPr>
        <p:txBody>
          <a:bodyPr/>
          <a:lstStyle/>
          <a:p>
            <a:r>
              <a:rPr lang="cs-CZ" dirty="0" smtClean="0"/>
              <a:t>- mladé </a:t>
            </a:r>
            <a:r>
              <a:rPr lang="cs-CZ" dirty="0"/>
              <a:t>nakladatelství originálních a autorských knih pro děti, s důrazem na </a:t>
            </a:r>
            <a:r>
              <a:rPr lang="cs-CZ" b="1" dirty="0"/>
              <a:t>kvalitní textové, výtvarné i řemeslné zpracování</a:t>
            </a:r>
          </a:p>
          <a:p>
            <a:r>
              <a:rPr lang="cs-CZ" dirty="0" smtClean="0"/>
              <a:t>- vlajkovou </a:t>
            </a:r>
            <a:r>
              <a:rPr lang="cs-CZ" dirty="0"/>
              <a:t>lodí jsou </a:t>
            </a:r>
            <a:r>
              <a:rPr lang="cs-CZ" b="1" dirty="0"/>
              <a:t>leporela</a:t>
            </a:r>
            <a:r>
              <a:rPr lang="cs-CZ" dirty="0"/>
              <a:t> - klasická, lepená na silném kartónu, vázaná v plátně, bez </a:t>
            </a:r>
            <a:r>
              <a:rPr lang="cs-CZ" dirty="0" smtClean="0"/>
              <a:t>lamina</a:t>
            </a:r>
          </a:p>
          <a:p>
            <a:r>
              <a:rPr lang="cs-CZ" dirty="0" smtClean="0"/>
              <a:t>- edice </a:t>
            </a:r>
            <a:r>
              <a:rPr lang="cs-CZ" dirty="0" err="1" smtClean="0"/>
              <a:t>Mikroliška</a:t>
            </a:r>
            <a:r>
              <a:rPr lang="cs-CZ" dirty="0" smtClean="0"/>
              <a:t> – knížky do batůžku </a:t>
            </a:r>
            <a:r>
              <a:rPr lang="cs-CZ" dirty="0"/>
              <a:t>(https://</a:t>
            </a:r>
            <a:r>
              <a:rPr lang="cs-CZ" dirty="0" smtClean="0"/>
              <a:t>www.beziliska.cz/knihy-</a:t>
            </a:r>
            <a:r>
              <a:rPr lang="cs-CZ" dirty="0" err="1" smtClean="0"/>
              <a:t>mikroliska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0488" name="Picture 8" descr="http://4.bp.blogspot.com/-4YvFBgfOoBs/VZDYYjYJcxI/AAAAAAAAF08/XlavygRXVyE/s1600/DSC_0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45" y="3469089"/>
            <a:ext cx="201902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encrypted-tbn2.gstatic.com/images?q=tbn:ANd9GcQnFDCpHpGt1ZuCxXBu6sxsc_oGTcVF9V8kunlzv6_D9tMs25W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1" y="367681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Inner menu logo 5249ae50ef079fd9caddbe376902c04247b7cb96e41821c1bbe5c96f78d893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52377"/>
            <a:ext cx="1447754" cy="150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30" y="3826762"/>
            <a:ext cx="4340949" cy="28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dále hledat inspiraci – sledovat kvalitu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389" y="2046514"/>
            <a:ext cx="11221845" cy="463295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Katalog Nejlepší knihy </a:t>
            </a:r>
            <a:r>
              <a:rPr lang="cs-CZ" dirty="0">
                <a:solidFill>
                  <a:schemeClr val="tx1"/>
                </a:solidFill>
              </a:rPr>
              <a:t>dětem: </a:t>
            </a:r>
            <a:r>
              <a:rPr lang="cs-CZ" dirty="0">
                <a:solidFill>
                  <a:schemeClr val="tx1"/>
                </a:solidFill>
                <a:hlinkClick r:id="rId2"/>
              </a:rPr>
              <a:t>https://www.nejlepsiknihydetem.cz</a:t>
            </a:r>
            <a:r>
              <a:rPr lang="cs-CZ" dirty="0" smtClean="0">
                <a:solidFill>
                  <a:schemeClr val="tx1"/>
                </a:solidFill>
                <a:hlinkClick r:id="rId2"/>
              </a:rPr>
              <a:t>/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  <a:hlinkClick r:id="rId3"/>
              </a:rPr>
              <a:t>http</a:t>
            </a:r>
            <a:r>
              <a:rPr lang="cs-CZ" dirty="0">
                <a:solidFill>
                  <a:schemeClr val="tx1"/>
                </a:solidFill>
                <a:hlinkClick r:id="rId3"/>
              </a:rPr>
              <a:t>://www.iliteratura.cz</a:t>
            </a:r>
            <a:r>
              <a:rPr lang="cs-CZ" dirty="0" smtClean="0">
                <a:solidFill>
                  <a:schemeClr val="tx1"/>
                </a:solidFill>
                <a:hlinkClick r:id="rId3"/>
              </a:rPr>
              <a:t>/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 ocenění Zlatá stuha (</a:t>
            </a:r>
            <a:r>
              <a:rPr lang="cs-CZ" dirty="0">
                <a:solidFill>
                  <a:schemeClr val="tx1"/>
                </a:solidFill>
                <a:hlinkClick r:id="rId4"/>
              </a:rPr>
              <a:t>http://</a:t>
            </a:r>
            <a:r>
              <a:rPr lang="cs-CZ" dirty="0" smtClean="0">
                <a:solidFill>
                  <a:schemeClr val="tx1"/>
                </a:solidFill>
                <a:hlinkClick r:id="rId4"/>
              </a:rPr>
              <a:t>www.zlatastuha.cz/</a:t>
            </a:r>
            <a:r>
              <a:rPr lang="cs-CZ" dirty="0" err="1" smtClean="0">
                <a:solidFill>
                  <a:schemeClr val="tx1"/>
                </a:solidFill>
                <a:hlinkClick r:id="rId4"/>
              </a:rPr>
              <a:t>cs</a:t>
            </a:r>
            <a:r>
              <a:rPr lang="cs-CZ" dirty="0" smtClean="0">
                <a:solidFill>
                  <a:schemeClr val="tx1"/>
                </a:solidFill>
                <a:hlinkClick r:id="rId4"/>
              </a:rPr>
              <a:t>/archiv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recenze </a:t>
            </a:r>
            <a:r>
              <a:rPr lang="cs-CZ" dirty="0">
                <a:solidFill>
                  <a:schemeClr val="tx1"/>
                </a:solidFill>
              </a:rPr>
              <a:t>knih a náměty na práci s nimi v časopise Tvořivá dramatika </a:t>
            </a:r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smtClean="0">
                <a:solidFill>
                  <a:schemeClr val="tx1"/>
                </a:solidFill>
                <a:hlinkClick r:id="rId5"/>
              </a:rPr>
              <a:t>https</a:t>
            </a:r>
            <a:r>
              <a:rPr lang="cs-CZ" dirty="0">
                <a:solidFill>
                  <a:schemeClr val="tx1"/>
                </a:solidFill>
                <a:hlinkClick r:id="rId5"/>
              </a:rPr>
              <a:t>://</a:t>
            </a:r>
            <a:r>
              <a:rPr lang="cs-CZ" dirty="0" smtClean="0">
                <a:solidFill>
                  <a:schemeClr val="tx1"/>
                </a:solidFill>
                <a:hlinkClick r:id="rId5"/>
              </a:rPr>
              <a:t>www.drama.cz/periodika/td_obsah.html</a:t>
            </a:r>
            <a:r>
              <a:rPr lang="cs-CZ" dirty="0" smtClean="0">
                <a:solidFill>
                  <a:schemeClr val="tx1"/>
                </a:solidFill>
              </a:rPr>
              <a:t>, rubrika </a:t>
            </a:r>
            <a:r>
              <a:rPr lang="cs-CZ" dirty="0">
                <a:solidFill>
                  <a:schemeClr val="tx1"/>
                </a:solidFill>
              </a:rPr>
              <a:t>Nahlédnutí do nových knih pro děti a </a:t>
            </a:r>
            <a:r>
              <a:rPr lang="cs-CZ" dirty="0" smtClean="0">
                <a:solidFill>
                  <a:schemeClr val="tx1"/>
                </a:solidFill>
              </a:rPr>
              <a:t>mládež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Časopis Kritická gramotnost: </a:t>
            </a:r>
            <a:r>
              <a:rPr lang="cs-CZ" u="sng" dirty="0">
                <a:solidFill>
                  <a:schemeClr val="tx1"/>
                </a:solidFill>
                <a:hlinkClick r:id="rId6"/>
              </a:rPr>
              <a:t>https://www.kellnerfoundation.cz/pomahame-skolam-k-uspechu/projekt/pedagogicke-inspirace/casopis-kriticka-gramotnost</a:t>
            </a:r>
            <a:r>
              <a:rPr lang="cs-CZ" dirty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v</a:t>
            </a:r>
            <a:r>
              <a:rPr lang="cs-CZ" dirty="0">
                <a:solidFill>
                  <a:schemeClr val="tx1"/>
                </a:solidFill>
              </a:rPr>
              <a:t> projektu Celé Česko čte dětem (</a:t>
            </a:r>
            <a:r>
              <a:rPr lang="cs-CZ" u="sng" dirty="0">
                <a:solidFill>
                  <a:schemeClr val="tx1"/>
                </a:solidFill>
                <a:hlinkClick r:id="rId7"/>
              </a:rPr>
              <a:t>http://celeceskoctedetem.cz/recenze-knih/clanek-226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Rosteme </a:t>
            </a:r>
            <a:r>
              <a:rPr lang="cs-CZ" dirty="0">
                <a:solidFill>
                  <a:schemeClr val="tx1"/>
                </a:solidFill>
              </a:rPr>
              <a:t>s knihou (</a:t>
            </a:r>
            <a:r>
              <a:rPr lang="cs-CZ" dirty="0">
                <a:solidFill>
                  <a:schemeClr val="tx1"/>
                </a:solidFill>
                <a:hlinkClick r:id="rId8"/>
              </a:rPr>
              <a:t>http://www.rostemesknihou.cz/</a:t>
            </a:r>
            <a:r>
              <a:rPr lang="cs-CZ" dirty="0" err="1">
                <a:solidFill>
                  <a:schemeClr val="tx1"/>
                </a:solidFill>
                <a:hlinkClick r:id="rId8"/>
              </a:rPr>
              <a:t>cz</a:t>
            </a:r>
            <a:r>
              <a:rPr lang="cs-CZ" dirty="0">
                <a:solidFill>
                  <a:schemeClr val="tx1"/>
                </a:solidFill>
                <a:hlinkClick r:id="rId8"/>
              </a:rPr>
              <a:t>/o-kampani/aktuality</a:t>
            </a:r>
            <a:r>
              <a:rPr lang="cs-CZ" dirty="0" smtClean="0">
                <a:solidFill>
                  <a:schemeClr val="tx1"/>
                </a:solidFill>
                <a:hlinkClick r:id="rId8"/>
              </a:rPr>
              <a:t>/</a:t>
            </a:r>
            <a:r>
              <a:rPr lang="cs-CZ" dirty="0" smtClean="0">
                <a:solidFill>
                  <a:schemeClr val="tx1"/>
                </a:solidFill>
              </a:rPr>
              <a:t>), Tipy na knihy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Bookstart</a:t>
            </a:r>
            <a:r>
              <a:rPr lang="cs-CZ" dirty="0" smtClean="0">
                <a:solidFill>
                  <a:schemeClr val="tx1"/>
                </a:solidFill>
              </a:rPr>
              <a:t> – S knížkou do života (</a:t>
            </a:r>
            <a:r>
              <a:rPr lang="cs-CZ" dirty="0" smtClean="0">
                <a:solidFill>
                  <a:schemeClr val="tx1"/>
                </a:solidFill>
                <a:hlinkClick r:id="rId9"/>
              </a:rPr>
              <a:t>http</a:t>
            </a:r>
            <a:r>
              <a:rPr lang="cs-CZ" dirty="0">
                <a:solidFill>
                  <a:schemeClr val="tx1"/>
                </a:solidFill>
                <a:hlinkClick r:id="rId9"/>
              </a:rPr>
              <a:t>://www.sknizkoudozivota.cz/tipy-na-</a:t>
            </a:r>
            <a:r>
              <a:rPr lang="cs-CZ" dirty="0" err="1">
                <a:solidFill>
                  <a:schemeClr val="tx1"/>
                </a:solidFill>
                <a:hlinkClick r:id="rId9"/>
              </a:rPr>
              <a:t>cetbu</a:t>
            </a:r>
            <a:r>
              <a:rPr lang="cs-CZ" dirty="0">
                <a:solidFill>
                  <a:schemeClr val="tx1"/>
                </a:solidFill>
                <a:hlinkClick r:id="rId9"/>
              </a:rPr>
              <a:t>-pro-</a:t>
            </a:r>
            <a:r>
              <a:rPr lang="cs-CZ" dirty="0" err="1">
                <a:solidFill>
                  <a:schemeClr val="tx1"/>
                </a:solidFill>
                <a:hlinkClick r:id="rId9"/>
              </a:rPr>
              <a:t>rodice</a:t>
            </a:r>
            <a:r>
              <a:rPr lang="cs-CZ" dirty="0" smtClean="0">
                <a:solidFill>
                  <a:schemeClr val="tx1"/>
                </a:solidFill>
                <a:hlinkClick r:id="rId9"/>
              </a:rPr>
              <a:t>/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3" y="753228"/>
            <a:ext cx="7416823" cy="1080938"/>
          </a:xfrm>
        </p:spPr>
        <p:txBody>
          <a:bodyPr>
            <a:noAutofit/>
          </a:bodyPr>
          <a:lstStyle/>
          <a:p>
            <a:r>
              <a:rPr lang="cs-CZ" altLang="cs-CZ" sz="3800" b="1" dirty="0" smtClean="0"/>
              <a:t>Čtení </a:t>
            </a:r>
            <a:r>
              <a:rPr lang="cs-CZ" altLang="cs-CZ" sz="3800" b="1" dirty="0"/>
              <a:t>pro </a:t>
            </a:r>
            <a:r>
              <a:rPr lang="cs-CZ" altLang="cs-CZ" sz="3800" b="1" dirty="0" smtClean="0"/>
              <a:t>radost / potěšení je </a:t>
            </a:r>
            <a:r>
              <a:rPr lang="cs-CZ" altLang="cs-CZ" sz="3800" b="1" dirty="0"/>
              <a:t>aktivně podporováno a </a:t>
            </a:r>
            <a:r>
              <a:rPr lang="cs-CZ" altLang="cs-CZ" sz="3800" b="1" dirty="0" smtClean="0"/>
              <a:t>povzbuzováno doma i ve společnosti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36880" y="3573016"/>
            <a:ext cx="8978654" cy="32849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V ČR je kladen malý důraz na čtení pro potěšení / radost -  </a:t>
            </a:r>
            <a:r>
              <a:rPr lang="cs-CZ" dirty="0" smtClean="0"/>
              <a:t>děti a žáci </a:t>
            </a:r>
            <a:r>
              <a:rPr lang="cs-CZ" dirty="0"/>
              <a:t>jsou málo motivováni si číst jen </a:t>
            </a:r>
            <a:r>
              <a:rPr lang="cs-CZ" dirty="0" smtClean="0"/>
              <a:t>tak, mají </a:t>
            </a:r>
            <a:r>
              <a:rPr lang="cs-CZ" dirty="0"/>
              <a:t>méně příležitostí volit si knihu podle vlastního </a:t>
            </a:r>
            <a:r>
              <a:rPr lang="cs-CZ" dirty="0" smtClean="0"/>
              <a:t>výběru (PIRLS, 2011)</a:t>
            </a:r>
            <a:endParaRPr lang="cs-CZ" dirty="0"/>
          </a:p>
          <a:p>
            <a:pPr>
              <a:defRPr/>
            </a:pPr>
            <a:r>
              <a:rPr lang="cs-CZ" dirty="0"/>
              <a:t>Výzkumy (např. </a:t>
            </a:r>
            <a:r>
              <a:rPr lang="cs-CZ" dirty="0" err="1"/>
              <a:t>Gabal</a:t>
            </a:r>
            <a:r>
              <a:rPr lang="cs-CZ" dirty="0"/>
              <a:t>, Helšusová, 2003; studie PISA) dokazují, že existuje významná souvislost mezi zájmem </a:t>
            </a:r>
            <a:r>
              <a:rPr lang="cs-CZ" dirty="0" smtClean="0"/>
              <a:t>o čtení</a:t>
            </a:r>
            <a:r>
              <a:rPr lang="cs-CZ" dirty="0"/>
              <a:t>, čtenářskou gramotností a vzdělávacími výsledky žáků i dospělých. Potěšení z četby a vnitřní potřeba číst je jednoznačně předpokladem pro rozvíjení čtenářské gramotnosti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4578" name="Picture 2" descr="Výsledek obrázku pro &amp;ccaron;tení pro rad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50" y="1531181"/>
            <a:ext cx="3693509" cy="20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7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1" y="560329"/>
            <a:ext cx="7248661" cy="135028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Obklopit děti vhodnou a dostupnou literaturou v dostatečném množství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204864"/>
            <a:ext cx="8820472" cy="4653136"/>
          </a:xfrm>
        </p:spPr>
        <p:txBody>
          <a:bodyPr>
            <a:normAutofit/>
          </a:bodyPr>
          <a:lstStyle/>
          <a:p>
            <a:r>
              <a:rPr lang="cs-CZ" sz="2800" dirty="0">
                <a:cs typeface="Times New Roman" pitchFamily="18" charset="0"/>
              </a:rPr>
              <a:t>Obklopit děti </a:t>
            </a:r>
            <a:r>
              <a:rPr lang="cs-CZ" sz="2800" dirty="0" smtClean="0">
                <a:cs typeface="Times New Roman" pitchFamily="18" charset="0"/>
              </a:rPr>
              <a:t>kvalitními (i současnými) knihami</a:t>
            </a:r>
            <a:r>
              <a:rPr lang="cs-CZ" sz="2800" dirty="0">
                <a:cs typeface="Times New Roman" pitchFamily="18" charset="0"/>
              </a:rPr>
              <a:t>, časopisy </a:t>
            </a:r>
            <a:r>
              <a:rPr lang="cs-CZ" sz="2800" dirty="0" smtClean="0">
                <a:cs typeface="Times New Roman" pitchFamily="18" charset="0"/>
              </a:rPr>
              <a:t>a jiným </a:t>
            </a:r>
            <a:r>
              <a:rPr lang="cs-CZ" sz="2800" dirty="0">
                <a:cs typeface="Times New Roman" pitchFamily="18" charset="0"/>
              </a:rPr>
              <a:t>čtivem, s tématy, která je skutečně </a:t>
            </a:r>
            <a:r>
              <a:rPr lang="cs-CZ" sz="2800" dirty="0" smtClean="0">
                <a:cs typeface="Times New Roman" pitchFamily="18" charset="0"/>
              </a:rPr>
              <a:t>zajímají, využívat interaktivní knihy.</a:t>
            </a:r>
          </a:p>
          <a:p>
            <a:r>
              <a:rPr lang="cs-CZ" sz="2800" b="1" dirty="0" smtClean="0"/>
              <a:t>Rodič, učitel MŠ i knihovník by měl umět každému dítěti doporučit knihu, která ho zaujme </a:t>
            </a:r>
            <a:r>
              <a:rPr lang="cs-CZ" sz="2800" dirty="0" smtClean="0"/>
              <a:t>– tj. znát děti, orientovat na současném knižním trhu, mluvit o knihách, dávat dětem prostor sdílet si své zážitky, povídat si o knihách, doporučovat si je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77" y="338656"/>
            <a:ext cx="2072093" cy="149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9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Interaktivní čtení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728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tj</a:t>
            </a:r>
            <a:r>
              <a:rPr lang="cs-CZ" dirty="0"/>
              <a:t>. čtení, do kterého se snažíme zapojit </a:t>
            </a:r>
            <a:r>
              <a:rPr lang="cs-CZ" dirty="0" smtClean="0"/>
              <a:t>děti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charakteristické </a:t>
            </a:r>
            <a:r>
              <a:rPr lang="cs-CZ" dirty="0"/>
              <a:t>používáním doprovodných gest a </a:t>
            </a:r>
            <a:r>
              <a:rPr lang="cs-CZ" dirty="0" smtClean="0"/>
              <a:t>pohybů: např. v </a:t>
            </a:r>
            <a:r>
              <a:rPr lang="cs-CZ" dirty="0"/>
              <a:t>okamžiku, kdy dítě vidí na stránce v knize velkého slona, můžeme roztáhnout ruce k označení „</a:t>
            </a:r>
            <a:r>
              <a:rPr lang="cs-CZ" dirty="0" err="1"/>
              <a:t>veeeeeelký</a:t>
            </a:r>
            <a:r>
              <a:rPr lang="cs-CZ" dirty="0"/>
              <a:t>“, když mluví o velkém slonovi.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když </a:t>
            </a:r>
            <a:r>
              <a:rPr lang="cs-CZ" dirty="0"/>
              <a:t>si prohlížíme knihu o zvířátkách, doprovázíme obrázek zvířete tím, že zvíře označíme slovem (např. koza, koník, pejsek, kočka) a uděláme charakteristický zvuk.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Je </a:t>
            </a:r>
            <a:r>
              <a:rPr lang="cs-CZ" dirty="0"/>
              <a:t>vhodné </a:t>
            </a:r>
            <a:r>
              <a:rPr lang="cs-CZ" b="1" dirty="0"/>
              <a:t>vyzdvihovat spojitosti mezi obrázky a textem</a:t>
            </a:r>
            <a:r>
              <a:rPr lang="cs-CZ" dirty="0"/>
              <a:t>, vytvářet pauzy, aby dítě mohlo doplnit příběh, pokud pohádku slyšelo mnohokrát, atd.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 </a:t>
            </a:r>
            <a:r>
              <a:rPr lang="cs-CZ" dirty="0" smtClean="0"/>
              <a:t>Je vhodné </a:t>
            </a:r>
            <a:r>
              <a:rPr lang="cs-CZ" b="1" dirty="0"/>
              <a:t>používat přehnanou intonaci a přízvuk </a:t>
            </a:r>
            <a:r>
              <a:rPr lang="cs-CZ" dirty="0"/>
              <a:t>během čtení k vyzdvižení důležitých částí textu.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Čteme </a:t>
            </a:r>
            <a:r>
              <a:rPr lang="cs-CZ" dirty="0"/>
              <a:t>si s dětmi knihy </a:t>
            </a:r>
            <a:r>
              <a:rPr lang="cs-CZ" b="1" dirty="0" smtClean="0"/>
              <a:t>lehce nad současnou </a:t>
            </a:r>
            <a:r>
              <a:rPr lang="cs-CZ" b="1" dirty="0"/>
              <a:t>úrovní slovní zásoby dítěte. </a:t>
            </a:r>
            <a:r>
              <a:rPr lang="cs-CZ" dirty="0"/>
              <a:t>To jim umožňuje rozšiřovat si jejich schopnost domyslet význam slov. A </a:t>
            </a:r>
            <a:r>
              <a:rPr lang="cs-CZ" dirty="0" smtClean="0"/>
              <a:t>nová </a:t>
            </a:r>
            <a:r>
              <a:rPr lang="cs-CZ" dirty="0"/>
              <a:t>slova začnou děti brzy aktivně používat</a:t>
            </a:r>
            <a:r>
              <a:rPr lang="cs-CZ" dirty="0" smtClean="0"/>
              <a:t>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51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Miffy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F03E72B-0697-4DF0-8AFE-A6F6CE4F4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10" y="1846263"/>
            <a:ext cx="429090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0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 nejmenší děti – </a:t>
            </a:r>
            <a:r>
              <a:rPr lang="cs-CZ" dirty="0" err="1" smtClean="0"/>
              <a:t>Miffy</a:t>
            </a:r>
            <a:r>
              <a:rPr lang="cs-CZ" dirty="0" smtClean="0"/>
              <a:t> (D. Bruna)</a:t>
            </a:r>
            <a:br>
              <a:rPr lang="cs-CZ" dirty="0" smtClean="0"/>
            </a:br>
            <a:r>
              <a:rPr lang="cs-CZ" dirty="0" smtClean="0"/>
              <a:t>Baobab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70" y="2153993"/>
            <a:ext cx="9613861" cy="3599316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pl-PL" dirty="0"/>
              <a:t>Kuku, Miffy, kdo je to?</a:t>
            </a:r>
            <a:br>
              <a:rPr lang="pl-PL" dirty="0"/>
            </a:br>
            <a:r>
              <a:rPr lang="pl-PL" dirty="0"/>
              <a:t>Kuku, Miffy, kdo je tam?</a:t>
            </a:r>
            <a:br>
              <a:rPr lang="pl-PL" dirty="0"/>
            </a:br>
            <a:endParaRPr lang="pl-PL" dirty="0"/>
          </a:p>
          <a:p>
            <a:r>
              <a:rPr lang="pl-PL" dirty="0" smtClean="0"/>
              <a:t>Miffy má lupu!</a:t>
            </a:r>
          </a:p>
          <a:p>
            <a:r>
              <a:rPr lang="pl-PL" dirty="0" smtClean="0"/>
              <a:t>Jaká je to barva, Miffy?</a:t>
            </a:r>
          </a:p>
          <a:p>
            <a:r>
              <a:rPr lang="pl-PL" dirty="0" smtClean="0"/>
              <a:t>Kdo je v zoo, Miffy?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0" y="-36119"/>
            <a:ext cx="3069469" cy="31075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06" y="1465074"/>
            <a:ext cx="2600262" cy="26066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89" y="3492136"/>
            <a:ext cx="4859483" cy="32396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6" y="4391552"/>
            <a:ext cx="2200494" cy="23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320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CA72677B-2F8C-4192-8EBE-D360BE3B20F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1261</TotalTime>
  <Words>1125</Words>
  <Application>Microsoft Office PowerPoint</Application>
  <PresentationFormat>Širokoúhlá obrazovka</PresentationFormat>
  <Paragraphs>212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Wingdings</vt:lpstr>
      <vt:lpstr>Retrospektiva</vt:lpstr>
      <vt:lpstr>Obrázkové knihy, zejména pro dvouleté děti</vt:lpstr>
      <vt:lpstr>Čtení v rodině dětem předškolního věku</vt:lpstr>
      <vt:lpstr>Čtenářské aktivity rodičů</vt:lpstr>
      <vt:lpstr>Prezentace aplikace PowerPoint</vt:lpstr>
      <vt:lpstr>Čtení pro radost / potěšení je aktivně podporováno a povzbuzováno doma i ve společnosti</vt:lpstr>
      <vt:lpstr>Obklopit děti vhodnou a dostupnou literaturou v dostatečném množství</vt:lpstr>
      <vt:lpstr>Interaktivní čtení</vt:lpstr>
      <vt:lpstr>Miffy</vt:lpstr>
      <vt:lpstr>Pro nejmenší děti – Miffy (D. Bruna) Baobab</vt:lpstr>
      <vt:lpstr>Kozí knížka (Tereza Říčanová)</vt:lpstr>
      <vt:lpstr>BAOBAB MiMi (Aino-Maija Metsola)</vt:lpstr>
      <vt:lpstr>Běžíliška (http://www.beziliska.cz/)</vt:lpstr>
      <vt:lpstr>Ferdinande! (Andrea Tachezy, Robin Král)</vt:lpstr>
      <vt:lpstr>Meander</vt:lpstr>
      <vt:lpstr>Nakladatelství Pasparta</vt:lpstr>
      <vt:lpstr>Prezentace aplikace PowerPoint</vt:lpstr>
      <vt:lpstr>Obrázkovník</vt:lpstr>
      <vt:lpstr>Kaštánkův domeček</vt:lpstr>
      <vt:lpstr>Proměny ročních období </vt:lpstr>
      <vt:lpstr>Poezie</vt:lpstr>
      <vt:lpstr>Poezie spojená s pohybem</vt:lpstr>
      <vt:lpstr>Hledání vhodných rýmů  ŠÁCHOVÁ, Irena. Pohádková logopedie: boudo, budko, kdo v tobě přebývá?. Ilustroval Eva OBŮRKOVÁ. Praha: Fragment, 2017.</vt:lpstr>
      <vt:lpstr>POSPÍŠILOVÁ, Zuzana. Hádám, hádáš, hádáme. Vyd. 4. Ilustrovala Eva RÉMIŠOVÁ. Praha: Portál, 2014. ISBN 978-80-262-0734-4.</vt:lpstr>
      <vt:lpstr>Robin Král (Z Kroměříže do Paříže) il. Robert Filcík</vt:lpstr>
      <vt:lpstr>Ondřej Hník (Malý český poutník) il. Jiří Votruba</vt:lpstr>
      <vt:lpstr>Kaligram - báseň, jejíž písmena nebo celá slova a verše jsou uspořádána typograficky do obrazce, který vyjadřuje téma básně samotné</vt:lpstr>
      <vt:lpstr>Porovnání textu a ilustrace    Malý pražský chodec Text: Ondřej Hník Il.: Jiří Votruba Nakladatelství Albatros </vt:lpstr>
      <vt:lpstr>Poezie a ilustrace v souladu?</vt:lpstr>
      <vt:lpstr>Prezentace aplikace PowerPoint</vt:lpstr>
      <vt:lpstr>František Hrubín – Říkejte si se mnou (ilustrace Jiří Trnka)</vt:lpstr>
      <vt:lpstr>Jaké je slunce v létě?  Zahrajte si na básníka a napište, jaké je slunce v létě</vt:lpstr>
      <vt:lpstr>Radek Malý – Kam až smí smích Jaké je slunce v létě?</vt:lpstr>
      <vt:lpstr>Radek Malý – Kam až smí smích?</vt:lpstr>
      <vt:lpstr>Emanuel Frynta – Písničky bez muziky; Když jede tygr do Paříže</vt:lpstr>
      <vt:lpstr>Prezentace aplikace PowerPoint</vt:lpstr>
      <vt:lpstr>Jiří Dědeček – Jede jede klokan (Dokořán)</vt:lpstr>
      <vt:lpstr>Miloš Kratochvíl – Pes nám spadla</vt:lpstr>
      <vt:lpstr>Prezentace aplikace PowerPoint</vt:lpstr>
      <vt:lpstr>Nakladatelství</vt:lpstr>
      <vt:lpstr>Nakladatelství Baobab Baobab je velký strom, to nejspíš všichni víte. Je tak velký, že se do něj vejde třeba celá domácnost. A říká se o něm, že je kouzelný. Jeho obrovské květy tedy rozhodně opylují netopýři, to už je dost podivné, nemyslíte? A pak je Baobab  také nakladatelství. A to je, na rozdíl od toho afrického stromu, úplně maličké.</vt:lpstr>
      <vt:lpstr>Kozí knížka (Tereza Říčanová)</vt:lpstr>
      <vt:lpstr>Knihy nakladatelství Baobab vhodné pro práci v MŠ</vt:lpstr>
      <vt:lpstr>Běžíliška (http://www.beziliska.cz/)</vt:lpstr>
      <vt:lpstr>Kde dále hledat inspiraci – sledovat kvalitu</vt:lpstr>
    </vt:vector>
  </TitlesOfParts>
  <Company>UK Pedf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Literatura pro děti I</dc:title>
  <dc:creator>Veronika Laufkova</dc:creator>
  <cp:lastModifiedBy>Veronika Laufkova</cp:lastModifiedBy>
  <cp:revision>36</cp:revision>
  <cp:lastPrinted>2018-11-11T22:01:28Z</cp:lastPrinted>
  <dcterms:created xsi:type="dcterms:W3CDTF">2018-11-11T12:41:43Z</dcterms:created>
  <dcterms:modified xsi:type="dcterms:W3CDTF">2018-11-25T21:03:07Z</dcterms:modified>
</cp:coreProperties>
</file>