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db7217e6c2_0_99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db7217e6c2_0_9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db7217e6c2_0_10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db7217e6c2_0_10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db7217e6c2_0_1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db7217e6c2_0_1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d961473d31_0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d961473d31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db7217e6c2_0_1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db7217e6c2_0_1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d961473d31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d961473d31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d961473d31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d961473d31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d961473d31_0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d961473d31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d961473d31_0_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" name="Google Shape;170;gd961473d31_0_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d961473d31_0_6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d961473d31_0_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db7217e6c2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db7217e6c2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d961473d31_0_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d961473d31_0_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d961473d31_0_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d961473d31_0_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db7217e6c2_0_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db7217e6c2_0_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db7217e6c2_0_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db7217e6c2_0_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db7217e6c2_0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db7217e6c2_0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db7217e6c2_0_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db7217e6c2_0_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db7217e6c2_0_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db7217e6c2_0_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db7217e6c2_0_8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db7217e6c2_0_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db7217e6c2_0_1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db7217e6c2_0_1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hyperlink" Target="https://iwbf.org/" TargetMode="Externa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Český Para Sport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 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300"/>
              <a:t>Medailonek Saši </a:t>
            </a:r>
            <a:r>
              <a:rPr lang="en-GB" sz="3300"/>
              <a:t>Pokorného</a:t>
            </a:r>
            <a:endParaRPr sz="3300"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227375" y="3742900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/>
              <a:t>Lenka Špindlerová, Chipo Malambo</a:t>
            </a:r>
            <a:endParaRPr sz="1400"/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90550" y="3173825"/>
            <a:ext cx="4253450" cy="1930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2"/>
          <p:cNvSpPr txBox="1"/>
          <p:nvPr>
            <p:ph type="title"/>
          </p:nvPr>
        </p:nvSpPr>
        <p:spPr>
          <a:xfrm>
            <a:off x="311700" y="1542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4594"/>
              <a:buFont typeface="Arial"/>
              <a:buNone/>
            </a:pPr>
            <a:r>
              <a:rPr b="1" lang="en-GB" sz="2466" u="sng">
                <a:highlight>
                  <a:schemeClr val="lt1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Průběh projektu</a:t>
            </a:r>
            <a:endParaRPr b="1" sz="3466" u="sng">
              <a:highlight>
                <a:schemeClr val="lt1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p22"/>
          <p:cNvSpPr txBox="1"/>
          <p:nvPr>
            <p:ph idx="1" type="body"/>
          </p:nvPr>
        </p:nvSpPr>
        <p:spPr>
          <a:xfrm>
            <a:off x="311700" y="726900"/>
            <a:ext cx="8520600" cy="4294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20675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50"/>
              <a:buAutoNum type="arabicPeriod"/>
            </a:pPr>
            <a:r>
              <a:rPr lang="en-GB" sz="1450">
                <a:solidFill>
                  <a:schemeClr val="dk1"/>
                </a:solidFill>
              </a:rPr>
              <a:t>Odeslali jsme žádost o připojení k projektu paní předsedkyni organizace Mgr. Radce Kučírkové.</a:t>
            </a:r>
            <a:endParaRPr sz="1450">
              <a:solidFill>
                <a:schemeClr val="dk1"/>
              </a:solidFill>
            </a:endParaRPr>
          </a:p>
          <a:p>
            <a:pPr indent="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50">
              <a:solidFill>
                <a:schemeClr val="dk1"/>
              </a:solidFill>
            </a:endParaRPr>
          </a:p>
          <a:p>
            <a:pPr indent="-320675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50"/>
              <a:buAutoNum type="arabicPeriod"/>
            </a:pPr>
            <a:r>
              <a:rPr lang="en-GB" sz="1450">
                <a:solidFill>
                  <a:schemeClr val="dk1"/>
                </a:solidFill>
              </a:rPr>
              <a:t>Dostali jsme</a:t>
            </a:r>
            <a:r>
              <a:rPr lang="en-GB" sz="1450">
                <a:solidFill>
                  <a:schemeClr val="dk1"/>
                </a:solidFill>
              </a:rPr>
              <a:t> úkoly a kontakt na zakladatele basketbalu vozíčkářů.</a:t>
            </a:r>
            <a:endParaRPr sz="1450">
              <a:solidFill>
                <a:schemeClr val="dk1"/>
              </a:solidFill>
            </a:endParaRPr>
          </a:p>
          <a:p>
            <a:pPr indent="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50">
              <a:solidFill>
                <a:schemeClr val="dk1"/>
              </a:solidFill>
            </a:endParaRPr>
          </a:p>
          <a:p>
            <a:pPr indent="-320675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50"/>
              <a:buAutoNum type="arabicPeriod"/>
            </a:pPr>
            <a:r>
              <a:rPr lang="en-GB" sz="1450">
                <a:solidFill>
                  <a:schemeClr val="dk1"/>
                </a:solidFill>
              </a:rPr>
              <a:t>K</a:t>
            </a:r>
            <a:r>
              <a:rPr lang="en-GB" sz="1450">
                <a:solidFill>
                  <a:schemeClr val="dk1"/>
                </a:solidFill>
              </a:rPr>
              <a:t>ontaktovali jsme pana Pokorného, abychom stanovili datum a způsob rozhovoru.</a:t>
            </a:r>
            <a:endParaRPr sz="1450">
              <a:solidFill>
                <a:schemeClr val="dk1"/>
              </a:solidFill>
            </a:endParaRPr>
          </a:p>
          <a:p>
            <a:pPr indent="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50">
              <a:solidFill>
                <a:schemeClr val="dk1"/>
              </a:solidFill>
            </a:endParaRPr>
          </a:p>
          <a:p>
            <a:pPr indent="-320675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50"/>
              <a:buAutoNum type="arabicPeriod"/>
            </a:pPr>
            <a:r>
              <a:rPr lang="en-GB" sz="1450">
                <a:solidFill>
                  <a:schemeClr val="dk1"/>
                </a:solidFill>
              </a:rPr>
              <a:t>Dohodnuli jsme se na online meetingu. </a:t>
            </a:r>
            <a:endParaRPr sz="1450">
              <a:solidFill>
                <a:schemeClr val="dk1"/>
              </a:solidFill>
            </a:endParaRPr>
          </a:p>
          <a:p>
            <a:pPr indent="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50">
              <a:solidFill>
                <a:schemeClr val="dk1"/>
              </a:solidFill>
            </a:endParaRPr>
          </a:p>
          <a:p>
            <a:pPr indent="-320675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50"/>
              <a:buAutoNum type="arabicPeriod"/>
            </a:pPr>
            <a:r>
              <a:rPr lang="en-GB" sz="1450">
                <a:solidFill>
                  <a:schemeClr val="dk1"/>
                </a:solidFill>
              </a:rPr>
              <a:t>P</a:t>
            </a:r>
            <a:r>
              <a:rPr lang="en-GB" sz="1450">
                <a:solidFill>
                  <a:schemeClr val="dk1"/>
                </a:solidFill>
              </a:rPr>
              <a:t>řipravili jsme otázky na rozhovor.</a:t>
            </a:r>
            <a:endParaRPr sz="1450">
              <a:solidFill>
                <a:schemeClr val="dk1"/>
              </a:solidFill>
            </a:endParaRPr>
          </a:p>
          <a:p>
            <a:pPr indent="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50">
              <a:solidFill>
                <a:schemeClr val="dk1"/>
              </a:solidFill>
            </a:endParaRPr>
          </a:p>
          <a:p>
            <a:pPr indent="-320675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50"/>
              <a:buAutoNum type="arabicPeriod"/>
            </a:pPr>
            <a:r>
              <a:rPr lang="en-GB" sz="1450">
                <a:solidFill>
                  <a:schemeClr val="dk1"/>
                </a:solidFill>
              </a:rPr>
              <a:t>Zpracovali jsme informace z rozhovoru, následně jsme konzultovali s panem Pokorným a paní předsedkyní.</a:t>
            </a:r>
            <a:endParaRPr sz="145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50">
              <a:solidFill>
                <a:schemeClr val="dk1"/>
              </a:solidFill>
            </a:endParaRPr>
          </a:p>
          <a:p>
            <a:pPr indent="-320675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50"/>
              <a:buAutoNum type="arabicPeriod"/>
            </a:pPr>
            <a:r>
              <a:rPr lang="en-GB" sz="1450">
                <a:solidFill>
                  <a:schemeClr val="dk1"/>
                </a:solidFill>
              </a:rPr>
              <a:t>Jako poslední jsme </a:t>
            </a:r>
            <a:r>
              <a:rPr lang="en-GB" sz="1450">
                <a:solidFill>
                  <a:schemeClr val="dk1"/>
                </a:solidFill>
              </a:rPr>
              <a:t>shromáždil informace o IWBF a historii a opět konzultovali pravost s panem Pokorným.</a:t>
            </a:r>
            <a:endParaRPr sz="1450">
              <a:solidFill>
                <a:schemeClr val="dk1"/>
              </a:solidFill>
            </a:endParaRPr>
          </a:p>
          <a:p>
            <a:pPr indent="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50">
              <a:solidFill>
                <a:schemeClr val="dk1"/>
              </a:solidFill>
            </a:endParaRPr>
          </a:p>
          <a:p>
            <a:pPr indent="-320675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50"/>
              <a:buAutoNum type="arabicPeriod"/>
            </a:pPr>
            <a:r>
              <a:rPr lang="en-GB" sz="1450">
                <a:solidFill>
                  <a:schemeClr val="dk1"/>
                </a:solidFill>
              </a:rPr>
              <a:t>Vše jsme dali do jednoho dokumentu a odeslali paní Kučírkové. </a:t>
            </a:r>
            <a:endParaRPr sz="1450">
              <a:solidFill>
                <a:schemeClr val="dk1"/>
              </a:solidFill>
            </a:endParaRPr>
          </a:p>
          <a:p>
            <a:pPr indent="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50">
              <a:solidFill>
                <a:schemeClr val="dk1"/>
              </a:solidFill>
            </a:endParaRPr>
          </a:p>
          <a:p>
            <a:pPr indent="-320675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50"/>
              <a:buAutoNum type="arabicPeriod"/>
            </a:pPr>
            <a:r>
              <a:rPr lang="en-GB" sz="1450">
                <a:solidFill>
                  <a:schemeClr val="dk1"/>
                </a:solidFill>
              </a:rPr>
              <a:t>Následně b</a:t>
            </a:r>
            <a:r>
              <a:rPr lang="en-GB" sz="1450">
                <a:solidFill>
                  <a:schemeClr val="dk1"/>
                </a:solidFill>
              </a:rPr>
              <a:t>yla obdržena zpětná vazba od projektového manažera, projekt následně poupraven a definitivně dokončen. </a:t>
            </a:r>
            <a:endParaRPr sz="1450">
              <a:solidFill>
                <a:schemeClr val="dk1"/>
              </a:solidFill>
            </a:endParaRPr>
          </a:p>
          <a:p>
            <a:pPr indent="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5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u="sng">
                <a:latin typeface="Times New Roman"/>
                <a:ea typeface="Times New Roman"/>
                <a:cs typeface="Times New Roman"/>
                <a:sym typeface="Times New Roman"/>
              </a:rPr>
              <a:t>Komunikace a rozdělení úkolů</a:t>
            </a:r>
            <a:endParaRPr b="1" u="sng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4" name="Google Shape;124;p23"/>
          <p:cNvSpPr txBox="1"/>
          <p:nvPr>
            <p:ph idx="1" type="body"/>
          </p:nvPr>
        </p:nvSpPr>
        <p:spPr>
          <a:xfrm>
            <a:off x="311700" y="1489250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900" u="sng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Lenka</a:t>
            </a:r>
            <a:r>
              <a:rPr lang="en-GB" sz="1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19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925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Times New Roman"/>
              <a:buChar char="●"/>
            </a:pPr>
            <a:r>
              <a:rPr lang="en-GB" sz="1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zaměřila se na komunikaci s panem Pokorným</a:t>
            </a:r>
            <a:endParaRPr sz="19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9250" lvl="0" marL="4572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Times New Roman"/>
              <a:buChar char="●"/>
            </a:pPr>
            <a:r>
              <a:rPr lang="en-GB" sz="1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dohodnutí detailů rozhovoru</a:t>
            </a:r>
            <a:endParaRPr sz="19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9250" lvl="0" marL="4572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Times New Roman"/>
              <a:buChar char="●"/>
            </a:pPr>
            <a:r>
              <a:rPr lang="en-GB" sz="1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zpracování informací od pana Pokorného</a:t>
            </a:r>
            <a:endParaRPr sz="19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9250" lvl="0" marL="4572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Times New Roman"/>
              <a:buChar char="●"/>
            </a:pPr>
            <a:r>
              <a:rPr lang="en-GB" sz="1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scelení dokumentu  </a:t>
            </a:r>
            <a:endParaRPr sz="19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9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9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5" name="Google Shape;125;p23"/>
          <p:cNvSpPr txBox="1"/>
          <p:nvPr>
            <p:ph idx="2" type="body"/>
          </p:nvPr>
        </p:nvSpPr>
        <p:spPr>
          <a:xfrm>
            <a:off x="4832400" y="1489250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900" u="sng">
                <a:solidFill>
                  <a:srgbClr val="1D222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Chipo</a:t>
            </a:r>
            <a:endParaRPr sz="1900" u="sng">
              <a:solidFill>
                <a:srgbClr val="1D2228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9250" lvl="0" marL="457200" rtl="0" algn="l">
              <a:spcBef>
                <a:spcPts val="1200"/>
              </a:spcBef>
              <a:spcAft>
                <a:spcPts val="0"/>
              </a:spcAft>
              <a:buClr>
                <a:srgbClr val="1D2228"/>
              </a:buClr>
              <a:buSzPts val="1900"/>
              <a:buFont typeface="Times New Roman"/>
              <a:buChar char="●"/>
            </a:pPr>
            <a:r>
              <a:rPr lang="en-GB" sz="1900">
                <a:solidFill>
                  <a:srgbClr val="1D222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zaměřil se na komunikaci s projektovým manažerem</a:t>
            </a:r>
            <a:endParaRPr sz="1900">
              <a:solidFill>
                <a:srgbClr val="1D2228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9250" lvl="0" marL="457200" rtl="0" algn="l">
              <a:spcBef>
                <a:spcPts val="1000"/>
              </a:spcBef>
              <a:spcAft>
                <a:spcPts val="0"/>
              </a:spcAft>
              <a:buClr>
                <a:srgbClr val="1D2228"/>
              </a:buClr>
              <a:buSzPts val="1900"/>
              <a:buFont typeface="Times New Roman"/>
              <a:buChar char="●"/>
            </a:pPr>
            <a:r>
              <a:rPr lang="en-GB" sz="1900">
                <a:solidFill>
                  <a:srgbClr val="1D222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komunikaci procesu projektu</a:t>
            </a:r>
            <a:endParaRPr sz="1900">
              <a:solidFill>
                <a:srgbClr val="1D2228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9250" lvl="0" marL="457200" rtl="0" algn="l">
              <a:spcBef>
                <a:spcPts val="1000"/>
              </a:spcBef>
              <a:spcAft>
                <a:spcPts val="0"/>
              </a:spcAft>
              <a:buClr>
                <a:srgbClr val="1D2228"/>
              </a:buClr>
              <a:buSzPts val="1900"/>
              <a:buFont typeface="Times New Roman"/>
              <a:buChar char="●"/>
            </a:pPr>
            <a:r>
              <a:rPr lang="en-GB" sz="1900">
                <a:solidFill>
                  <a:srgbClr val="1D222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zpracování informací o historii a základních faktech basketbalu na vozíku</a:t>
            </a:r>
            <a:endParaRPr sz="1900">
              <a:solidFill>
                <a:srgbClr val="1D2228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9250" lvl="0" marL="457200" rtl="0" algn="l">
              <a:spcBef>
                <a:spcPts val="1000"/>
              </a:spcBef>
              <a:spcAft>
                <a:spcPts val="0"/>
              </a:spcAft>
              <a:buClr>
                <a:srgbClr val="1D2228"/>
              </a:buClr>
              <a:buSzPts val="1900"/>
              <a:buFont typeface="Times New Roman"/>
              <a:buChar char="●"/>
            </a:pPr>
            <a:r>
              <a:rPr lang="en-GB" sz="1900">
                <a:solidFill>
                  <a:srgbClr val="1D222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odevzdání práce</a:t>
            </a:r>
            <a:endParaRPr sz="1900">
              <a:solidFill>
                <a:srgbClr val="1D2228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7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4"/>
          <p:cNvSpPr txBox="1"/>
          <p:nvPr>
            <p:ph type="title"/>
          </p:nvPr>
        </p:nvSpPr>
        <p:spPr>
          <a:xfrm>
            <a:off x="311700" y="246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u="sng">
                <a:latin typeface="Times New Roman"/>
                <a:ea typeface="Times New Roman"/>
                <a:cs typeface="Times New Roman"/>
                <a:sym typeface="Times New Roman"/>
              </a:rPr>
              <a:t>Obsah projektu </a:t>
            </a:r>
            <a:endParaRPr b="1" u="sng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1" name="Google Shape;131;p24"/>
          <p:cNvSpPr txBox="1"/>
          <p:nvPr>
            <p:ph idx="1" type="body"/>
          </p:nvPr>
        </p:nvSpPr>
        <p:spPr>
          <a:xfrm>
            <a:off x="311700" y="922850"/>
            <a:ext cx="8520600" cy="406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020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Times New Roman"/>
              <a:buChar char="●"/>
            </a:pPr>
            <a:r>
              <a:rPr lang="en-GB" sz="1600">
                <a:solidFill>
                  <a:srgbClr val="000000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Základní informace o basketbalu vozíčkářů viz </a:t>
            </a:r>
            <a:r>
              <a:rPr lang="en-GB" sz="1600">
                <a:solidFill>
                  <a:srgbClr val="000000"/>
                </a:solidFill>
                <a:highlight>
                  <a:srgbClr val="FFFFFF"/>
                </a:highlight>
                <a:uFill>
                  <a:noFill/>
                </a:uFill>
                <a:latin typeface="Times New Roman"/>
                <a:ea typeface="Times New Roman"/>
                <a:cs typeface="Times New Roman"/>
                <a:sym typeface="Times New Roman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IWBF - International Wheelchair Basketball Federation</a:t>
            </a:r>
            <a:endParaRPr sz="1600">
              <a:solidFill>
                <a:srgbClr val="000000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Times New Roman"/>
              <a:buChar char="●"/>
            </a:pPr>
            <a:r>
              <a:rPr lang="en-GB" sz="1600">
                <a:solidFill>
                  <a:srgbClr val="000000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medailonek Saši Pokorného (v kolika letech a proč usedl na vozík, práce ..…)</a:t>
            </a:r>
            <a:endParaRPr sz="1600">
              <a:solidFill>
                <a:srgbClr val="000000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Times New Roman"/>
              <a:buChar char="●"/>
            </a:pPr>
            <a:r>
              <a:rPr lang="en-GB" sz="1600">
                <a:solidFill>
                  <a:srgbClr val="000000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jak se dostal ke sportu a proč zrovna basketbal</a:t>
            </a:r>
            <a:endParaRPr sz="1600">
              <a:solidFill>
                <a:srgbClr val="000000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Times New Roman"/>
              <a:buChar char="●"/>
            </a:pPr>
            <a:r>
              <a:rPr lang="en-GB" sz="1600">
                <a:solidFill>
                  <a:srgbClr val="000000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začátky – kdy – kde – jak – s kým</a:t>
            </a:r>
            <a:endParaRPr sz="1600">
              <a:solidFill>
                <a:srgbClr val="000000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Times New Roman"/>
              <a:buChar char="●"/>
            </a:pPr>
            <a:r>
              <a:rPr lang="en-GB" sz="1600">
                <a:solidFill>
                  <a:srgbClr val="000000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jak sháněl nové hráče – jak nové týmy</a:t>
            </a:r>
            <a:endParaRPr sz="1600">
              <a:solidFill>
                <a:srgbClr val="000000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Times New Roman"/>
              <a:buChar char="●"/>
            </a:pPr>
            <a:r>
              <a:rPr lang="en-GB" sz="1600">
                <a:solidFill>
                  <a:srgbClr val="000000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jak zahájili ligovou soutěž</a:t>
            </a:r>
            <a:endParaRPr sz="1600">
              <a:solidFill>
                <a:srgbClr val="000000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Times New Roman"/>
              <a:buChar char="●"/>
            </a:pPr>
            <a:r>
              <a:rPr lang="en-GB" sz="1600">
                <a:solidFill>
                  <a:srgbClr val="000000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první mezinárodní závody</a:t>
            </a:r>
            <a:endParaRPr sz="1600">
              <a:solidFill>
                <a:srgbClr val="000000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Times New Roman"/>
              <a:buChar char="●"/>
            </a:pPr>
            <a:r>
              <a:rPr lang="en-GB" sz="1600">
                <a:solidFill>
                  <a:srgbClr val="000000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řízení ligy / řízení reprezentace</a:t>
            </a:r>
            <a:endParaRPr sz="1600">
              <a:solidFill>
                <a:srgbClr val="000000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Times New Roman"/>
              <a:buChar char="●"/>
            </a:pPr>
            <a:r>
              <a:rPr lang="en-GB" sz="1600">
                <a:solidFill>
                  <a:srgbClr val="000000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fungování klubu</a:t>
            </a:r>
            <a:endParaRPr sz="1600">
              <a:solidFill>
                <a:srgbClr val="000000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Times New Roman"/>
              <a:buChar char="●"/>
            </a:pPr>
            <a:r>
              <a:rPr lang="en-GB" sz="1600">
                <a:solidFill>
                  <a:srgbClr val="000000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foto dokumentace</a:t>
            </a:r>
            <a:endParaRPr sz="19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5"/>
          <p:cNvSpPr txBox="1"/>
          <p:nvPr>
            <p:ph type="title"/>
          </p:nvPr>
        </p:nvSpPr>
        <p:spPr>
          <a:xfrm>
            <a:off x="311700" y="322575"/>
            <a:ext cx="8520600" cy="936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2533" u="sng">
                <a:latin typeface="Times New Roman"/>
                <a:ea typeface="Times New Roman"/>
                <a:cs typeface="Times New Roman"/>
                <a:sym typeface="Times New Roman"/>
              </a:rPr>
              <a:t>Komunikace se Sašou Pokorným</a:t>
            </a:r>
            <a:endParaRPr b="1" sz="2533" u="sng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7" name="Google Shape;137;p25"/>
          <p:cNvSpPr txBox="1"/>
          <p:nvPr>
            <p:ph idx="1" type="body"/>
          </p:nvPr>
        </p:nvSpPr>
        <p:spPr>
          <a:xfrm>
            <a:off x="311700" y="1351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just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just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-GB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 domluvě s manažerkou organizace kontakt na pana Pokorného</a:t>
            </a:r>
            <a:endParaRPr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-GB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těžší komunikace -&gt; media</a:t>
            </a:r>
            <a:endParaRPr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-GB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časová flexibilita -&gt; důchod</a:t>
            </a:r>
            <a:endParaRPr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-GB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telefonický meeting</a:t>
            </a:r>
            <a:endParaRPr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-GB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částečná ochota i neochota (nedostatek dokumentace…)</a:t>
            </a:r>
            <a:endParaRPr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24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6"/>
          <p:cNvSpPr txBox="1"/>
          <p:nvPr>
            <p:ph type="title"/>
          </p:nvPr>
        </p:nvSpPr>
        <p:spPr>
          <a:xfrm>
            <a:off x="311700" y="3072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300" u="sng">
                <a:solidFill>
                  <a:srgbClr val="1D2228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Medailonek Saši Pokorného</a:t>
            </a:r>
            <a:endParaRPr b="1" sz="3800" u="sng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3" name="Google Shape;143;p26"/>
          <p:cNvSpPr txBox="1"/>
          <p:nvPr>
            <p:ph idx="1" type="body"/>
          </p:nvPr>
        </p:nvSpPr>
        <p:spPr>
          <a:xfrm>
            <a:off x="311700" y="1014725"/>
            <a:ext cx="8520600" cy="386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55203" lvl="0" marL="45720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94"/>
              <a:buFont typeface="Times New Roman"/>
              <a:buChar char="●"/>
            </a:pPr>
            <a:r>
              <a:rPr lang="en-GB" sz="1993">
                <a:solidFill>
                  <a:schemeClr val="dk1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Zakladatel </a:t>
            </a:r>
            <a:r>
              <a:rPr lang="en-GB" sz="1993">
                <a:solidFill>
                  <a:schemeClr val="dk1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 basketbalu vozíčkářů</a:t>
            </a:r>
            <a:endParaRPr sz="1993">
              <a:solidFill>
                <a:schemeClr val="dk1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203" lvl="0" marL="45720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94"/>
              <a:buFont typeface="Times New Roman"/>
              <a:buChar char="●"/>
            </a:pPr>
            <a:r>
              <a:rPr lang="en-GB" sz="1993">
                <a:solidFill>
                  <a:schemeClr val="dk1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Na vozík v 29 letech</a:t>
            </a:r>
            <a:endParaRPr sz="1993">
              <a:solidFill>
                <a:schemeClr val="dk1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203" lvl="0" marL="45720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94"/>
              <a:buFont typeface="Times New Roman"/>
              <a:buChar char="●"/>
            </a:pPr>
            <a:r>
              <a:rPr lang="en-GB" sz="1993">
                <a:solidFill>
                  <a:schemeClr val="dk1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Před úrazem sportovec (volejbal, hokej…)</a:t>
            </a:r>
            <a:endParaRPr sz="1993">
              <a:solidFill>
                <a:schemeClr val="dk1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203" lvl="0" marL="45720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94"/>
              <a:buFont typeface="Times New Roman"/>
              <a:buChar char="●"/>
            </a:pPr>
            <a:r>
              <a:rPr lang="en-GB" sz="1993">
                <a:solidFill>
                  <a:schemeClr val="dk1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Žádná možnost v ČSSR, tak se rozhodl hledat možnosti </a:t>
            </a:r>
            <a:endParaRPr sz="1993">
              <a:solidFill>
                <a:schemeClr val="dk1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203" lvl="0" marL="45720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94"/>
              <a:buFont typeface="Times New Roman"/>
              <a:buChar char="●"/>
            </a:pPr>
            <a:r>
              <a:rPr lang="en-GB" sz="1993">
                <a:solidFill>
                  <a:schemeClr val="dk1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Na setkání sportovců v RÚ Hrabyně informace o basketbalu na vozíku</a:t>
            </a:r>
            <a:endParaRPr sz="1993">
              <a:solidFill>
                <a:schemeClr val="dk1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203" lvl="0" marL="45720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94"/>
              <a:buFont typeface="Times New Roman"/>
              <a:buChar char="●"/>
            </a:pPr>
            <a:r>
              <a:rPr lang="en-GB" sz="1993">
                <a:solidFill>
                  <a:schemeClr val="dk1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Založení nového klubu basketbalu na vozíku TJ Meta Praha </a:t>
            </a:r>
            <a:endParaRPr sz="1993">
              <a:solidFill>
                <a:schemeClr val="dk1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203" lvl="0" marL="45720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94"/>
              <a:buFont typeface="Times New Roman"/>
              <a:buChar char="●"/>
            </a:pPr>
            <a:r>
              <a:rPr lang="en-GB" sz="1993">
                <a:solidFill>
                  <a:schemeClr val="dk1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Nebylo jednoduché- prostory, hráči, trenéři, finance </a:t>
            </a:r>
            <a:endParaRPr sz="1993">
              <a:solidFill>
                <a:schemeClr val="dk1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203" lvl="0" marL="45720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94"/>
              <a:buFont typeface="Times New Roman"/>
              <a:buChar char="●"/>
            </a:pPr>
            <a:r>
              <a:rPr lang="en-GB" sz="1993">
                <a:solidFill>
                  <a:schemeClr val="dk1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Nebrán ohled na OSP (žádná podpora státu, sponzorů…)</a:t>
            </a:r>
            <a:endParaRPr sz="1993">
              <a:solidFill>
                <a:schemeClr val="dk1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203" lvl="0" marL="45720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94"/>
              <a:buFont typeface="Times New Roman"/>
              <a:buChar char="●"/>
            </a:pPr>
            <a:r>
              <a:rPr lang="en-GB" sz="1993">
                <a:solidFill>
                  <a:schemeClr val="dk1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Tréninky 1x týdně, nejdříve hodně amatérské, klasické vozíky</a:t>
            </a:r>
            <a:endParaRPr sz="837">
              <a:solidFill>
                <a:schemeClr val="dk1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7"/>
          <p:cNvSpPr txBox="1"/>
          <p:nvPr>
            <p:ph idx="1" type="body"/>
          </p:nvPr>
        </p:nvSpPr>
        <p:spPr>
          <a:xfrm>
            <a:off x="311700" y="76550"/>
            <a:ext cx="8520600" cy="482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●"/>
            </a:pPr>
            <a:r>
              <a:rPr lang="en-GB">
                <a:solidFill>
                  <a:schemeClr val="dk1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První mezinárodní turnaj ve spolupráci s Mladou Frontou (trvala dalších 20 let)</a:t>
            </a:r>
            <a:endParaRPr>
              <a:solidFill>
                <a:schemeClr val="dk1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●"/>
            </a:pPr>
            <a:r>
              <a:rPr lang="en-GB">
                <a:solidFill>
                  <a:schemeClr val="dk1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Týmy Lipsko, Budapešť, TJ Meta Praha            prohra           motivace</a:t>
            </a:r>
            <a:endParaRPr>
              <a:solidFill>
                <a:schemeClr val="dk1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●"/>
            </a:pPr>
            <a:r>
              <a:rPr lang="en-GB">
                <a:solidFill>
                  <a:schemeClr val="dk1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Následně účast </a:t>
            </a:r>
            <a:r>
              <a:rPr lang="en-GB">
                <a:solidFill>
                  <a:schemeClr val="dk1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na turnajích po Evropě (Jugoslávie, Maďarsko, Rakousko, NDR, NSR)</a:t>
            </a:r>
            <a:endParaRPr>
              <a:solidFill>
                <a:schemeClr val="dk1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●"/>
            </a:pPr>
            <a:r>
              <a:rPr lang="en-GB">
                <a:solidFill>
                  <a:schemeClr val="dk1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V t</a:t>
            </a:r>
            <a:r>
              <a:rPr lang="en-GB">
                <a:solidFill>
                  <a:schemeClr val="dk1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é době vznikly dva další oddíly, a to v Brně a Hrabyni -&gt; domácí soutěž basketbalu vozíčkářů. </a:t>
            </a:r>
            <a:endParaRPr>
              <a:solidFill>
                <a:schemeClr val="dk1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●"/>
            </a:pPr>
            <a:r>
              <a:rPr lang="en-GB">
                <a:solidFill>
                  <a:schemeClr val="dk1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Po revoluci zlepšení situace-&gt; připravenost hráčů, podpora od státu, firem (sponzorské dary)</a:t>
            </a:r>
            <a:endParaRPr>
              <a:solidFill>
                <a:schemeClr val="dk1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●"/>
            </a:pPr>
            <a:r>
              <a:rPr lang="en-GB">
                <a:solidFill>
                  <a:schemeClr val="dk1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        nové vozíky od firmy JAWA 17 000,- </a:t>
            </a:r>
            <a:r>
              <a:rPr lang="en-GB">
                <a:solidFill>
                  <a:schemeClr val="dk1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 (Dnešní vozíky stojí kolem 120 000,-)</a:t>
            </a:r>
            <a:endParaRPr>
              <a:solidFill>
                <a:schemeClr val="dk1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●"/>
            </a:pPr>
            <a:r>
              <a:rPr lang="en-GB">
                <a:solidFill>
                  <a:schemeClr val="dk1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Během Poháru Mladé Fronty spolupráce s týmem ze Salzburku        velmi přínosné</a:t>
            </a:r>
            <a:endParaRPr>
              <a:solidFill>
                <a:schemeClr val="dk1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●"/>
            </a:pPr>
            <a:r>
              <a:rPr lang="en-GB">
                <a:solidFill>
                  <a:schemeClr val="dk1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spolupráce s USK Praha       materiální zajištění, trenér         zlepšení taktiky, techniky</a:t>
            </a:r>
            <a:endParaRPr sz="17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9" name="Google Shape;149;p27"/>
          <p:cNvSpPr/>
          <p:nvPr/>
        </p:nvSpPr>
        <p:spPr>
          <a:xfrm>
            <a:off x="887875" y="3566800"/>
            <a:ext cx="336900" cy="1530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27"/>
          <p:cNvSpPr/>
          <p:nvPr/>
        </p:nvSpPr>
        <p:spPr>
          <a:xfrm>
            <a:off x="4755700" y="688225"/>
            <a:ext cx="336900" cy="1530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" name="Google Shape;151;p27"/>
          <p:cNvSpPr/>
          <p:nvPr/>
        </p:nvSpPr>
        <p:spPr>
          <a:xfrm>
            <a:off x="5907550" y="688225"/>
            <a:ext cx="336900" cy="1530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" name="Google Shape;152;p27"/>
          <p:cNvSpPr/>
          <p:nvPr/>
        </p:nvSpPr>
        <p:spPr>
          <a:xfrm>
            <a:off x="6702875" y="3978075"/>
            <a:ext cx="336900" cy="1530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" name="Google Shape;153;p27"/>
          <p:cNvSpPr/>
          <p:nvPr/>
        </p:nvSpPr>
        <p:spPr>
          <a:xfrm>
            <a:off x="3120150" y="4390725"/>
            <a:ext cx="336900" cy="1530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" name="Google Shape;154;p27"/>
          <p:cNvSpPr/>
          <p:nvPr/>
        </p:nvSpPr>
        <p:spPr>
          <a:xfrm>
            <a:off x="5997350" y="4390725"/>
            <a:ext cx="336900" cy="1530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8"/>
          <p:cNvSpPr txBox="1"/>
          <p:nvPr>
            <p:ph idx="1" type="body"/>
          </p:nvPr>
        </p:nvSpPr>
        <p:spPr>
          <a:xfrm>
            <a:off x="311700" y="350750"/>
            <a:ext cx="8520600" cy="447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6550" lvl="0" marL="457200" rtl="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Times New Roman"/>
              <a:buChar char="●"/>
            </a:pPr>
            <a:r>
              <a:rPr lang="en-GB" sz="2000">
                <a:solidFill>
                  <a:schemeClr val="dk1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Kvalifikace v Anglii         postup mezi </a:t>
            </a:r>
            <a:r>
              <a:rPr lang="en-GB" sz="1900">
                <a:solidFill>
                  <a:schemeClr val="dk1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12 nejlepších týmů Evropy</a:t>
            </a:r>
            <a:endParaRPr sz="1900">
              <a:solidFill>
                <a:schemeClr val="dk1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92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Times New Roman"/>
              <a:buChar char="●"/>
            </a:pPr>
            <a:r>
              <a:rPr lang="en-GB" sz="1900">
                <a:solidFill>
                  <a:schemeClr val="dk1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TJ Meta Praha        několikrát mistry ČR a i další úspěchy na mezinárodních turnajích</a:t>
            </a:r>
            <a:endParaRPr sz="1900">
              <a:solidFill>
                <a:schemeClr val="dk1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92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Times New Roman"/>
              <a:buChar char="●"/>
            </a:pPr>
            <a:r>
              <a:rPr lang="en-GB" sz="1900">
                <a:solidFill>
                  <a:schemeClr val="dk1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Nízká oblíbenost sportu         těžké zvětšit základnu (nábory v RC Kladruby)</a:t>
            </a:r>
            <a:endParaRPr sz="1900">
              <a:solidFill>
                <a:schemeClr val="dk1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92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Times New Roman"/>
              <a:buChar char="●"/>
            </a:pPr>
            <a:r>
              <a:rPr lang="en-GB" sz="1900">
                <a:solidFill>
                  <a:schemeClr val="dk1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Vznik dalších sportů florbal na vozíku, sledge hokej </a:t>
            </a:r>
            <a:endParaRPr sz="1900">
              <a:solidFill>
                <a:schemeClr val="dk1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92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Times New Roman"/>
              <a:buChar char="●"/>
            </a:pPr>
            <a:r>
              <a:rPr lang="en-GB" sz="1900">
                <a:solidFill>
                  <a:schemeClr val="dk1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I přes náročnost celého procesu Saša Pokorný ve vedoucí pozici 10 let + 10 let pomocný asistent </a:t>
            </a:r>
            <a:endParaRPr sz="1900">
              <a:solidFill>
                <a:schemeClr val="dk1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92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Times New Roman"/>
              <a:buChar char="●"/>
            </a:pPr>
            <a:r>
              <a:rPr b="1" lang="en-GB" sz="1900">
                <a:solidFill>
                  <a:schemeClr val="dk1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Obrovské díky tomuto muži, jelikož založil krásnou kolektivní hru, jako basketbal na vozíku je a rozhýbal nejednoho vozíčkáře!</a:t>
            </a:r>
            <a:endParaRPr b="1" sz="1900">
              <a:solidFill>
                <a:schemeClr val="dk1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t/>
            </a:r>
            <a:endParaRPr sz="1900">
              <a:solidFill>
                <a:schemeClr val="dk1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50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50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500"/>
              </a:spcBef>
              <a:spcAft>
                <a:spcPts val="1200"/>
              </a:spcAft>
              <a:buNone/>
            </a:pPr>
            <a:r>
              <a:t/>
            </a:r>
            <a:endParaRPr sz="2000"/>
          </a:p>
        </p:txBody>
      </p:sp>
      <p:sp>
        <p:nvSpPr>
          <p:cNvPr id="160" name="Google Shape;160;p28"/>
          <p:cNvSpPr/>
          <p:nvPr/>
        </p:nvSpPr>
        <p:spPr>
          <a:xfrm>
            <a:off x="3260750" y="1867625"/>
            <a:ext cx="336900" cy="1530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" name="Google Shape;161;p28"/>
          <p:cNvSpPr/>
          <p:nvPr/>
        </p:nvSpPr>
        <p:spPr>
          <a:xfrm>
            <a:off x="2342125" y="964525"/>
            <a:ext cx="336900" cy="1530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p28"/>
          <p:cNvSpPr/>
          <p:nvPr/>
        </p:nvSpPr>
        <p:spPr>
          <a:xfrm>
            <a:off x="3031000" y="534450"/>
            <a:ext cx="336900" cy="1530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" name="Google Shape;167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6975" y="728063"/>
            <a:ext cx="8650050" cy="3687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30"/>
          <p:cNvSpPr txBox="1"/>
          <p:nvPr>
            <p:ph idx="1" type="body"/>
          </p:nvPr>
        </p:nvSpPr>
        <p:spPr>
          <a:xfrm>
            <a:off x="311700" y="195500"/>
            <a:ext cx="8520600" cy="4947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9250" lvl="0" marL="457200" rtl="0" algn="just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Times New Roman"/>
              <a:buChar char="●"/>
            </a:pPr>
            <a:r>
              <a:rPr lang="en-GB" sz="1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Poprvé se objevil v USA v roce 1945 díky válečným veteránům z II. s.v. </a:t>
            </a:r>
            <a:endParaRPr sz="19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925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Times New Roman"/>
              <a:buChar char="●"/>
            </a:pPr>
            <a:r>
              <a:rPr lang="en-GB" sz="1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 3 roky se objevil v nemocnici Stoke Mandeville ve Velké Británii v roce 1948.</a:t>
            </a:r>
            <a:endParaRPr sz="19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925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Times New Roman"/>
              <a:buChar char="●"/>
            </a:pPr>
            <a:r>
              <a:rPr lang="en-GB" sz="1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1. Národní turnaj </a:t>
            </a:r>
            <a:r>
              <a:rPr lang="en-GB" sz="1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 Illinois v USA roku 1949 se šesti týmy</a:t>
            </a:r>
            <a:endParaRPr sz="19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925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Times New Roman"/>
              <a:buChar char="●"/>
            </a:pPr>
            <a:r>
              <a:rPr lang="en-GB" sz="1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1949 </a:t>
            </a:r>
            <a:r>
              <a:rPr lang="en-GB" sz="1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založena Národní asociace basketbalu pro vozíčkáře (NWBA) v USA</a:t>
            </a:r>
            <a:endParaRPr sz="19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925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Times New Roman"/>
              <a:buChar char="●"/>
            </a:pPr>
            <a:r>
              <a:rPr lang="en-GB" sz="1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Basketbal na vozíku do Evropy v 1955 </a:t>
            </a:r>
            <a:endParaRPr sz="19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925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Times New Roman"/>
              <a:buChar char="●"/>
            </a:pPr>
            <a:r>
              <a:rPr lang="en-GB" sz="1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Zahajovací sport na POH v Římě v roce 1960</a:t>
            </a:r>
            <a:endParaRPr sz="19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925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Times New Roman"/>
              <a:buChar char="●"/>
            </a:pPr>
            <a:r>
              <a:rPr lang="en-GB" sz="1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1973 založení Mezinárodní federací her Stoke Mandeville (ISMGF) první dílčí oddíl pro basketbal na vozíku</a:t>
            </a:r>
            <a:endParaRPr sz="19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925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Times New Roman"/>
              <a:buChar char="●"/>
            </a:pPr>
            <a:r>
              <a:rPr lang="en-GB" sz="1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 té době byl ISMGF světovým řídícím orgánem pro všechny sporty na invalidním vozíku</a:t>
            </a:r>
            <a:endParaRPr sz="19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925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Times New Roman"/>
              <a:buChar char="●"/>
            </a:pPr>
            <a:r>
              <a:rPr lang="en-GB" sz="1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 roce 1993 založení IWBF jako světový orgán pro basketbal na vozíku</a:t>
            </a:r>
            <a:endParaRPr sz="25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" name="Google Shape;177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3208" y="599775"/>
            <a:ext cx="7968816" cy="4482475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31"/>
          <p:cNvSpPr txBox="1"/>
          <p:nvPr/>
        </p:nvSpPr>
        <p:spPr>
          <a:xfrm>
            <a:off x="760350" y="0"/>
            <a:ext cx="76233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 sz="2400" u="sng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Historie v České republice</a:t>
            </a:r>
            <a:endParaRPr sz="2400" u="sng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/>
          <p:nvPr>
            <p:ph type="title"/>
          </p:nvPr>
        </p:nvSpPr>
        <p:spPr>
          <a:xfrm>
            <a:off x="219850" y="139150"/>
            <a:ext cx="8434800" cy="1451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rgbClr val="444444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lnSpc>
                <a:spcPct val="115000"/>
              </a:lnSpc>
              <a:spcBef>
                <a:spcPts val="110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rgbClr val="444444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lnSpc>
                <a:spcPct val="115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ct val="40740"/>
              <a:buFont typeface="Arial"/>
              <a:buNone/>
            </a:pPr>
            <a:r>
              <a:rPr b="1" lang="en-GB" sz="2700" u="sng">
                <a:solidFill>
                  <a:srgbClr val="444444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Představení organizace</a:t>
            </a:r>
            <a:endParaRPr b="1" sz="2700" u="sng">
              <a:solidFill>
                <a:srgbClr val="444444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1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" name="Google Shape;62;p14"/>
          <p:cNvSpPr txBox="1"/>
          <p:nvPr>
            <p:ph idx="1" type="body"/>
          </p:nvPr>
        </p:nvSpPr>
        <p:spPr>
          <a:xfrm>
            <a:off x="311700" y="1302025"/>
            <a:ext cx="8434800" cy="326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23850" lvl="0" marL="457200" rtl="0" algn="l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Times New Roman"/>
              <a:buChar char="●"/>
            </a:pPr>
            <a:r>
              <a:rPr lang="en-GB" sz="15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Český svaz tělesně postižených sportovců (ČSTPS) </a:t>
            </a:r>
            <a:endParaRPr sz="15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23850" lvl="1" marL="914400" rtl="0" algn="l"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Times New Roman"/>
              <a:buChar char="○"/>
            </a:pPr>
            <a:r>
              <a:rPr lang="en-GB" sz="15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je nestátní nezisková organizace, právní formou spolek</a:t>
            </a:r>
            <a:endParaRPr sz="15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23850" lvl="2" marL="1371600" rtl="0" algn="l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Times New Roman"/>
              <a:buChar char="■"/>
            </a:pPr>
            <a:r>
              <a:rPr lang="en-GB" sz="15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zaštiťující sportovní aktivity osob s pohybovým postižením </a:t>
            </a:r>
            <a:r>
              <a:rPr lang="en-GB" sz="1500">
                <a:solidFill>
                  <a:srgbClr val="000000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od úrovně rehabilitační, rekreační až po výkonnostní a vrcholovou, tedy paralympijskou.</a:t>
            </a:r>
            <a:endParaRPr sz="15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23850" lvl="1" marL="914400" rtl="0" algn="l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Times New Roman"/>
              <a:buChar char="○"/>
            </a:pPr>
            <a:r>
              <a:rPr lang="en-GB" sz="1500">
                <a:solidFill>
                  <a:srgbClr val="000000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je zakládajícím členem Českého paralympijského výboru (ČPV) a členem Unie zdravotně postižených sportovců (UZPS).</a:t>
            </a:r>
            <a:endParaRPr sz="1500">
              <a:solidFill>
                <a:srgbClr val="000000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23850" lvl="1" marL="914400" rtl="0" algn="l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Times New Roman"/>
              <a:buChar char="○"/>
            </a:pPr>
            <a:r>
              <a:rPr lang="en-GB" sz="1500">
                <a:solidFill>
                  <a:srgbClr val="000000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je jediným a výlučným zástupcem ČR v mezinárodní střešní organizaci tělesně postižených sportovců IWAS (International Wheelchair Amputee Sports Federation), která je zakládající organizací Mezinárodního paralympijského výboru (IPC).</a:t>
            </a:r>
            <a:endParaRPr sz="1500">
              <a:solidFill>
                <a:srgbClr val="000000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100"/>
              </a:spcBef>
              <a:spcAft>
                <a:spcPts val="1200"/>
              </a:spcAft>
              <a:buNone/>
            </a:pPr>
            <a:r>
              <a:t/>
            </a:r>
            <a:endParaRPr>
              <a:solidFill>
                <a:srgbClr val="444444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32"/>
          <p:cNvSpPr txBox="1"/>
          <p:nvPr>
            <p:ph idx="1" type="body"/>
          </p:nvPr>
        </p:nvSpPr>
        <p:spPr>
          <a:xfrm>
            <a:off x="173925" y="995000"/>
            <a:ext cx="8520600" cy="365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9250" lvl="0" marL="457200" rtl="0" algn="just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Times New Roman"/>
              <a:buChar char="●"/>
            </a:pPr>
            <a:r>
              <a:rPr lang="en-GB" sz="1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Vznikl 70. Letech jako doplněk rehabilitace v rehabilitačních ústavech v Kladrubech a Hrabyni</a:t>
            </a:r>
            <a:endParaRPr sz="19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925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Times New Roman"/>
              <a:buChar char="●"/>
            </a:pPr>
            <a:r>
              <a:rPr lang="en-GB" sz="1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 r. 1987 se konalo první neoficiální mistrovství ČR v Hrabyni</a:t>
            </a:r>
            <a:endParaRPr sz="19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925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Times New Roman"/>
              <a:buChar char="●"/>
            </a:pPr>
            <a:r>
              <a:rPr lang="en-GB" sz="1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Roku 1988 proběhl v Praze 1. přebor ČR v basketbalu vozíčkářů za účasti čtyř družstev (USK META Praha, SLOV AN Kladruby, META Hrabyně a TJ MORA VIA Brno).</a:t>
            </a:r>
            <a:endParaRPr sz="19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925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Times New Roman"/>
              <a:buChar char="●"/>
            </a:pPr>
            <a:r>
              <a:rPr lang="en-GB" sz="1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Od roku 1992 Národní basketbalová liga-3 týmy, 3-5 víkendových turnajů</a:t>
            </a:r>
            <a:endParaRPr sz="19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250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33"/>
          <p:cNvSpPr txBox="1"/>
          <p:nvPr>
            <p:ph type="title"/>
          </p:nvPr>
        </p:nvSpPr>
        <p:spPr>
          <a:xfrm>
            <a:off x="1903725" y="1394100"/>
            <a:ext cx="4740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DĚKUJEME ZA POZORNOST </a:t>
            </a:r>
            <a:endParaRPr/>
          </a:p>
        </p:txBody>
      </p:sp>
      <p:sp>
        <p:nvSpPr>
          <p:cNvPr id="189" name="Google Shape;189;p33"/>
          <p:cNvSpPr txBox="1"/>
          <p:nvPr>
            <p:ph idx="1" type="body"/>
          </p:nvPr>
        </p:nvSpPr>
        <p:spPr>
          <a:xfrm>
            <a:off x="3312075" y="2434000"/>
            <a:ext cx="1923300" cy="41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-GB"/>
              <a:t>Chipo a Léňa 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/>
          <p:nvPr>
            <p:ph type="title"/>
          </p:nvPr>
        </p:nvSpPr>
        <p:spPr>
          <a:xfrm>
            <a:off x="311700" y="4603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34982"/>
              <a:buFont typeface="Arial"/>
              <a:buNone/>
            </a:pPr>
            <a:r>
              <a:rPr b="1" lang="en-GB" sz="2830" u="sng">
                <a:solidFill>
                  <a:srgbClr val="444444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Cíle a poslání</a:t>
            </a:r>
            <a:endParaRPr b="1" sz="2830" u="sng">
              <a:solidFill>
                <a:srgbClr val="444444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1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" name="Google Shape;68;p1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45720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7500" lvl="0" marL="457200" rtl="0" algn="l"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Char char="●"/>
            </a:pPr>
            <a:r>
              <a:rPr lang="en-GB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Představit sportovce s tělesným postižením </a:t>
            </a:r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4325" lvl="0" marL="457200" rtl="0" algn="l"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Times New Roman"/>
              <a:buChar char="●"/>
            </a:pPr>
            <a:r>
              <a:rPr lang="en-GB" sz="135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Zajistit sportovní reprezentaci ČR a související přípravu reprezentantů především na vrcholné mezinárodní soutěže typu mistrovství světa, Evropy, Světové poháry, Evropské poháry a paralympijské hry a mezinárodní kvalifikační soutěžích na tyto vrcholné závody.</a:t>
            </a:r>
            <a:endParaRPr sz="135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150">
              <a:solidFill>
                <a:srgbClr val="444444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9" name="Google Shape;69;p1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45720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20675" lvl="0" marL="457200" rtl="0" algn="l"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450"/>
              <a:buFont typeface="Times New Roman"/>
              <a:buChar char="●"/>
            </a:pPr>
            <a:r>
              <a:rPr lang="en-GB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Podporovat zapojování dospělých osob s tělesným postižením do pravidelné sportovní činnosti. </a:t>
            </a:r>
            <a:endParaRPr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20675" lvl="0" marL="457200" rtl="0" algn="l"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450"/>
              <a:buFont typeface="Times New Roman"/>
              <a:buChar char="●"/>
            </a:pPr>
            <a:r>
              <a:rPr lang="en-GB" sz="1450">
                <a:solidFill>
                  <a:srgbClr val="000000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Podporovat souvislou přípravu a zajištit odpovídající tréninkové, materiální a zdravotní podmínky na vysoce kvalitní a odborné úrovni tak, aby vyhovovala specifikům sportovní přípravy s ohledem na existující typ a rozsah tělesného postižení.</a:t>
            </a:r>
            <a:endParaRPr sz="1450">
              <a:solidFill>
                <a:srgbClr val="000000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1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0740"/>
              <a:buFont typeface="Arial"/>
              <a:buNone/>
            </a:pPr>
            <a:r>
              <a:rPr b="1" lang="en-GB" sz="2700" u="sng">
                <a:solidFill>
                  <a:srgbClr val="444444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Historie</a:t>
            </a:r>
            <a:r>
              <a:rPr b="1" lang="en-GB" sz="2700">
                <a:solidFill>
                  <a:srgbClr val="444444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b="1" sz="2400"/>
          </a:p>
          <a:p>
            <a:pPr indent="0" lvl="0" marL="0" rtl="0" algn="l">
              <a:spcBef>
                <a:spcPts val="11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" name="Google Shape;75;p16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04800" lvl="0" marL="457200" rtl="0" algn="l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●"/>
            </a:pPr>
            <a:r>
              <a:rPr lang="en-GB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1948 první hry pro vozíčkáře v RU Kladruby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04800" lvl="0" marL="45720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●"/>
            </a:pPr>
            <a:r>
              <a:rPr lang="en-GB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1961 Sekce defektních sportovců při UV ČSTV nahradila Komisi pro řízení TV a sportu defektních sportovců při UV ČSTV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04800" lvl="0" marL="457200" rtl="0" algn="l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●"/>
            </a:pPr>
            <a:r>
              <a:rPr lang="en-GB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1970 Samostatný svaz TP a ZP 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04800" lvl="0" marL="457200" rtl="0" algn="l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●"/>
            </a:pPr>
            <a:r>
              <a:rPr lang="en-GB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1981 přejmenování na Svaz invalidních sportovců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04800" lvl="0" marL="457200" rtl="0" algn="l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●"/>
            </a:pPr>
            <a:r>
              <a:rPr lang="en-GB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1988 Český svaz zdravotně postižených sportovců: TP, SP a ZP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04800" lvl="0" marL="457200" rtl="0" algn="l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●"/>
            </a:pPr>
            <a:r>
              <a:rPr lang="en-GB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1989 snaha řídit sport dle typu postižení samostatně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04800" lvl="0" marL="457200" rtl="0" algn="l">
              <a:lnSpc>
                <a:spcPct val="95000"/>
              </a:lnSpc>
              <a:spcBef>
                <a:spcPts val="1000"/>
              </a:spcBef>
              <a:spcAft>
                <a:spcPts val="1200"/>
              </a:spcAft>
              <a:buClr>
                <a:schemeClr val="dk1"/>
              </a:buClr>
              <a:buSzPts val="1200"/>
              <a:buFont typeface="Times New Roman"/>
              <a:buChar char="●"/>
            </a:pPr>
            <a:r>
              <a:rPr lang="en-GB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1990 se zaregistrovala většina současných svazů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6" name="Google Shape;76;p16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55000" lnSpcReduction="20000"/>
          </a:bodyPr>
          <a:lstStyle/>
          <a:p>
            <a:pPr indent="-315912" lvl="0" marL="457200" rtl="0" algn="l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imes New Roman"/>
              <a:buChar char="●"/>
            </a:pPr>
            <a:r>
              <a:rPr lang="en-GB" sz="25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Do 1993 - Zastoupení v ČSTV - Svaz invalidních sportovců do rozpadu federace (1993)</a:t>
            </a:r>
            <a:endParaRPr sz="25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5912" lvl="0" marL="45720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imes New Roman"/>
              <a:buChar char="●"/>
            </a:pPr>
            <a:r>
              <a:rPr lang="en-GB" sz="25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1993 Unie zdravotně postižených sportovců (UZPS) sdružuje jednotlivé svazy dle typu postižení a zastupuje je vůči ČSTV </a:t>
            </a:r>
            <a:endParaRPr sz="25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5912" lvl="0" marL="457200" rtl="0" algn="l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imes New Roman"/>
              <a:buChar char="●"/>
            </a:pPr>
            <a:r>
              <a:rPr b="1" lang="en-GB" sz="25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</a:t>
            </a:r>
            <a:r>
              <a:rPr lang="en-GB" sz="25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994 Český paralympijský výbor (ČPV) jako paralelní organizace k ČOVZakládající členové: ČSTPS, ČSMPS, ČSZPS, ČFSH, ČSNS</a:t>
            </a:r>
            <a:endParaRPr sz="25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5912" lvl="0" marL="457200" rtl="0" algn="l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imes New Roman"/>
              <a:buChar char="●"/>
            </a:pPr>
            <a:r>
              <a:rPr lang="en-GB" sz="25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2004 ČPV vyloučil neoprávněně ČSTPS a zastavil financování – fakticky obnoveno z MŠMT v 2017</a:t>
            </a:r>
            <a:endParaRPr sz="25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5912" lvl="0" marL="457200" rtl="0" algn="l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imes New Roman"/>
              <a:buChar char="●"/>
            </a:pPr>
            <a:r>
              <a:rPr lang="en-GB" sz="25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2005 ČPV přijal do struktury ČATHS a zahájil její financování </a:t>
            </a:r>
            <a:endParaRPr sz="25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-GB" sz="2300" u="sng">
                <a:latin typeface="Times New Roman"/>
                <a:ea typeface="Times New Roman"/>
                <a:cs typeface="Times New Roman"/>
                <a:sym typeface="Times New Roman"/>
              </a:rPr>
              <a:t>Historie</a:t>
            </a:r>
            <a:endParaRPr b="1" sz="2300" u="sng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2" name="Google Shape;82;p17"/>
          <p:cNvSpPr txBox="1"/>
          <p:nvPr>
            <p:ph idx="1" type="body"/>
          </p:nvPr>
        </p:nvSpPr>
        <p:spPr>
          <a:xfrm>
            <a:off x="311700" y="1152475"/>
            <a:ext cx="4341900" cy="376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Char char="●"/>
            </a:pPr>
            <a:r>
              <a:rPr lang="en-GB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2010 ČSTPS vyhrál spor členství (6 soudních instancí) a ČPV vyloučil ČSTPS znovu pro neplacení členských příspěvků</a:t>
            </a:r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l">
              <a:lnSpc>
                <a:spcPct val="7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7500" lvl="0" marL="457200" rtl="0" algn="l">
              <a:lnSpc>
                <a:spcPct val="7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Char char="●"/>
            </a:pPr>
            <a:r>
              <a:rPr lang="en-GB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2011 ČPV suspendován z IPC pro diskriminaci svého člena (sloučení  a nové stanovy)</a:t>
            </a:r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l">
              <a:lnSpc>
                <a:spcPct val="7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7500" lvl="0" marL="457200" rtl="0" algn="l">
              <a:lnSpc>
                <a:spcPct val="7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Char char="●"/>
            </a:pPr>
            <a:r>
              <a:rPr lang="en-GB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2012 Memorandum o spolupráci – ČPV, ČSTPS, ČATHS</a:t>
            </a:r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7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– sloučení do konce roku 2012 – dodnes neproběhlo</a:t>
            </a:r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7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– nové stanovy ČPV – dodnes nejsou</a:t>
            </a:r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7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7500" lvl="0" marL="457200" rtl="0" algn="l">
              <a:lnSpc>
                <a:spcPct val="7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Char char="●"/>
            </a:pPr>
            <a:r>
              <a:rPr lang="en-GB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2017 Kauza Pelta - obnova financování svazu z MŠMT</a:t>
            </a:r>
            <a:endParaRPr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3" name="Google Shape;83;p17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Char char="●"/>
            </a:pPr>
            <a:r>
              <a:rPr lang="en-GB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2020 – měníme název – měníme tvář Český PARA sport, z.s.</a:t>
            </a:r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7500" lvl="0" marL="45720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Char char="●"/>
            </a:pPr>
            <a:r>
              <a:rPr lang="en-GB">
                <a:solidFill>
                  <a:srgbClr val="000000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V současné době sdružuje ČSTPS 54 klubů a provozuje 17 sportů z toho 11 paralympijských</a:t>
            </a:r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7500" lvl="0" marL="45720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Char char="●"/>
            </a:pPr>
            <a:r>
              <a:rPr lang="en-GB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Sporty – paralympijské / neparalympijské</a:t>
            </a:r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7500" lvl="0" marL="45720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400"/>
              <a:buChar char="●"/>
            </a:pPr>
            <a:r>
              <a:rPr lang="en-GB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Sportovně technické komise / rozvojové komise</a:t>
            </a:r>
            <a:r>
              <a:rPr b="1" lang="en-GB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latin typeface="Times New Roman"/>
                <a:ea typeface="Times New Roman"/>
                <a:cs typeface="Times New Roman"/>
                <a:sym typeface="Times New Roman"/>
              </a:rPr>
              <a:t>Sportovní kluby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9" name="Google Shape;89;p18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35915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90"/>
              <a:buFont typeface="Times New Roman"/>
              <a:buChar char="●"/>
            </a:pPr>
            <a:r>
              <a:rPr lang="en-GB" sz="169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Řízení</a:t>
            </a:r>
            <a:endParaRPr sz="169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018"/>
              <a:buFont typeface="Arial"/>
              <a:buNone/>
            </a:pPr>
            <a:r>
              <a:rPr lang="en-GB" sz="169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	 - amatérské</a:t>
            </a:r>
            <a:r>
              <a:rPr lang="en-GB" sz="169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– </a:t>
            </a:r>
            <a:r>
              <a:rPr lang="en-GB" sz="169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profesionální</a:t>
            </a:r>
            <a:endParaRPr sz="169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018"/>
              <a:buFont typeface="Arial"/>
              <a:buNone/>
            </a:pPr>
            <a:r>
              <a:rPr lang="en-GB" sz="169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	 - valná hromada / členská schůze</a:t>
            </a:r>
            <a:endParaRPr sz="169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SzPts val="1018"/>
              <a:buNone/>
            </a:pPr>
            <a:r>
              <a:rPr lang="en-GB" sz="169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	- volby – předseda – výkonný výbor – kontrolní a revizní komise</a:t>
            </a:r>
            <a:endParaRPr sz="395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0" name="Google Shape;90;p18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Times New Roman"/>
              <a:buChar char="●"/>
            </a:pPr>
            <a:r>
              <a:rPr lang="en-GB" sz="17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Členství</a:t>
            </a:r>
            <a:endParaRPr sz="17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7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	- svazy dle typu postižení</a:t>
            </a:r>
            <a:endParaRPr sz="17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7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	- svazy nepostižených</a:t>
            </a:r>
            <a:endParaRPr sz="17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 sz="17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	- ČUS (ČSTV) – regionální sdružení</a:t>
            </a:r>
            <a:endParaRPr sz="3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u="sng">
                <a:latin typeface="Times New Roman"/>
                <a:ea typeface="Times New Roman"/>
                <a:cs typeface="Times New Roman"/>
                <a:sym typeface="Times New Roman"/>
              </a:rPr>
              <a:t>Finanční zdroje </a:t>
            </a:r>
            <a:r>
              <a:rPr b="1" lang="en-GB" u="sng"/>
              <a:t> </a:t>
            </a:r>
            <a:endParaRPr b="1" u="sng"/>
          </a:p>
        </p:txBody>
      </p:sp>
      <p:sp>
        <p:nvSpPr>
          <p:cNvPr id="96" name="Google Shape;96;p19"/>
          <p:cNvSpPr txBox="1"/>
          <p:nvPr>
            <p:ph idx="1" type="body"/>
          </p:nvPr>
        </p:nvSpPr>
        <p:spPr>
          <a:xfrm>
            <a:off x="311700" y="1152475"/>
            <a:ext cx="42603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2512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20"/>
              <a:buFont typeface="Times New Roman"/>
              <a:buChar char="●"/>
            </a:pPr>
            <a:r>
              <a:rPr lang="en-GB" sz="152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Sportovní kluby / svazy – financování</a:t>
            </a:r>
            <a:endParaRPr sz="152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440"/>
              <a:buFont typeface="Arial"/>
              <a:buNone/>
            </a:pPr>
            <a:r>
              <a:rPr lang="en-GB" sz="152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		 - členské příspěvky</a:t>
            </a:r>
            <a:endParaRPr sz="152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440"/>
              <a:buFont typeface="Arial"/>
              <a:buNone/>
            </a:pPr>
            <a:r>
              <a:rPr lang="en-GB" sz="152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		 - veřejnoprávní (obec / kraj)</a:t>
            </a:r>
            <a:endParaRPr sz="152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440"/>
              <a:buFont typeface="Arial"/>
              <a:buNone/>
            </a:pPr>
            <a:r>
              <a:rPr lang="en-GB" sz="152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		 - státní NSA (MŠMT) </a:t>
            </a:r>
            <a:endParaRPr sz="152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440"/>
              <a:buFont typeface="Arial"/>
              <a:buNone/>
            </a:pPr>
            <a:r>
              <a:rPr lang="en-GB" sz="152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		 - soukromé zdroje</a:t>
            </a:r>
            <a:endParaRPr sz="152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440"/>
              <a:buFont typeface="Arial"/>
              <a:buNone/>
            </a:pPr>
            <a:r>
              <a:rPr lang="en-GB" sz="152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(dary, sponzoring, veřejné</a:t>
            </a:r>
            <a:r>
              <a:rPr lang="en-GB" sz="1700"/>
              <a:t> </a:t>
            </a:r>
            <a:r>
              <a:rPr lang="en-GB" sz="152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sbírky, nadace)</a:t>
            </a:r>
            <a:endParaRPr sz="152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25120" lvl="0" marL="45720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520"/>
              <a:buFont typeface="Times New Roman"/>
              <a:buChar char="●"/>
            </a:pPr>
            <a:r>
              <a:rPr lang="en-GB" sz="152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Dary – darovací smlouvy</a:t>
            </a:r>
            <a:endParaRPr sz="152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25120" lvl="0" marL="45720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520"/>
              <a:buFont typeface="Times New Roman"/>
              <a:buChar char="●"/>
            </a:pPr>
            <a:r>
              <a:rPr lang="en-GB" sz="152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Sponzoring – smlouva o reklamě (fakturace)</a:t>
            </a:r>
            <a:endParaRPr sz="152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SzPts val="440"/>
              <a:buNone/>
            </a:pPr>
            <a:r>
              <a:t/>
            </a:r>
            <a:endParaRPr sz="560"/>
          </a:p>
        </p:txBody>
      </p:sp>
      <p:sp>
        <p:nvSpPr>
          <p:cNvPr id="97" name="Google Shape;97;p19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3528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80"/>
              <a:buFont typeface="Times New Roman"/>
              <a:buChar char="●"/>
            </a:pPr>
            <a:r>
              <a:rPr lang="en-GB" sz="1679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Svazy – finanční zdroje </a:t>
            </a:r>
            <a:endParaRPr sz="1679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935"/>
              <a:buFont typeface="Arial"/>
              <a:buNone/>
            </a:pPr>
            <a:r>
              <a:rPr lang="en-GB" sz="1679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- členské příspěvky</a:t>
            </a:r>
            <a:endParaRPr sz="1679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935"/>
              <a:buFont typeface="Arial"/>
              <a:buNone/>
            </a:pPr>
            <a:r>
              <a:rPr lang="en-GB" sz="1679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- veřejnoprávní (obec / kraj)</a:t>
            </a:r>
            <a:endParaRPr sz="1679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935"/>
              <a:buFont typeface="Arial"/>
              <a:buNone/>
            </a:pPr>
            <a:r>
              <a:rPr lang="en-GB" sz="1679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- státní NSA (MŠMT)</a:t>
            </a:r>
            <a:endParaRPr sz="1679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l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SzPts val="935"/>
              <a:buNone/>
            </a:pPr>
            <a:r>
              <a:rPr lang="en-GB" sz="1679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- soukromé zdroje </a:t>
            </a:r>
            <a:endParaRPr sz="49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u="sng">
                <a:latin typeface="Times New Roman"/>
                <a:ea typeface="Times New Roman"/>
                <a:cs typeface="Times New Roman"/>
                <a:sym typeface="Times New Roman"/>
              </a:rPr>
              <a:t>Sporty </a:t>
            </a:r>
            <a:endParaRPr b="1" u="sng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3" name="Google Shape;103;p20"/>
          <p:cNvSpPr txBox="1"/>
          <p:nvPr/>
        </p:nvSpPr>
        <p:spPr>
          <a:xfrm>
            <a:off x="311700" y="1590950"/>
            <a:ext cx="2541000" cy="298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GB"/>
              <a:t>Jachting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GB"/>
              <a:t>Boccia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GB"/>
              <a:t>Tanec na vozíku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GB"/>
              <a:t>Potápění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GB"/>
              <a:t>Jezdectví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GB"/>
              <a:t>Házená vozíčkářů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GB"/>
              <a:t>Armwrestling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GB"/>
              <a:t>Para hokej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GB"/>
              <a:t>Šerm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GB"/>
              <a:t>Para surfing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GB"/>
              <a:t>Šipky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GB"/>
              <a:t>Kuželky</a:t>
            </a:r>
            <a:endParaRPr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" name="Google Shape;104;p20"/>
          <p:cNvSpPr txBox="1"/>
          <p:nvPr/>
        </p:nvSpPr>
        <p:spPr>
          <a:xfrm>
            <a:off x="6173250" y="1375550"/>
            <a:ext cx="2741100" cy="320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GB"/>
              <a:t>Orientační závod vozíčkářů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GB"/>
              <a:t>Para atletika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GB"/>
              <a:t>Para lyžování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GB"/>
              <a:t>Para plavání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GB"/>
              <a:t>Para vzpírání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GB"/>
              <a:t>Para canoe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GB"/>
              <a:t>Rugby vozíčkářů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GB"/>
              <a:t>Sledge hokej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GB"/>
              <a:t>Stolni tenis para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GB"/>
              <a:t>Para střelba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GB"/>
              <a:t>šachy</a:t>
            </a:r>
            <a:endParaRPr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20"/>
          <p:cNvSpPr txBox="1"/>
          <p:nvPr/>
        </p:nvSpPr>
        <p:spPr>
          <a:xfrm>
            <a:off x="3173250" y="1590950"/>
            <a:ext cx="3000000" cy="298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-GB">
                <a:solidFill>
                  <a:schemeClr val="dk1"/>
                </a:solidFill>
              </a:rPr>
              <a:t>Tenis stojících</a:t>
            </a:r>
            <a:endParaRPr>
              <a:solidFill>
                <a:schemeClr val="dk1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-GB">
                <a:solidFill>
                  <a:schemeClr val="dk1"/>
                </a:solidFill>
              </a:rPr>
              <a:t>Tenis vozíčkářů</a:t>
            </a:r>
            <a:endParaRPr>
              <a:solidFill>
                <a:schemeClr val="dk1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-GB">
                <a:solidFill>
                  <a:schemeClr val="dk1"/>
                </a:solidFill>
              </a:rPr>
              <a:t>Triatlon</a:t>
            </a:r>
            <a:endParaRPr>
              <a:solidFill>
                <a:schemeClr val="dk1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-GB">
                <a:solidFill>
                  <a:schemeClr val="dk1"/>
                </a:solidFill>
              </a:rPr>
              <a:t>Turistika</a:t>
            </a:r>
            <a:endParaRPr>
              <a:solidFill>
                <a:schemeClr val="dk1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-GB">
                <a:solidFill>
                  <a:schemeClr val="dk1"/>
                </a:solidFill>
              </a:rPr>
              <a:t>Volejbal stojících</a:t>
            </a:r>
            <a:endParaRPr>
              <a:solidFill>
                <a:schemeClr val="dk1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-GB">
                <a:solidFill>
                  <a:schemeClr val="dk1"/>
                </a:solidFill>
              </a:rPr>
              <a:t>Powerchair hockey</a:t>
            </a:r>
            <a:endParaRPr>
              <a:solidFill>
                <a:schemeClr val="dk1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-GB">
                <a:solidFill>
                  <a:schemeClr val="dk1"/>
                </a:solidFill>
              </a:rPr>
              <a:t>Para florbal</a:t>
            </a:r>
            <a:endParaRPr>
              <a:solidFill>
                <a:schemeClr val="dk1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-GB">
                <a:solidFill>
                  <a:schemeClr val="dk1"/>
                </a:solidFill>
              </a:rPr>
              <a:t>Para cyklistika</a:t>
            </a:r>
            <a:endParaRPr>
              <a:solidFill>
                <a:schemeClr val="dk1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-GB">
                <a:solidFill>
                  <a:schemeClr val="dk1"/>
                </a:solidFill>
              </a:rPr>
              <a:t>Basketbal vozíčkářů</a:t>
            </a:r>
            <a:endParaRPr>
              <a:solidFill>
                <a:schemeClr val="dk1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-GB">
                <a:solidFill>
                  <a:schemeClr val="dk1"/>
                </a:solidFill>
              </a:rPr>
              <a:t>Curling vozíčkářů</a:t>
            </a:r>
            <a:endParaRPr>
              <a:solidFill>
                <a:schemeClr val="dk1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-GB">
                <a:solidFill>
                  <a:schemeClr val="dk1"/>
                </a:solidFill>
              </a:rPr>
              <a:t>Handbike</a:t>
            </a:r>
            <a:endParaRPr>
              <a:solidFill>
                <a:schemeClr val="dk1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-GB">
                <a:solidFill>
                  <a:schemeClr val="dk1"/>
                </a:solidFill>
              </a:rPr>
              <a:t>Para lukostřelba </a:t>
            </a:r>
            <a:endParaRPr>
              <a:solidFill>
                <a:schemeClr val="dk1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u="sng">
                <a:latin typeface="Times New Roman"/>
                <a:ea typeface="Times New Roman"/>
                <a:cs typeface="Times New Roman"/>
                <a:sym typeface="Times New Roman"/>
              </a:rPr>
              <a:t>Náš úkol</a:t>
            </a:r>
            <a:r>
              <a:rPr lang="en-GB"/>
              <a:t> </a:t>
            </a:r>
            <a:endParaRPr/>
          </a:p>
        </p:txBody>
      </p:sp>
      <p:sp>
        <p:nvSpPr>
          <p:cNvPr id="111" name="Google Shape;111;p2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Char char="●"/>
            </a:pPr>
            <a:r>
              <a:rPr lang="en-GB" sz="20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Zmapovat historii jednoho ze sportů- </a:t>
            </a:r>
            <a:r>
              <a:rPr lang="en-GB" sz="20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basketbal</a:t>
            </a:r>
            <a:r>
              <a:rPr lang="en-GB" sz="20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vozíčkářů</a:t>
            </a:r>
            <a:endParaRPr sz="20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Char char="●"/>
            </a:pPr>
            <a:r>
              <a:rPr lang="en-GB" sz="2000">
                <a:solidFill>
                  <a:srgbClr val="000000"/>
                </a:solidFill>
                <a:highlight>
                  <a:schemeClr val="lt1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Rozhovor se zakladatelem basketbalu vozíčkářů</a:t>
            </a:r>
            <a:endParaRPr sz="2000">
              <a:solidFill>
                <a:srgbClr val="000000"/>
              </a:solidFill>
              <a:highlight>
                <a:schemeClr val="lt1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Char char="○"/>
            </a:pPr>
            <a:r>
              <a:rPr b="1" lang="en-GB" sz="1800">
                <a:solidFill>
                  <a:srgbClr val="000000"/>
                </a:solidFill>
                <a:highlight>
                  <a:schemeClr val="lt1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Saša Pokorný</a:t>
            </a:r>
            <a:endParaRPr b="1" sz="1800">
              <a:solidFill>
                <a:srgbClr val="000000"/>
              </a:solidFill>
              <a:highlight>
                <a:schemeClr val="lt1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highlight>
                <a:schemeClr val="lt1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000000"/>
                </a:solidFill>
                <a:highlight>
                  <a:schemeClr val="lt1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	</a:t>
            </a:r>
            <a:endParaRPr>
              <a:solidFill>
                <a:srgbClr val="000000"/>
              </a:solidFill>
              <a:highlight>
                <a:schemeClr val="lt1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12" name="Google Shape;112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26950" y="2081875"/>
            <a:ext cx="4735325" cy="26636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