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</p:sldIdLst>
  <p:sldSz cy="5143500" cx="9144000"/>
  <p:notesSz cx="6858000" cy="9144000"/>
  <p:embeddedFontLst>
    <p:embeddedFont>
      <p:font typeface="Old Standard TT"/>
      <p:regular r:id="rId51"/>
      <p:bold r:id="rId52"/>
      <p:italic r:id="rId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OldStandardTT-regular.fntdata"/><Relationship Id="rId50" Type="http://schemas.openxmlformats.org/officeDocument/2006/relationships/slide" Target="slides/slide44.xml"/><Relationship Id="rId53" Type="http://schemas.openxmlformats.org/officeDocument/2006/relationships/font" Target="fonts/OldStandardTT-italic.fntdata"/><Relationship Id="rId52" Type="http://schemas.openxmlformats.org/officeDocument/2006/relationships/font" Target="fonts/OldStandardTT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da9491657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da9491657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c862ecb299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c862ecb299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c862ecb299_0_3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c862ecb299_0_3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474af21e5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474af21e5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474af21e5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474af21e5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474af21e53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474af21e53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d9926b5bce_0_3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g3d9926b5bce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d9926b5bce_0_1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g3d9926b5bce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d9926b5bc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d9926b5b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d9926b5bce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d9926b5bce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c862ecb299_0_9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c862ecb299_0_9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474af21e53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474af21e53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d9926b5bce_0_2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g3d9926b5bce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474af21e53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474af21e53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c862ecb299_0_4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c862ecb299_0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c862ecb299_0_5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c862ecb299_0_5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c862ecb299_0_6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g2c862ecb299_0_6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c862ecb299_0_6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c862ecb299_0_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c862ecb299_0_7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c862ecb299_0_7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c862ecb299_0_7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c862ecb299_0_7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c862ecb299_0_8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c862ecb299_0_8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c89678cda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c89678cda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c862ecb299_0_8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2c862ecb299_0_8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2de38f7c5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22de38f7c5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0a0a86e37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20a0a86e37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c862ecb2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2c862ecb2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c862ecb299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2c862ecb299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c862ecb299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2c862ecb299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2d5bdaf771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22d5bdaf771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2d5bdaf771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22d5bdaf771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c89678cda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2c89678cda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c89678cdaf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2c89678cda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c862ecb299_0_9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c862ecb299_0_9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2c89678cdaf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2c89678cdaf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c89678cdaf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2c89678cdaf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474af21e53_0_3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474af21e53_0_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2c89678cdaf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2c89678cdaf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2c89678cdaf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2c89678cdaf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c862ecb299_0_9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c862ecb299_0_9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c89678cdaf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c89678cdaf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c862ecb299_0_4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c862ecb299_0_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c862ecb299_0_3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c862ecb299_0_3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c862ecb299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c862ecb299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2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14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14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Google Shape;66;p15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7" name="Google Shape;67;p15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68" name="Google Shape;6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8" name="Google Shape;78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4" name="Google Shape;84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5" name="Google Shape;8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0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88" name="Google Shape;88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1" name="Google Shape;91;p21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2" name="Google Shape;92;p21"/>
          <p:cNvSpPr txBox="1"/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3" name="Google Shape;93;p21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4" name="Google Shape;94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95" name="Google Shape;9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>
                <a:solidFill>
                  <a:schemeClr val="accent1"/>
                </a:solidFill>
              </a:defRPr>
            </a:lvl1pPr>
            <a:lvl2pPr lvl="1" rtl="0">
              <a:buNone/>
              <a:defRPr>
                <a:solidFill>
                  <a:schemeClr val="accent1"/>
                </a:solidFill>
              </a:defRPr>
            </a:lvl2pPr>
            <a:lvl3pPr lvl="2" rtl="0">
              <a:buNone/>
              <a:defRPr>
                <a:solidFill>
                  <a:schemeClr val="accent1"/>
                </a:solidFill>
              </a:defRPr>
            </a:lvl3pPr>
            <a:lvl4pPr lvl="3" rtl="0">
              <a:buNone/>
              <a:defRPr>
                <a:solidFill>
                  <a:schemeClr val="accent1"/>
                </a:solidFill>
              </a:defRPr>
            </a:lvl4pPr>
            <a:lvl5pPr lvl="4" rtl="0">
              <a:buNone/>
              <a:defRPr>
                <a:solidFill>
                  <a:schemeClr val="accent1"/>
                </a:solidFill>
              </a:defRPr>
            </a:lvl5pPr>
            <a:lvl6pPr lvl="5" rtl="0">
              <a:buNone/>
              <a:defRPr>
                <a:solidFill>
                  <a:schemeClr val="accent1"/>
                </a:solidFill>
              </a:defRPr>
            </a:lvl6pPr>
            <a:lvl7pPr lvl="6" rtl="0">
              <a:buNone/>
              <a:defRPr>
                <a:solidFill>
                  <a:schemeClr val="accent1"/>
                </a:solidFill>
              </a:defRPr>
            </a:lvl7pPr>
            <a:lvl8pPr lvl="7" rtl="0">
              <a:buNone/>
              <a:defRPr>
                <a:solidFill>
                  <a:schemeClr val="accent1"/>
                </a:solidFill>
              </a:defRPr>
            </a:lvl8pPr>
            <a:lvl9pPr lvl="8" rtl="0">
              <a:buNone/>
              <a:defRPr>
                <a:solidFill>
                  <a:schemeClr val="accen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8" name="Google Shape;9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3"/>
          <p:cNvSpPr txBox="1"/>
          <p:nvPr>
            <p:ph hasCustomPrompt="1" type="title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101" name="Google Shape;101;p23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2" name="Google Shape;10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4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oogle Shape;30;p6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" name="Google Shape;31;p6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perback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b="0" i="0" sz="18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perback">
    <p:bg>
      <p:bgPr>
        <a:solidFill>
          <a:schemeClr val="accent1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ndsa.org/publications/levels-of-digital-preservation/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ndsa.org/publications/levels-of-digital-preservation/" TargetMode="External"/><Relationship Id="rId4" Type="http://schemas.openxmlformats.org/officeDocument/2006/relationships/hyperlink" Target="https://osf.io/sjc6u/" TargetMode="External"/><Relationship Id="rId9" Type="http://schemas.openxmlformats.org/officeDocument/2006/relationships/hyperlink" Target="http://ltp-portal.mzk.cz/home/Novinky/nestorcz" TargetMode="External"/><Relationship Id="rId5" Type="http://schemas.openxmlformats.org/officeDocument/2006/relationships/hyperlink" Target="https://www.mvcr.cz/clanek/metodiky.aspx" TargetMode="External"/><Relationship Id="rId6" Type="http://schemas.openxmlformats.org/officeDocument/2006/relationships/hyperlink" Target="https://www.mvcr.cz/clanek/metodiky.aspx" TargetMode="External"/><Relationship Id="rId7" Type="http://schemas.openxmlformats.org/officeDocument/2006/relationships/hyperlink" Target="http://www.nusl.cz/ntk/nusl-452984" TargetMode="External"/><Relationship Id="rId8" Type="http://schemas.openxmlformats.org/officeDocument/2006/relationships/hyperlink" Target="http://www.nusl.cz/ntk/nusl-393240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old.ndk.cz/standardy-digitalizace" TargetMode="External"/><Relationship Id="rId4" Type="http://schemas.openxmlformats.org/officeDocument/2006/relationships/hyperlink" Target="https://old.ndk.cz/standardy-digitalizace" TargetMode="Externa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github.com/digital-preservation/droid" TargetMode="External"/><Relationship Id="rId4" Type="http://schemas.openxmlformats.org/officeDocument/2006/relationships/hyperlink" Target="https://github.com/openpreserve/fido" TargetMode="External"/><Relationship Id="rId5" Type="http://schemas.openxmlformats.org/officeDocument/2006/relationships/hyperlink" Target="https://github.com/richardlehane/siegfried" TargetMode="External"/><Relationship Id="rId6" Type="http://schemas.openxmlformats.org/officeDocument/2006/relationships/hyperlink" Target="http://tika.apache.org/" TargetMode="External"/><Relationship Id="rId7" Type="http://schemas.openxmlformats.org/officeDocument/2006/relationships/hyperlink" Target="https://github.com/openplanets/nanite/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jpylyzer.openpreservation.org/" TargetMode="External"/><Relationship Id="rId4" Type="http://schemas.openxmlformats.org/officeDocument/2006/relationships/hyperlink" Target="https://verapdf.org/home/" TargetMode="External"/><Relationship Id="rId9" Type="http://schemas.openxmlformats.org/officeDocument/2006/relationships/hyperlink" Target="https://github.com/w3c/epubcheck/releases" TargetMode="External"/><Relationship Id="rId5" Type="http://schemas.openxmlformats.org/officeDocument/2006/relationships/hyperlink" Target="https://mediaarea.net/MediaConch" TargetMode="External"/><Relationship Id="rId6" Type="http://schemas.openxmlformats.org/officeDocument/2006/relationships/hyperlink" Target="https://www.ndk.cz/archivace/komplexni-validator" TargetMode="External"/><Relationship Id="rId7" Type="http://schemas.openxmlformats.org/officeDocument/2006/relationships/hyperlink" Target="https://validatorzaf.github.io/zaf/" TargetMode="External"/><Relationship Id="rId8" Type="http://schemas.openxmlformats.org/officeDocument/2006/relationships/hyperlink" Target="http://dpfmanager.org/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jhove.openpreservation.org/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hyperlink" Target="https://old.ndk.cz/archivace/komplexni-validator" TargetMode="External"/><Relationship Id="rId4" Type="http://schemas.openxmlformats.org/officeDocument/2006/relationships/image" Target="../media/image1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://meta-extractor.sourceforge.net/" TargetMode="External"/><Relationship Id="rId4" Type="http://schemas.openxmlformats.org/officeDocument/2006/relationships/hyperlink" Target="https://mediaarea.net/cs/MediaInfo" TargetMode="External"/><Relationship Id="rId5" Type="http://schemas.openxmlformats.org/officeDocument/2006/relationships/hyperlink" Target="https://mediaarea.net/cs/MediaInfo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5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5"/>
          <p:cNvSpPr txBox="1"/>
          <p:nvPr>
            <p:ph type="ctrTitle"/>
          </p:nvPr>
        </p:nvSpPr>
        <p:spPr>
          <a:xfrm>
            <a:off x="824000" y="173200"/>
            <a:ext cx="7610400" cy="16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cs" sz="4600"/>
              <a:t>D</a:t>
            </a:r>
            <a:r>
              <a:rPr lang="cs" sz="4600"/>
              <a:t>igitální knihovny</a:t>
            </a:r>
            <a:endParaRPr sz="4600"/>
          </a:p>
        </p:txBody>
      </p:sp>
      <p:sp>
        <p:nvSpPr>
          <p:cNvPr id="110" name="Google Shape;110;p25"/>
          <p:cNvSpPr txBox="1"/>
          <p:nvPr>
            <p:ph idx="1" type="subTitle"/>
          </p:nvPr>
        </p:nvSpPr>
        <p:spPr>
          <a:xfrm>
            <a:off x="451850" y="2628221"/>
            <a:ext cx="8179200" cy="20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cs"/>
              <a:t>Dlouhodobé uchovávání digitálních dat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cs"/>
              <a:t>29. 4. 2026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4"/>
          <p:cNvSpPr txBox="1"/>
          <p:nvPr>
            <p:ph type="title"/>
          </p:nvPr>
        </p:nvSpPr>
        <p:spPr>
          <a:xfrm>
            <a:off x="144475" y="445025"/>
            <a:ext cx="8856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NDSA - </a:t>
            </a:r>
            <a:r>
              <a:rPr lang="cs" sz="25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https://ndsa.org/publications/levels-of-digital-preservation/</a:t>
            </a:r>
            <a:r>
              <a:rPr lang="cs" sz="2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65" name="Google Shape;165;p34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 </a:t>
            </a:r>
            <a:endParaRPr/>
          </a:p>
        </p:txBody>
      </p:sp>
      <p:pic>
        <p:nvPicPr>
          <p:cNvPr id="166" name="Google Shape;16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154386"/>
            <a:ext cx="9144000" cy="2834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Doporučení pro bitovou ochranu</a:t>
            </a:r>
            <a:endParaRPr/>
          </a:p>
        </p:txBody>
      </p:sp>
      <p:sp>
        <p:nvSpPr>
          <p:cNvPr id="172" name="Google Shape;172;p35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●"/>
            </a:pP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OAIS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National Digital Stewardship Alliance Levels of Digital Preservation</a:t>
            </a:r>
            <a:endParaRPr sz="16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Preservation Storage Criteria</a:t>
            </a:r>
            <a:endParaRPr sz="16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●"/>
            </a:pP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ISO 16363 – kapitola 5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Zákon 499/2004 Sb. a</a:t>
            </a:r>
            <a:r>
              <a:rPr lang="cs" sz="1600">
                <a:solidFill>
                  <a:srgbClr val="262626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Metodický návod č. 2/2022 odboru archivní správy a spisové služby Ministerstva vnitra pro akreditaci digitálního archivu</a:t>
            </a:r>
            <a:endParaRPr sz="16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Směrnice pro dlouhodobou ochranu multimediálních dat</a:t>
            </a: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(MK ČR)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Metodika bitové ochrany digitálních dat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(projekt ARCLib)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●"/>
            </a:pP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Pečeť Nestoru</a:t>
            </a:r>
            <a:endParaRPr sz="16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Postupy bitové ochrany</a:t>
            </a:r>
            <a:endParaRPr/>
          </a:p>
        </p:txBody>
      </p:sp>
      <p:sp>
        <p:nvSpPr>
          <p:cNvPr id="178" name="Google Shape;178;p36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pravidlo 3-2-1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pravidelné kontroly integrity (cca za 3 roky celé úložiště)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údržba hardware, včasná výměna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monitoring zařízení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vhodné úložné technologie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opatření proti lidskému faktoru (WORM - Write once read many - média)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uchovávat historické verze dat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cs">
                <a:solidFill>
                  <a:srgbClr val="262626"/>
                </a:solidFill>
              </a:rPr>
              <a:t>mít dlouhodobý plán udržitelného provozu (organizační postupy, lidské zdroje, uchování a předávání znalostí, udržitelné financování, plánovaná pravidelná obnova hardware a software)</a:t>
            </a:r>
            <a:endParaRPr sz="2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7"/>
          <p:cNvSpPr txBox="1"/>
          <p:nvPr>
            <p:ph type="title"/>
          </p:nvPr>
        </p:nvSpPr>
        <p:spPr>
          <a:xfrm>
            <a:off x="311700" y="123575"/>
            <a:ext cx="8520600" cy="64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Vývoj typů úložných médií</a:t>
            </a:r>
            <a:endParaRPr/>
          </a:p>
        </p:txBody>
      </p:sp>
      <p:sp>
        <p:nvSpPr>
          <p:cNvPr id="184" name="Google Shape;184;p37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 </a:t>
            </a:r>
            <a:endParaRPr/>
          </a:p>
        </p:txBody>
      </p:sp>
      <p:pic>
        <p:nvPicPr>
          <p:cNvPr id="185" name="Google Shape;18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200" y="849525"/>
            <a:ext cx="7418174" cy="356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8"/>
          <p:cNvSpPr txBox="1"/>
          <p:nvPr>
            <p:ph type="title"/>
          </p:nvPr>
        </p:nvSpPr>
        <p:spPr>
          <a:xfrm>
            <a:off x="311700" y="0"/>
            <a:ext cx="8520600" cy="68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Životnost</a:t>
            </a:r>
            <a:endParaRPr/>
          </a:p>
        </p:txBody>
      </p:sp>
      <p:sp>
        <p:nvSpPr>
          <p:cNvPr id="191" name="Google Shape;191;p38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 </a:t>
            </a:r>
            <a:endParaRPr/>
          </a:p>
        </p:txBody>
      </p:sp>
      <p:pic>
        <p:nvPicPr>
          <p:cNvPr id="192" name="Google Shape;19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8300" y="652173"/>
            <a:ext cx="7147400" cy="443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9"/>
          <p:cNvSpPr txBox="1"/>
          <p:nvPr>
            <p:ph type="title"/>
          </p:nvPr>
        </p:nvSpPr>
        <p:spPr>
          <a:xfrm>
            <a:off x="311700" y="130025"/>
            <a:ext cx="8520600" cy="5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Optické disky</a:t>
            </a:r>
            <a:endParaRPr/>
          </a:p>
        </p:txBody>
      </p:sp>
      <p:sp>
        <p:nvSpPr>
          <p:cNvPr id="198" name="Google Shape;198;p39"/>
          <p:cNvSpPr txBox="1"/>
          <p:nvPr>
            <p:ph idx="1" type="body"/>
          </p:nvPr>
        </p:nvSpPr>
        <p:spPr>
          <a:xfrm>
            <a:off x="311700" y="809100"/>
            <a:ext cx="3999900" cy="375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Používaly se v devadesátých letech, Doporučení neužívat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Po roce 2010 považovány za neperspektivní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Výrobci přichází s novinkami 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– M-Disc, DataTresorDisc; 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DataLifePlus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39"/>
          <p:cNvSpPr txBox="1"/>
          <p:nvPr>
            <p:ph idx="2" type="body"/>
          </p:nvPr>
        </p:nvSpPr>
        <p:spPr>
          <a:xfrm>
            <a:off x="4832400" y="881325"/>
            <a:ext cx="3999900" cy="368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Nová technologie výroby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Stále důraz na podmínky skladování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Vhodné jako záloha pro menší proj</a:t>
            </a:r>
            <a:endParaRPr/>
          </a:p>
        </p:txBody>
      </p:sp>
      <p:pic>
        <p:nvPicPr>
          <p:cNvPr id="200" name="Google Shape;200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9475" y="1921600"/>
            <a:ext cx="5964524" cy="322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0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"/>
              <a:t>ODA Disc</a:t>
            </a:r>
            <a:endParaRPr/>
          </a:p>
        </p:txBody>
      </p:sp>
      <p:sp>
        <p:nvSpPr>
          <p:cNvPr id="206" name="Google Shape;206;p40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Optical Disc Archive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proprietární technologie SONY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poslední 3. generace (2020)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kapacita 500 GB per disk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sety po 11 discích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optický záznam laserem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odolná vrstva pro zápis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prokázaly odolnost při tsunami 2011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cenově srovnatelné s LTO páskami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životnost inzerována na 100 let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2023 ukončena výroba, podpora trvá</a:t>
            </a:r>
            <a:endParaRPr/>
          </a:p>
        </p:txBody>
      </p:sp>
      <p:sp>
        <p:nvSpPr>
          <p:cNvPr id="207" name="Google Shape;207;p40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r>
              <a:rPr lang="cs"/>
              <a:t> </a:t>
            </a:r>
            <a:endParaRPr/>
          </a:p>
        </p:txBody>
      </p:sp>
      <p:pic>
        <p:nvPicPr>
          <p:cNvPr id="208" name="Google Shape;20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27700" y="192550"/>
            <a:ext cx="3966000" cy="4635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1"/>
          <p:cNvSpPr txBox="1"/>
          <p:nvPr>
            <p:ph type="title"/>
          </p:nvPr>
        </p:nvSpPr>
        <p:spPr>
          <a:xfrm>
            <a:off x="311700" y="204775"/>
            <a:ext cx="8520600" cy="5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7143"/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Magnetické pásky</a:t>
            </a:r>
            <a:endParaRPr/>
          </a:p>
        </p:txBody>
      </p:sp>
      <p:sp>
        <p:nvSpPr>
          <p:cNvPr id="214" name="Google Shape;214;p41"/>
          <p:cNvSpPr txBox="1"/>
          <p:nvPr>
            <p:ph idx="1" type="body"/>
          </p:nvPr>
        </p:nvSpPr>
        <p:spPr>
          <a:xfrm>
            <a:off x="311700" y="881975"/>
            <a:ext cx="8520600" cy="36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61474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Dlouhodobě nejpoužívanějším médiem, na trhu od 2000</a:t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147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Lepší poměr cena/kapacita než pevný disk</a:t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147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Kompatibilita přes 2/1 generace</a:t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61474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Dnes nejpoužívanější pro velké </a:t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2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objemy dat</a:t>
            </a: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671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 sz="2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LTO: Linear Tape Open,</a:t>
            </a:r>
            <a:endParaRPr sz="2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671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 sz="2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LTO 6 (2012) – 2,5TB</a:t>
            </a:r>
            <a:endParaRPr sz="2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671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 sz="2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LTO 7 (2015) – 6 TB</a:t>
            </a:r>
            <a:endParaRPr sz="2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671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 sz="2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LTO 8 (2017) – 12 TB</a:t>
            </a:r>
            <a:endParaRPr sz="2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671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 sz="2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LTO 9 (2021) – 18 TB</a:t>
            </a:r>
            <a:endParaRPr sz="2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671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 sz="2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LTO 10 (2025/2026) - 30/40 TB</a:t>
            </a:r>
            <a:endParaRPr sz="2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671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 sz="2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WORM </a:t>
            </a:r>
            <a:endParaRPr sz="2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5" name="Google Shape;21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4575" y="1849925"/>
            <a:ext cx="3934226" cy="313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2"/>
          <p:cNvSpPr txBox="1"/>
          <p:nvPr>
            <p:ph type="title"/>
          </p:nvPr>
        </p:nvSpPr>
        <p:spPr>
          <a:xfrm>
            <a:off x="311700" y="124150"/>
            <a:ext cx="8520600" cy="52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Magnetické pásky</a:t>
            </a:r>
            <a:endParaRPr/>
          </a:p>
        </p:txBody>
      </p:sp>
      <p:sp>
        <p:nvSpPr>
          <p:cNvPr id="221" name="Google Shape;221;p42"/>
          <p:cNvSpPr txBox="1"/>
          <p:nvPr>
            <p:ph idx="1" type="body"/>
          </p:nvPr>
        </p:nvSpPr>
        <p:spPr>
          <a:xfrm>
            <a:off x="311700" y="648250"/>
            <a:ext cx="8520600" cy="425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Barium Ferrit záznamová vrstva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Vývoj IBM a Fujifilm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Pásková knihovna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Životnost více než 15 let,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předpoklad 30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Možnost stovek převinutí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Vhodné pro velké projekty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Potřeba průběžně převíjet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Relativně nízká cena a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dobrá dostupnost </a:t>
            </a:r>
            <a:endParaRPr/>
          </a:p>
        </p:txBody>
      </p:sp>
      <p:pic>
        <p:nvPicPr>
          <p:cNvPr id="222" name="Google Shape;22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5350" y="2025275"/>
            <a:ext cx="5578175" cy="2524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3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Pevné disky (HDD)</a:t>
            </a:r>
            <a:endParaRPr/>
          </a:p>
        </p:txBody>
      </p:sp>
      <p:sp>
        <p:nvSpPr>
          <p:cNvPr id="228" name="Google Shape;228;p43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levné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točivé disky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zápis na magnetickou vrstvu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čtecí hlava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velká kapacita, omezený výkon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organizace do diskových polí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náchylné k poškození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postupy na snížení rizika (zrcadlení,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RAID)</a:t>
            </a:r>
            <a:endParaRPr/>
          </a:p>
        </p:txBody>
      </p:sp>
      <p:pic>
        <p:nvPicPr>
          <p:cNvPr id="229" name="Google Shape;22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5448" y="1123175"/>
            <a:ext cx="3758025" cy="281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Uchovávání digitálních dokumentů</a:t>
            </a:r>
            <a:endParaRPr/>
          </a:p>
        </p:txBody>
      </p:sp>
      <p:sp>
        <p:nvSpPr>
          <p:cNvPr id="116" name="Google Shape;116;p26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latin typeface="Arial"/>
                <a:ea typeface="Arial"/>
                <a:cs typeface="Arial"/>
                <a:sym typeface="Arial"/>
              </a:rPr>
              <a:t>Je třeba zajistit: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latin typeface="Arial"/>
                <a:ea typeface="Arial"/>
                <a:cs typeface="Arial"/>
                <a:sym typeface="Arial"/>
              </a:rPr>
              <a:t>• vyhledatelnost,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latin typeface="Arial"/>
                <a:ea typeface="Arial"/>
                <a:cs typeface="Arial"/>
                <a:sym typeface="Arial"/>
              </a:rPr>
              <a:t>• dostupnost,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latin typeface="Arial"/>
                <a:ea typeface="Arial"/>
                <a:cs typeface="Arial"/>
                <a:sym typeface="Arial"/>
              </a:rPr>
              <a:t>• udržení srozumitelnosti,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latin typeface="Arial"/>
                <a:ea typeface="Arial"/>
                <a:cs typeface="Arial"/>
                <a:sym typeface="Arial"/>
              </a:rPr>
              <a:t>• udržení využitelnosti,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latin typeface="Arial"/>
                <a:ea typeface="Arial"/>
                <a:cs typeface="Arial"/>
                <a:sym typeface="Arial"/>
              </a:rPr>
              <a:t>• ochrana před ztrátou,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latin typeface="Arial"/>
                <a:ea typeface="Arial"/>
                <a:cs typeface="Arial"/>
                <a:sym typeface="Arial"/>
              </a:rPr>
              <a:t>• ochrana před zničením,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latin typeface="Arial"/>
                <a:ea typeface="Arial"/>
                <a:cs typeface="Arial"/>
                <a:sym typeface="Arial"/>
              </a:rPr>
              <a:t>• ochrana před ztrátou důvěryhodnosti,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Arial"/>
                <a:ea typeface="Arial"/>
                <a:cs typeface="Arial"/>
                <a:sym typeface="Arial"/>
              </a:rPr>
              <a:t>• nezávislost na zastarávání nosičů digitálních dat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Solid-state drives (SSD)</a:t>
            </a:r>
            <a:endParaRPr/>
          </a:p>
        </p:txBody>
      </p:sp>
      <p:sp>
        <p:nvSpPr>
          <p:cNvPr id="235" name="Google Shape;235;p44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401320" lvl="0" marL="457200" rtl="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ambria"/>
              <a:buChar char="●"/>
            </a:pPr>
            <a:r>
              <a:rPr lang="cs" sz="32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Rychlejší, ale při stejné velikosti úložiště dražší disky než HDD</a:t>
            </a:r>
            <a:endParaRPr sz="32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40132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ambria"/>
              <a:buChar char="●"/>
            </a:pPr>
            <a:r>
              <a:rPr lang="cs" sz="32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Zcela jiná technologie ukládání záznamu</a:t>
            </a:r>
            <a:endParaRPr sz="32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40132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ambria"/>
              <a:buChar char="●"/>
            </a:pPr>
            <a:r>
              <a:rPr lang="cs" sz="32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Omezená životnost</a:t>
            </a:r>
            <a:endParaRPr sz="32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44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 </a:t>
            </a:r>
            <a:endParaRPr/>
          </a:p>
        </p:txBody>
      </p:sp>
      <p:pic>
        <p:nvPicPr>
          <p:cNvPr id="237" name="Google Shape;23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768025"/>
            <a:ext cx="4038600" cy="18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"/>
              <a:t>PIQL</a:t>
            </a:r>
            <a:endParaRPr/>
          </a:p>
        </p:txBody>
      </p:sp>
      <p:sp>
        <p:nvSpPr>
          <p:cNvPr id="243" name="Google Shape;243;p45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archivace pomocí filmového pásu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uložení binárního kódu i vizuálu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předpokládaná životnost 500 let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uloženo na Špicberkách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125 GB na jeden pás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odolné proti EM záření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propagováno jako třetí úložná technologie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nízká uhlíková stopa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nelze verzovat</a:t>
            </a:r>
            <a:endParaRPr/>
          </a:p>
        </p:txBody>
      </p:sp>
      <p:sp>
        <p:nvSpPr>
          <p:cNvPr id="244" name="Google Shape;244;p45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245" name="Google Shape;24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01771" y="1171675"/>
            <a:ext cx="4882427" cy="339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6"/>
          <p:cNvSpPr txBox="1"/>
          <p:nvPr>
            <p:ph type="title"/>
          </p:nvPr>
        </p:nvSpPr>
        <p:spPr>
          <a:xfrm>
            <a:off x="311700" y="144475"/>
            <a:ext cx="8520600" cy="5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Ukládání dat dnes</a:t>
            </a:r>
            <a:endParaRPr/>
          </a:p>
        </p:txBody>
      </p:sp>
      <p:sp>
        <p:nvSpPr>
          <p:cNvPr id="251" name="Google Shape;251;p46"/>
          <p:cNvSpPr txBox="1"/>
          <p:nvPr>
            <p:ph idx="1" type="body"/>
          </p:nvPr>
        </p:nvSpPr>
        <p:spPr>
          <a:xfrm>
            <a:off x="311700" y="837975"/>
            <a:ext cx="8520600" cy="373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Bez ohledu na používaná média pro uložení a zálohy jde o kompromis mezi přístupností, bezpečností a náklady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Uložení záloh na HDD – vhodné pro malé projekty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Dnes je běžné datové úložiště pro celou instituci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Cambria"/>
              <a:buChar char="○"/>
            </a:pPr>
            <a:r>
              <a:rPr lang="cs" sz="16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diskové pole napojené na lokální síť</a:t>
            </a:r>
            <a:endParaRPr sz="16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Cambria"/>
              <a:buChar char="○"/>
            </a:pPr>
            <a:r>
              <a:rPr lang="cs" sz="16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speciální nástroje na zálohování</a:t>
            </a:r>
            <a:endParaRPr sz="16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Cambria"/>
              <a:buChar char="■"/>
            </a:pPr>
            <a:r>
              <a:rPr lang="cs" sz="16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zálohy opět na diskovém poli např. v jiném umístění, části budovy nebo alespoň 2 kopie dat</a:t>
            </a:r>
            <a:endParaRPr sz="16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Na správu datového úložiště je zapotřebí software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Diskové pole – technologie RAID (</a:t>
            </a:r>
            <a:r>
              <a:rPr lang="cs">
                <a:latin typeface="Cambria"/>
                <a:ea typeface="Cambria"/>
                <a:cs typeface="Cambria"/>
                <a:sym typeface="Cambria"/>
              </a:rPr>
              <a:t>Redundant Array of Inexpensive Disks)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Potřeba volit podle užití – rychlé RAID 0, obvyklé RAID 1, bezpečné RAID 5,6, další typy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7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Postupy logické ochrany</a:t>
            </a:r>
            <a:endParaRPr/>
          </a:p>
        </p:txBody>
      </p:sp>
      <p:sp>
        <p:nvSpPr>
          <p:cNvPr id="257" name="Google Shape;257;p47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Strategie dlouhodobé ochrany digitálních dat můžeme rozdělit do několika skupin:</a:t>
            </a:r>
            <a:b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 1) ochrana technologií (počítačové muzeum, ochrana HW);</a:t>
            </a:r>
            <a:b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 2) emulace technologií (tvorba emulačního SW, případně digitální archeologie);</a:t>
            </a:r>
            <a:b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 3) migrace informací (převod datových formátů a normalizace) a</a:t>
            </a:r>
            <a:b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 4) ostatní (zapouzdření, přenos dat na papír, film).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Nelze zajistit jen technickými nástroji, ty jsou však nezbytné.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8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 data object</a:t>
            </a:r>
            <a:endParaRPr/>
          </a:p>
        </p:txBody>
      </p:sp>
      <p:sp>
        <p:nvSpPr>
          <p:cNvPr id="263" name="Google Shape;263;p48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Ochrana informačního obsahu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CDO – Content data object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Interpretační informace (representation information)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Jeden objekt CDO – jeden či více souborů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Př.  Jeden objekt CDO (filmový snímek) – tři komponenty (zvuková / zvukový kodek, obrazový / obrazový kodek, strukturální / kontejnerový formát)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"/>
              <a:t>Data a metadata</a:t>
            </a:r>
            <a:endParaRPr/>
          </a:p>
        </p:txBody>
      </p:sp>
      <p:sp>
        <p:nvSpPr>
          <p:cNvPr id="269" name="Google Shape;269;p49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Datový obsah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Popisná metadata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Metadata o struktuře balíčku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Administrativní metadata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Identifikátory - uuid, URN:NBN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0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Souborové formáty pro archivaci - kritéria</a:t>
            </a:r>
            <a:endParaRPr/>
          </a:p>
        </p:txBody>
      </p:sp>
      <p:sp>
        <p:nvSpPr>
          <p:cNvPr id="275" name="Google Shape;275;p50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2105" lvl="0" marL="4572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630"/>
              <a:buFont typeface="Arial"/>
              <a:buChar char="●"/>
            </a:pPr>
            <a:r>
              <a:rPr lang="cs" sz="163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Ideálně přijímat do archivu omezené množství datových formátů</a:t>
            </a:r>
            <a:endParaRPr sz="163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63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2105" lvl="0" marL="4572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630"/>
              <a:buFont typeface="Arial"/>
              <a:buChar char="●"/>
            </a:pPr>
            <a:r>
              <a:rPr lang="cs" sz="163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Identifikace pomocí PUID (PRONOM) - formátový registr, snahy o další, aktuálně FDD</a:t>
            </a:r>
            <a:endParaRPr sz="163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2105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30"/>
              <a:buFont typeface="Arial"/>
              <a:buChar char="●"/>
            </a:pPr>
            <a:r>
              <a:rPr lang="cs" sz="163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Méně vhodné pomocí MIME type (původně pro mailovou komunikaci, 7 typů a doplněné subtypy – např. image/gif nebo application/json).</a:t>
            </a:r>
            <a:endParaRPr sz="163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63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2105" lvl="0" marL="457200" rtl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630"/>
              <a:buFont typeface="Arial"/>
              <a:buChar char="●"/>
            </a:pPr>
            <a:r>
              <a:rPr lang="cs" sz="163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Vhodné zvolit formát již při vzniku dokumentu</a:t>
            </a:r>
            <a:endParaRPr sz="163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51"/>
          <p:cNvSpPr txBox="1"/>
          <p:nvPr>
            <p:ph type="title"/>
          </p:nvPr>
        </p:nvSpPr>
        <p:spPr>
          <a:xfrm>
            <a:off x="311700" y="115575"/>
            <a:ext cx="85206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JPEG - PUID</a:t>
            </a:r>
            <a:endParaRPr/>
          </a:p>
        </p:txBody>
      </p:sp>
      <p:sp>
        <p:nvSpPr>
          <p:cNvPr id="281" name="Google Shape;281;p51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endParaRPr/>
          </a:p>
        </p:txBody>
      </p:sp>
      <p:pic>
        <p:nvPicPr>
          <p:cNvPr id="282" name="Google Shape;282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1825" y="585150"/>
            <a:ext cx="6552301" cy="397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2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500">
                <a:latin typeface="Arial"/>
                <a:ea typeface="Arial"/>
                <a:cs typeface="Arial"/>
                <a:sym typeface="Arial"/>
              </a:rPr>
              <a:t>Kritéria pro výběr vhodného formátu dat</a:t>
            </a:r>
            <a:endParaRPr/>
          </a:p>
        </p:txBody>
      </p:sp>
      <p:sp>
        <p:nvSpPr>
          <p:cNvPr id="288" name="Google Shape;288;p52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●"/>
            </a:pPr>
            <a:r>
              <a:rPr lang="cs" sz="1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Nejpropracovanější v oblasti obrazových formátů</a:t>
            </a:r>
            <a:endParaRPr sz="15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●"/>
            </a:pPr>
            <a:r>
              <a:rPr lang="cs" sz="1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Jak hodnotit zastaralost a ohrožení? Znáte zastaralé formáty?</a:t>
            </a:r>
            <a:endParaRPr sz="15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●"/>
            </a:pPr>
            <a:r>
              <a:rPr lang="cs" sz="1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Technická kvalita (ztrátová / beztrátová komprese)</a:t>
            </a:r>
            <a:endParaRPr sz="15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●"/>
            </a:pPr>
            <a:r>
              <a:rPr lang="cs" sz="1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Velikost, účel použití (velikost omezující ano/ne)</a:t>
            </a:r>
            <a:endParaRPr sz="15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●"/>
            </a:pPr>
            <a:r>
              <a:rPr lang="cs" sz="1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Uživatelská komunita</a:t>
            </a:r>
            <a:endParaRPr sz="15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500"/>
              <a:buFont typeface="Arial"/>
              <a:buChar char="●"/>
            </a:pPr>
            <a:r>
              <a:rPr lang="cs" sz="1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Rozšíření, podpora, licence, dokumentace</a:t>
            </a:r>
            <a:endParaRPr sz="15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3"/>
          <p:cNvSpPr txBox="1"/>
          <p:nvPr>
            <p:ph type="title"/>
          </p:nvPr>
        </p:nvSpPr>
        <p:spPr>
          <a:xfrm>
            <a:off x="311700" y="115575"/>
            <a:ext cx="8520600" cy="6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Doporučení</a:t>
            </a:r>
            <a:endParaRPr/>
          </a:p>
        </p:txBody>
      </p:sp>
      <p:sp>
        <p:nvSpPr>
          <p:cNvPr id="294" name="Google Shape;294;p53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endParaRPr/>
          </a:p>
        </p:txBody>
      </p:sp>
      <p:pic>
        <p:nvPicPr>
          <p:cNvPr id="295" name="Google Shape;295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9975" y="649850"/>
            <a:ext cx="4556100" cy="405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Digital Preservation</a:t>
            </a:r>
            <a:endParaRPr/>
          </a:p>
        </p:txBody>
      </p:sp>
      <p:sp>
        <p:nvSpPr>
          <p:cNvPr id="122" name="Google Shape;122;p27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Volba formátů – dat i metadat (v případě obrazových formátů TIFF vs JP2)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Zásady – otevřený, rozšířený formát, podporovaný, adekvátní uživatelské komunitě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Ochranná opatření – migrace, emulace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Sledování rizik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Důvěryhodnost, autenticita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28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 se může stát?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nový upgrade softwaru nepodporuje staré typy formátů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formát sám má novou verzi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formát nefunguje v současné technologii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endParaRPr/>
          </a:p>
        </p:txBody>
      </p:sp>
      <p:sp>
        <p:nvSpPr>
          <p:cNvPr id="301" name="Google Shape;301;p54"/>
          <p:cNvSpPr txBox="1"/>
          <p:nvPr>
            <p:ph idx="1" type="body"/>
          </p:nvPr>
        </p:nvSpPr>
        <p:spPr>
          <a:xfrm>
            <a:off x="311700" y="534575"/>
            <a:ext cx="8520600" cy="403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Doporučení</a:t>
            </a:r>
            <a:r>
              <a:rPr lang="cs">
                <a:solidFill>
                  <a:srgbClr val="262626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c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Národní knihovny ČR</a:t>
            </a:r>
            <a:endParaRPr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2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JPEG2000, TIFF,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EPUB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PDF/A 1, 2, 3, 4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*.wav, *.mp4 (kodek MPEG-4 Media File)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Dle archivní vyhlášky: PDF/A, PNG, JPEG, TIFF, GIF, MP2, MP3, MPEG-1, MPEG-2, MPEG-4, WAV, XML, DTD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Nástroje</a:t>
            </a:r>
            <a:endParaRPr/>
          </a:p>
        </p:txBody>
      </p:sp>
      <p:sp>
        <p:nvSpPr>
          <p:cNvPr id="307" name="Google Shape;307;p55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Data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produkce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identifikace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charakterizace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validace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prezentace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uložení a správa</a:t>
            </a:r>
            <a:endParaRPr/>
          </a:p>
        </p:txBody>
      </p:sp>
      <p:sp>
        <p:nvSpPr>
          <p:cNvPr id="308" name="Google Shape;308;p55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Metadata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produkce / editace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validace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prezentace / interpretace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/>
              <a:t>uložení a správa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6"/>
          <p:cNvSpPr txBox="1"/>
          <p:nvPr>
            <p:ph type="title"/>
          </p:nvPr>
        </p:nvSpPr>
        <p:spPr>
          <a:xfrm>
            <a:off x="311700" y="127175"/>
            <a:ext cx="8520600" cy="6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</a:rPr>
              <a:t>Nástroje kontroly integrity</a:t>
            </a:r>
            <a:endParaRPr/>
          </a:p>
        </p:txBody>
      </p:sp>
      <p:sp>
        <p:nvSpPr>
          <p:cNvPr id="314" name="Google Shape;314;p56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Manuální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- Double Commander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- File Checksum Tool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- Bitrot Detector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Pokročilé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- politikami řízené úložiště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5" name="Google Shape;315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9150" y="837588"/>
            <a:ext cx="3812200" cy="406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7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Formátový registr Pronom</a:t>
            </a:r>
            <a:endParaRPr/>
          </a:p>
        </p:txBody>
      </p:sp>
      <p:sp>
        <p:nvSpPr>
          <p:cNvPr id="321" name="Google Shape;321;p57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PUID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Signatures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Vazba na DROID, ale i Siegfried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MagicNumber - specifické bitové sekvence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58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Identifikace</a:t>
            </a:r>
            <a:endParaRPr/>
          </a:p>
        </p:txBody>
      </p:sp>
      <p:sp>
        <p:nvSpPr>
          <p:cNvPr id="327" name="Google Shape;327;p58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6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DROID (</a:t>
            </a: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https://github.com/digital-preservation/droid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6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FIDO (</a:t>
            </a: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https://github.com/openpreserve/fido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6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Siegfried (</a:t>
            </a: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https://github.com/richardlehane/siegfried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 – nadstavba Brunhilda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6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Apache Tika (</a:t>
            </a: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http://tika.apache.org/</a:t>
            </a:r>
            <a:r>
              <a:rPr lang="cs" sz="1600" u="sng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600" u="sng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6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Nanite (</a:t>
            </a: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https://github.com/openplanets/nanite/</a:t>
            </a:r>
            <a:r>
              <a:rPr lang="cs" sz="1600" u="sng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1600" u="sng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9"/>
          <p:cNvSpPr txBox="1"/>
          <p:nvPr>
            <p:ph type="title"/>
          </p:nvPr>
        </p:nvSpPr>
        <p:spPr>
          <a:xfrm>
            <a:off x="311700" y="155425"/>
            <a:ext cx="8520600" cy="5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Validace (data i metadata)</a:t>
            </a:r>
            <a:endParaRPr/>
          </a:p>
        </p:txBody>
      </p:sp>
      <p:sp>
        <p:nvSpPr>
          <p:cNvPr id="333" name="Google Shape;333;p59"/>
          <p:cNvSpPr txBox="1"/>
          <p:nvPr>
            <p:ph idx="1" type="body"/>
          </p:nvPr>
        </p:nvSpPr>
        <p:spPr>
          <a:xfrm>
            <a:off x="311700" y="819575"/>
            <a:ext cx="8520600" cy="37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Jpylyzer – JPEG2000 (</a:t>
            </a:r>
            <a:r>
              <a:rPr lang="c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https://jpylyzer.openpreservation.org/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VeraPDF – PDF/A (</a:t>
            </a:r>
            <a:r>
              <a:rPr lang="c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https://verapdf.org/home/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MediaConch – zejména Matroska (</a:t>
            </a:r>
            <a:r>
              <a:rPr lang="c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https://mediaarea.net/MediaConch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Komplexní validátor NDK (</a:t>
            </a:r>
            <a:r>
              <a:rPr lang="c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https://www.ndk.cz/archivace/komplexni-validator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Validátor ZAF – SIP balíčky ESSS (</a:t>
            </a:r>
            <a:r>
              <a:rPr lang="c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https://validatorzaf.github.io/zaf/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Validátor NDA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DPF manager (</a:t>
            </a:r>
            <a:r>
              <a:rPr lang="c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http://dpfmanager.org/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EpubCheck (</a:t>
            </a:r>
            <a:r>
              <a:rPr lang="c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https://github.com/w3c/epubcheck/releases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JHOVE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cs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FITS - </a:t>
            </a: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wrapper (obsahuje: ADL Tool, Apache Tika, DROID, Exiftool, Jhove, MediaInfo) 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60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JHOVE</a:t>
            </a:r>
            <a:endParaRPr/>
          </a:p>
        </p:txBody>
      </p:sp>
      <p:sp>
        <p:nvSpPr>
          <p:cNvPr id="339" name="Google Shape;339;p60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https://jhove.openpreservation.org/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Harvard Library, JSTOR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GIF, HTML, JPEG, JPEG 2000, PDF, TIFF, WAV,  XML 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61"/>
          <p:cNvSpPr txBox="1"/>
          <p:nvPr>
            <p:ph type="title"/>
          </p:nvPr>
        </p:nvSpPr>
        <p:spPr>
          <a:xfrm>
            <a:off x="311700" y="127175"/>
            <a:ext cx="8520600" cy="60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Komplexní validátor NDK</a:t>
            </a:r>
            <a:endParaRPr/>
          </a:p>
        </p:txBody>
      </p:sp>
      <p:sp>
        <p:nvSpPr>
          <p:cNvPr id="345" name="Google Shape;345;p61"/>
          <p:cNvSpPr txBox="1"/>
          <p:nvPr>
            <p:ph idx="1" type="body"/>
          </p:nvPr>
        </p:nvSpPr>
        <p:spPr>
          <a:xfrm>
            <a:off x="311700" y="734675"/>
            <a:ext cx="8520600" cy="383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u="sng">
                <a:solidFill>
                  <a:schemeClr val="hlink"/>
                </a:solidFill>
                <a:hlinkClick r:id="rId3"/>
              </a:rPr>
              <a:t>https://old.ndk.cz/archivace/komplexni-validator</a:t>
            </a:r>
            <a:r>
              <a:rPr lang="cs"/>
              <a:t> </a:t>
            </a:r>
            <a:endParaRPr/>
          </a:p>
        </p:txBody>
      </p:sp>
      <p:pic>
        <p:nvPicPr>
          <p:cNvPr id="346" name="Google Shape;346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2400" y="1238850"/>
            <a:ext cx="6658699" cy="371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2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62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</a:t>
            </a:r>
            <a:endParaRPr/>
          </a:p>
        </p:txBody>
      </p:sp>
      <p:pic>
        <p:nvPicPr>
          <p:cNvPr id="353" name="Google Shape;353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42217"/>
            <a:ext cx="9143999" cy="4459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63"/>
          <p:cNvSpPr txBox="1"/>
          <p:nvPr>
            <p:ph type="title"/>
          </p:nvPr>
        </p:nvSpPr>
        <p:spPr>
          <a:xfrm>
            <a:off x="311700" y="158925"/>
            <a:ext cx="8520600" cy="5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Charakterizace / extrakce metadat</a:t>
            </a:r>
            <a:endParaRPr/>
          </a:p>
        </p:txBody>
      </p:sp>
      <p:sp>
        <p:nvSpPr>
          <p:cNvPr id="359" name="Google Shape;359;p63"/>
          <p:cNvSpPr txBox="1"/>
          <p:nvPr>
            <p:ph idx="1" type="body"/>
          </p:nvPr>
        </p:nvSpPr>
        <p:spPr>
          <a:xfrm>
            <a:off x="311700" y="881325"/>
            <a:ext cx="8520600" cy="368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-334328" lvl="0" marL="457200" rtl="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●"/>
            </a:pPr>
            <a:r>
              <a:rPr lang="cs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charakterizace / extrakce technických metadat</a:t>
            </a:r>
            <a:endParaRPr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2580" lvl="1" marL="9144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○"/>
            </a:pP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další fáze, cílem je získat (do metadat) v repozitáři ke každému objektu informace o všech vlastnostech (ochraňovány budou signifikantní vlastnosti) digitálního objektu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2580" lvl="2" marL="13716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■"/>
            </a:pP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vzniká větší množství metadat: repozitář je konvertuje a ukládá do AIP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2580" lvl="2" marL="13716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■"/>
            </a:pP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různé formáty – různé nástroje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2580" lvl="2" marL="13716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■"/>
            </a:pP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JHOVE: podpora několika základních skupin formátů,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2580" lvl="2" marL="13716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■"/>
            </a:pP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FITS – wrapper (obsahuje: ADL Tool, Apache Tika, DROID, Exiftool, Jhove, MediaInfo,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2580" lvl="2" marL="1371600" rtl="0" algn="l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■"/>
            </a:pP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NZME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- National Library of New Zealand Metadata Extractor,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2580" lvl="2" marL="13716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■"/>
            </a:pP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EpubCheck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2580" lvl="2" marL="13716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Char char="■"/>
            </a:pP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ExifTool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2580" lvl="2" marL="1371600" rtl="0" algn="l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■"/>
            </a:pP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Mediainfo</a:t>
            </a:r>
            <a:r>
              <a:rPr lang="cs" sz="1600">
                <a:solidFill>
                  <a:srgbClr val="262626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c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https://mediaarea.net/cs/MediaInfo</a:t>
            </a:r>
            <a:r>
              <a:rPr lang="cs" sz="16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– nástroj určený spíše pro audio a video formáty</a:t>
            </a:r>
            <a:endParaRPr sz="16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8"/>
          <p:cNvSpPr txBox="1"/>
          <p:nvPr>
            <p:ph type="title"/>
          </p:nvPr>
        </p:nvSpPr>
        <p:spPr>
          <a:xfrm>
            <a:off x="342500" y="100100"/>
            <a:ext cx="8520600" cy="65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Ochrana digitálních dat</a:t>
            </a:r>
            <a:endParaRPr/>
          </a:p>
        </p:txBody>
      </p:sp>
      <p:sp>
        <p:nvSpPr>
          <p:cNvPr id="128" name="Google Shape;128;p28"/>
          <p:cNvSpPr txBox="1"/>
          <p:nvPr>
            <p:ph idx="1" type="body"/>
          </p:nvPr>
        </p:nvSpPr>
        <p:spPr>
          <a:xfrm>
            <a:off x="311700" y="923975"/>
            <a:ext cx="8520600" cy="377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/>
              <a:t>bezpečné uložení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/>
              <a:t>bitová ochrana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/>
              <a:t>logická ochrana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>
                <a:solidFill>
                  <a:srgbClr val="262626"/>
                </a:solidFill>
              </a:rPr>
              <a:t>Long Term Preservation, ISO 14721 - OAIS - české názvosloví součástí normy ČSN ISO 14721 (CCSDS 650.0-M-2)</a:t>
            </a:r>
            <a:endParaRPr sz="1400">
              <a:solidFill>
                <a:srgbClr val="26262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>
                <a:solidFill>
                  <a:srgbClr val="262626"/>
                </a:solidFill>
              </a:rPr>
              <a:t>Kolem roku 2000 první odborné skupiny a poziční dokumenty</a:t>
            </a:r>
            <a:endParaRPr sz="1400">
              <a:solidFill>
                <a:srgbClr val="26262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>
                <a:solidFill>
                  <a:srgbClr val="262626"/>
                </a:solidFill>
              </a:rPr>
              <a:t>Koncept OAIS v roce 2000, ISO norma 2003, 2012, 2024</a:t>
            </a:r>
            <a:endParaRPr sz="1400">
              <a:solidFill>
                <a:srgbClr val="26262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>
                <a:solidFill>
                  <a:srgbClr val="262626"/>
                </a:solidFill>
              </a:rPr>
              <a:t>SIP, AIP, DIP</a:t>
            </a:r>
            <a:endParaRPr sz="1400">
              <a:solidFill>
                <a:srgbClr val="26262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>
                <a:solidFill>
                  <a:srgbClr val="262626"/>
                </a:solidFill>
              </a:rPr>
              <a:t>Digital Preservation Coalition a Digital Curation Centre, Alliance for Permanent Access to the Records of Science Network (APARSEN)</a:t>
            </a:r>
            <a:endParaRPr sz="1400">
              <a:solidFill>
                <a:srgbClr val="26262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>
                <a:solidFill>
                  <a:srgbClr val="262626"/>
                </a:solidFill>
              </a:rPr>
              <a:t>1997-2007 RLG DigiNews (první odborné periodikum), od 2006 International Journal of Digital Curation</a:t>
            </a:r>
            <a:endParaRPr sz="1400">
              <a:solidFill>
                <a:srgbClr val="26262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>
                <a:solidFill>
                  <a:srgbClr val="262626"/>
                </a:solidFill>
              </a:rPr>
              <a:t>2004 1. ročník iPres (dále Preservation and Archiving Special Interest Group [PASIG] a Archiving) - 2029 Praha</a:t>
            </a:r>
            <a:endParaRPr sz="1400">
              <a:solidFill>
                <a:srgbClr val="262626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cs" sz="1400">
                <a:solidFill>
                  <a:srgbClr val="262626"/>
                </a:solidFill>
              </a:rPr>
              <a:t>World Digital Preservation Day – 1. čtvrtek v listopadu</a:t>
            </a:r>
            <a:endParaRPr sz="14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64"/>
          <p:cNvSpPr txBox="1"/>
          <p:nvPr>
            <p:ph type="title"/>
          </p:nvPr>
        </p:nvSpPr>
        <p:spPr>
          <a:xfrm>
            <a:off x="311700" y="158925"/>
            <a:ext cx="8520600" cy="6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Bitcurator (https://bitcurator.net/)</a:t>
            </a:r>
            <a:endParaRPr/>
          </a:p>
        </p:txBody>
      </p:sp>
      <p:sp>
        <p:nvSpPr>
          <p:cNvPr id="365" name="Google Shape;365;p64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endParaRPr/>
          </a:p>
        </p:txBody>
      </p:sp>
      <p:sp>
        <p:nvSpPr>
          <p:cNvPr id="366" name="Google Shape;366;p64"/>
          <p:cNvSpPr txBox="1"/>
          <p:nvPr>
            <p:ph idx="2" type="body"/>
          </p:nvPr>
        </p:nvSpPr>
        <p:spPr>
          <a:xfrm>
            <a:off x="5995925" y="1104900"/>
            <a:ext cx="3019800" cy="380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4706"/>
              <a:buFont typeface="Arial"/>
              <a:buNone/>
            </a:pPr>
            <a:r>
              <a:rPr lang="cs" sz="17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Nástroj na tzv. digitální forenzní analýzu.</a:t>
            </a:r>
            <a:endParaRPr sz="1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4706"/>
              <a:buFont typeface="Arial"/>
              <a:buNone/>
            </a:pPr>
            <a:r>
              <a:rPr lang="cs" sz="17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Vytvoří:</a:t>
            </a:r>
            <a:endParaRPr sz="1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4706"/>
              <a:buFont typeface="Arial"/>
              <a:buNone/>
            </a:pPr>
            <a:r>
              <a:rPr lang="cs" sz="17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profily datasetů např. z pohledu formátů,</a:t>
            </a:r>
            <a:endParaRPr sz="1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4706"/>
              <a:buFont typeface="Arial"/>
              <a:buNone/>
            </a:pPr>
            <a:r>
              <a:rPr lang="cs" sz="17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přehledy metadat (last edited, created)</a:t>
            </a:r>
            <a:endParaRPr sz="1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4706"/>
              <a:buFont typeface="Arial"/>
              <a:buNone/>
            </a:pPr>
            <a:r>
              <a:rPr lang="cs" sz="17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provádí migrace některých formátů,</a:t>
            </a:r>
            <a:endParaRPr sz="1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4706"/>
              <a:buFont typeface="Arial"/>
              <a:buNone/>
            </a:pPr>
            <a:r>
              <a:rPr lang="cs" sz="17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vyhledává v datech údaje jako emaily, citlivé údaje apod.</a:t>
            </a:r>
            <a:endParaRPr sz="1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64706"/>
              <a:buFont typeface="Arial"/>
              <a:buNone/>
            </a:pPr>
            <a:r>
              <a:rPr lang="cs" sz="1700">
                <a:solidFill>
                  <a:srgbClr val="9BAFB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cs" sz="17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BitCurator je open source, je distribuován jako linux distribuce</a:t>
            </a:r>
            <a:endParaRPr sz="1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7" name="Google Shape;367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04900"/>
            <a:ext cx="5924550" cy="293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65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LTP systémy v ČR v paměťových </a:t>
            </a:r>
            <a:r>
              <a:rPr lang="cs"/>
              <a:t>institucích</a:t>
            </a:r>
            <a:endParaRPr/>
          </a:p>
        </p:txBody>
      </p:sp>
      <p:sp>
        <p:nvSpPr>
          <p:cNvPr id="373" name="Google Shape;373;p65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LTP NDK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ARCLib (KNAV, ÚKUK)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Národní digitální archiv (Archivematica) - příprava nového řešení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RODA (Archiv hl. města Prahy)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Archiv UK, VÚA, MUNI, AV ČR, ČT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66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Další LTP systémy</a:t>
            </a:r>
            <a:endParaRPr/>
          </a:p>
        </p:txBody>
      </p:sp>
      <p:sp>
        <p:nvSpPr>
          <p:cNvPr id="379" name="Google Shape;379;p66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Rosetta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Preservica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Lockss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7"/>
          <p:cNvSpPr txBox="1"/>
          <p:nvPr>
            <p:ph type="title"/>
          </p:nvPr>
        </p:nvSpPr>
        <p:spPr>
          <a:xfrm>
            <a:off x="311700" y="173375"/>
            <a:ext cx="8520600" cy="6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s" sz="1300"/>
              <a:t>Zachováno navěky? Teorie a praxe dlouhodobého uchování digitálních dokumentů</a:t>
            </a:r>
            <a:endParaRPr b="1"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cs" sz="1300"/>
              <a:t>Pavlína Kočišová – Zdeněk Vašek – Václav Jiroušek – Vojtěch Kopský – Jan Bilwachs – Filip Pavčík – Petr Cajthaml</a:t>
            </a:r>
            <a:r>
              <a:rPr lang="cs" sz="1300"/>
              <a:t>, Praha: Národní knihovna ČR, 2023, ISBN 978-80-7050-791-9.</a:t>
            </a:r>
            <a:endParaRPr sz="3200"/>
          </a:p>
        </p:txBody>
      </p:sp>
      <p:sp>
        <p:nvSpPr>
          <p:cNvPr id="385" name="Google Shape;385;p67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endParaRPr/>
          </a:p>
        </p:txBody>
      </p:sp>
      <p:pic>
        <p:nvPicPr>
          <p:cNvPr id="386" name="Google Shape;386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0850" y="1058223"/>
            <a:ext cx="2639033" cy="377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8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endParaRPr/>
          </a:p>
        </p:txBody>
      </p:sp>
      <p:sp>
        <p:nvSpPr>
          <p:cNvPr id="392" name="Google Shape;392;p68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3600"/>
              <a:t>DĚKUJI ZA POZORNOST!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3600"/>
              <a:t>zdenek.vasek@ruk.cuni.cz</a:t>
            </a:r>
            <a:endParaRPr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9"/>
          <p:cNvSpPr txBox="1"/>
          <p:nvPr>
            <p:ph type="title"/>
          </p:nvPr>
        </p:nvSpPr>
        <p:spPr>
          <a:xfrm>
            <a:off x="142325" y="0"/>
            <a:ext cx="8520600" cy="56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5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Referenční model OAIS</a:t>
            </a:r>
            <a:endParaRPr/>
          </a:p>
        </p:txBody>
      </p:sp>
      <p:sp>
        <p:nvSpPr>
          <p:cNvPr id="134" name="Google Shape;134;p29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</a:t>
            </a:r>
            <a:endParaRPr/>
          </a:p>
        </p:txBody>
      </p:sp>
      <p:pic>
        <p:nvPicPr>
          <p:cNvPr id="135" name="Google Shape;13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500" y="523600"/>
            <a:ext cx="7688351" cy="437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0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Long Term Preservation System / repozitář</a:t>
            </a:r>
            <a:endParaRPr/>
          </a:p>
        </p:txBody>
      </p:sp>
      <p:sp>
        <p:nvSpPr>
          <p:cNvPr id="141" name="Google Shape;141;p30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-326628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 sz="3250"/>
              <a:t>Komplexní nástroj</a:t>
            </a:r>
            <a:endParaRPr sz="325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50"/>
          </a:p>
          <a:p>
            <a:pPr indent="-326628" lvl="0" marL="457200" rtl="0" algn="l">
              <a:spcBef>
                <a:spcPts val="1000"/>
              </a:spcBef>
              <a:spcAft>
                <a:spcPts val="0"/>
              </a:spcAft>
              <a:buSzPct val="100000"/>
              <a:buChar char="-"/>
            </a:pPr>
            <a:r>
              <a:rPr lang="cs" sz="3250">
                <a:solidFill>
                  <a:srgbClr val="262626"/>
                </a:solidFill>
              </a:rPr>
              <a:t>Archiv dle OAIS (Open Archive Information System)</a:t>
            </a:r>
            <a:endParaRPr sz="3250">
              <a:solidFill>
                <a:srgbClr val="262626"/>
              </a:solidFill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50">
              <a:solidFill>
                <a:srgbClr val="9BAFB5"/>
              </a:solidFill>
            </a:endParaRPr>
          </a:p>
          <a:p>
            <a:pPr indent="-326628" lvl="0" marL="457200" rtl="0" algn="l">
              <a:spcBef>
                <a:spcPts val="1000"/>
              </a:spcBef>
              <a:spcAft>
                <a:spcPts val="0"/>
              </a:spcAft>
              <a:buSzPct val="100000"/>
              <a:buChar char="-"/>
            </a:pPr>
            <a:r>
              <a:rPr lang="cs" sz="3250">
                <a:solidFill>
                  <a:srgbClr val="262626"/>
                </a:solidFill>
              </a:rPr>
              <a:t>Repozitář, digitální archiv, LTP systém – ochrana bitstreamu i logická</a:t>
            </a:r>
            <a:endParaRPr sz="3250">
              <a:solidFill>
                <a:srgbClr val="262626"/>
              </a:solidFill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50">
              <a:solidFill>
                <a:srgbClr val="262626"/>
              </a:solidFill>
            </a:endParaRPr>
          </a:p>
          <a:p>
            <a:pPr indent="-326628" lvl="0" marL="457200" rtl="0" algn="l">
              <a:spcBef>
                <a:spcPts val="1000"/>
              </a:spcBef>
              <a:spcAft>
                <a:spcPts val="0"/>
              </a:spcAft>
              <a:buSzPct val="100000"/>
              <a:buChar char="-"/>
            </a:pPr>
            <a:r>
              <a:rPr lang="cs" sz="3250">
                <a:solidFill>
                  <a:srgbClr val="262626"/>
                </a:solidFill>
              </a:rPr>
              <a:t>Repozitář není jen technologie sama (naopak se musí se změnami technologií vyrovnávat)</a:t>
            </a:r>
            <a:endParaRPr sz="3250">
              <a:solidFill>
                <a:srgbClr val="26262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6262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62626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62626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1"/>
          <p:cNvSpPr txBox="1"/>
          <p:nvPr>
            <p:ph type="title"/>
          </p:nvPr>
        </p:nvSpPr>
        <p:spPr>
          <a:xfrm>
            <a:off x="311700" y="144475"/>
            <a:ext cx="8520600" cy="53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Ukládání dat dnes</a:t>
            </a:r>
            <a:endParaRPr/>
          </a:p>
        </p:txBody>
      </p:sp>
      <p:sp>
        <p:nvSpPr>
          <p:cNvPr id="147" name="Google Shape;147;p31"/>
          <p:cNvSpPr txBox="1"/>
          <p:nvPr>
            <p:ph idx="1" type="body"/>
          </p:nvPr>
        </p:nvSpPr>
        <p:spPr>
          <a:xfrm>
            <a:off x="311700" y="837975"/>
            <a:ext cx="8520600" cy="395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Bez ohledu na používaná média pro uložení a zálohy jde o kompromis mezi přístupností, bezpečností a náklady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Uložení záloh na HDD – vhodné pro malé projekty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Dnes je běžné datové úložiště pro celou instituci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Cambria"/>
              <a:buChar char="○"/>
            </a:pPr>
            <a:r>
              <a:rPr lang="cs" sz="16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diskové pole napojené na lokální síť</a:t>
            </a:r>
            <a:endParaRPr sz="16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Cambria"/>
              <a:buChar char="○"/>
            </a:pPr>
            <a:r>
              <a:rPr lang="cs" sz="16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speciální nástroje na zálohování</a:t>
            </a:r>
            <a:endParaRPr sz="16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0200" lvl="2" marL="13716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Cambria"/>
              <a:buChar char="■"/>
            </a:pPr>
            <a:r>
              <a:rPr lang="cs" sz="16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zálohy opět na diskovém poli např. v jiném umístění, části budovy nebo alespoň 2 kopie dat</a:t>
            </a:r>
            <a:endParaRPr sz="16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Na správu datového úložiště je zapotřebí software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Diskové pole – technologie RAID (</a:t>
            </a:r>
            <a:r>
              <a:rPr lang="cs">
                <a:latin typeface="Cambria"/>
                <a:ea typeface="Cambria"/>
                <a:cs typeface="Cambria"/>
                <a:sym typeface="Cambria"/>
              </a:rPr>
              <a:t>Redundant Array of Inexpensive Disks)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Erasure Coding - nová technologie, alternativa RAID, velká statická data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Cloudová řešení - technologicky identické, právní obtíže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2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Digital asset management (DAM)</a:t>
            </a:r>
            <a:endParaRPr/>
          </a:p>
        </p:txBody>
      </p:sp>
      <p:sp>
        <p:nvSpPr>
          <p:cNvPr id="153" name="Google Shape;153;p32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je to vrstva nad hardwarem – software pro správu úložiště (dat)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poskytuje implementaci infrastruktury k zajištění správy a ochrany dat, data a metadata v databázi, prostředí pro uložení a zpřístupnění, nástroje pro uživatele i administraci, možnost vytvoření archivu pro digitální zdroje a jejich metadata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ambria"/>
              <a:buChar char="●"/>
            </a:pPr>
            <a:r>
              <a:rPr lang="cs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vrstva pro správu dle OAIS</a:t>
            </a:r>
            <a:endParaRPr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3"/>
          <p:cNvSpPr txBox="1"/>
          <p:nvPr>
            <p:ph type="title"/>
          </p:nvPr>
        </p:nvSpPr>
        <p:spPr>
          <a:xfrm>
            <a:off x="311700" y="169400"/>
            <a:ext cx="8520600" cy="6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Trvalé / dlouhodobé uchování digitálního dokumentu</a:t>
            </a:r>
            <a:endParaRPr/>
          </a:p>
        </p:txBody>
      </p:sp>
      <p:sp>
        <p:nvSpPr>
          <p:cNvPr id="159" name="Google Shape;159;p33"/>
          <p:cNvSpPr txBox="1"/>
          <p:nvPr>
            <p:ph idx="1" type="body"/>
          </p:nvPr>
        </p:nvSpPr>
        <p:spPr>
          <a:xfrm>
            <a:off x="311700" y="862375"/>
            <a:ext cx="8520600" cy="39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700"/>
              <a:buFont typeface="Cambria"/>
              <a:buChar char="●"/>
            </a:pPr>
            <a:r>
              <a:rPr lang="cs" sz="17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nejdříve ochrana nosiče</a:t>
            </a:r>
            <a:endParaRPr sz="17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6550" lvl="0" marL="4572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700"/>
              <a:buFont typeface="Cambria"/>
              <a:buChar char="●"/>
            </a:pPr>
            <a:r>
              <a:rPr lang="cs" sz="17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snaha o hardwarová muzea, později problém s softwarem</a:t>
            </a:r>
            <a:endParaRPr sz="17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6550" lvl="0" marL="4572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700"/>
              <a:buFont typeface="Cambria"/>
              <a:buChar char="●"/>
            </a:pPr>
            <a:r>
              <a:rPr lang="cs" sz="17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ochrana bitstreamu a informačního obsahu v něm</a:t>
            </a:r>
            <a:endParaRPr sz="17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6550" lvl="0" marL="4572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700"/>
              <a:buFont typeface="Cambria"/>
              <a:buChar char="●"/>
            </a:pPr>
            <a:r>
              <a:rPr lang="cs" sz="17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Bitstreamová (fyzická) ochrana</a:t>
            </a:r>
            <a:endParaRPr sz="17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6550" lvl="1" marL="9144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700"/>
              <a:buFont typeface="Cambria"/>
              <a:buChar char="○"/>
            </a:pPr>
            <a:r>
              <a:rPr lang="cs" sz="17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pasivní ochrana</a:t>
            </a:r>
            <a:endParaRPr sz="17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6550" lvl="1" marL="9144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700"/>
              <a:buFont typeface="Cambria"/>
              <a:buChar char="○"/>
            </a:pPr>
            <a:r>
              <a:rPr lang="cs" sz="17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první (nezbytný) krok</a:t>
            </a:r>
            <a:endParaRPr sz="17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6550" lvl="1" marL="9144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700"/>
              <a:buFont typeface="Cambria"/>
              <a:buChar char="○"/>
            </a:pPr>
            <a:r>
              <a:rPr lang="cs" sz="17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zálohy a testováním použitelnosti záloh, provozování více lokací s víc technologiemi apod., podmínky pro provoz úložišť</a:t>
            </a:r>
            <a:endParaRPr sz="17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6550" lvl="1" marL="9144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700"/>
              <a:buFont typeface="Cambria"/>
              <a:buChar char="○"/>
            </a:pPr>
            <a:r>
              <a:rPr lang="cs" sz="17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kontrolní součty (MD5, rodina SHA)</a:t>
            </a:r>
            <a:endParaRPr sz="1700">
              <a:solidFill>
                <a:srgbClr val="262626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36550" lvl="1" marL="91440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1700"/>
              <a:buFont typeface="Cambria"/>
              <a:buChar char="○"/>
            </a:pPr>
            <a:r>
              <a:rPr lang="cs" sz="1700">
                <a:solidFill>
                  <a:srgbClr val="262626"/>
                </a:solidFill>
                <a:latin typeface="Cambria"/>
                <a:ea typeface="Cambria"/>
                <a:cs typeface="Cambria"/>
                <a:sym typeface="Cambria"/>
              </a:rPr>
              <a:t>základní pravidlo zálohování zní: 3-2-1. 3 kopie, 2 rozdílné technologie, 1 kopie na geograficky oddělené lokalitě</a:t>
            </a:r>
            <a:endParaRPr sz="15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