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Action1.xml" ContentType="application/vnd.ms-office.inkAct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87" r:id="rId3"/>
    <p:sldId id="291" r:id="rId4"/>
    <p:sldId id="292" r:id="rId5"/>
    <p:sldId id="293" r:id="rId6"/>
    <p:sldId id="294" r:id="rId7"/>
    <p:sldId id="295" r:id="rId8"/>
    <p:sldId id="308" r:id="rId9"/>
    <p:sldId id="309" r:id="rId10"/>
    <p:sldId id="310" r:id="rId11"/>
    <p:sldId id="311" r:id="rId12"/>
    <p:sldId id="303" r:id="rId13"/>
    <p:sldId id="304" r:id="rId14"/>
    <p:sldId id="305" r:id="rId15"/>
    <p:sldId id="276" r:id="rId16"/>
    <p:sldId id="306" r:id="rId17"/>
    <p:sldId id="307" r:id="rId18"/>
    <p:sldId id="300" r:id="rId19"/>
    <p:sldId id="301" r:id="rId20"/>
    <p:sldId id="302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ink/inkAction1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0-11-22T08:56:01.6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act:action type="add" startTime="54275">
    <iact:property name="dataType"/>
    <iact:actionData xml:id="d0">
      <inkml:trace xmlns:inkml="http://www.w3.org/2003/InkML" xml:id="stk0" contextRef="#ctx0" brushRef="#br0">11846 10680 0,'26'0'323,"-1"0"-285,0 0-21,1 0 3,-1 0-5,1 0 1,-1 0 7,0 25 15,1-25-24,-1 0 0,0 0 3,1 0 4,-1 0 17,1 0-7,-1 0-16,0 0 7,1 0-8,-1 0 1,0 0 29,1 0-12,-1 0-19,0 0 2,-25-25-6,0-1 7,0 1 4,0 0-4,0-1-1,0 1 9,26 25-17,-1 0 6,-25-25-4,0-1-2,0 1 0,0 0 7,0-1-7,0 1 3,0-1 4,0 1-8,0-26 11,0 26-11,0 0 2,0-1 1,0-24 5,0 24 2,0 1-8,0-1-3,0 1 5,0 0-2,0-1-3,0 1 10,0 0 1,0-1-7,0 1-3,0-1 17,0 1 7,0 0-8,0-1-6,-25 26-2,-1 0 9,1 0-7,0 0-2,-1 0 8,1 0 17,0 0-26,-1 0 4,26 26-2,-25-26-9,0 0 10,25 25-8,-26-25-2,1 25 32,25 1-9,0-1-13,0 1 16,-26-26-27,26 25 20,-25-25-4,25 25-7,0 1 4,0-1-5,-25-25 1,25 25-5,0 1 7,-26-26-8,26 25-1,0 1 31,-25-26-29,25 25 4,-25 0-5,25 1-2,-26-1 2,26 0 0,-25-25 9,25 26-10,0-1 1,-26-25 0,26 25 7,0 1 1,0-1-3,-25-25-7,25 26 2,0-1 33,0 0-21,0 1 19,0-1-16,25-25 126,1 0-104,-1 0-16,1 0 41,-1 0 5,-25 25-47,0 1 18,0-1 15,0 0-31</inkml:trace>
    </iact:actionData>
  </iact:action>
  <iact:action type="add" startTime="59033">
    <iact:property name="dataType"/>
    <iact:actionData xml:id="d1">
      <inkml:trace xmlns:inkml="http://www.w3.org/2003/InkML" xml:id="stk1" contextRef="#ctx0" brushRef="#br0">6037 5429 0,'25'0'297,"26"-25"-280,-26 25-11,26 0 2,-25-26-1,-1 26 1,26 0-2,-26 0 11,26-25-10,-26 25 0,1-25 2,-1 25-2,0 0 0,1 0 1,-1 0 0,0 0-1,26 0 0,-26 0 0,1 0 3,-1 0 3,1 0-6,-1 0 3,0 0 3,1 0-5,-1 0 1,0 0 4,1 0-4,-1 0 13,1 0-7,-1 0 7,-50 0 85,-1 0-101,1 0 4,-1 0-1,1 0 12,0 0-14,-1 0 0,1 0 0,0 0 1,-1 0 0,1 0 8,-1 0-4,1 0-3,0 0 0,-1 0-3,1 0 2,-26 0 7,26 0-7,0 0 1,-1 0-3,-25 0 4,26 0 3,-26 0-6,26 0 2,0 0-1,-1 0 0,-25 0-1,26 0 8,0 0-6,-26 0-3,26 0 0,-1 0 3,1 0-1,0 0-1,-26 0-1,25 0 3,1 0-1,-26 0-1,26 0 10,0 0-10,-1 0 8,1 0-7,-1 0 0,1 0-1,0 0 23,50 0 86,0 0-108,1 0 7,-1 0-9,1 0 9,-1 0-5,26 0 3,-26 0-4,0 0-2,1 0 1,25 0-2,-26 0 12,26 0-11,-1 0 0,1 0 1,0 0 0,0 0 0,-1 0-1,26 0 0,-25 0 1,0 0-2,0 0 3,-1 0-2,1 0 0,0 0 9,-26 0-9,26 0 0,-26 0 0,1 0 1,-1 0-1,0 0 8,1 0-6,-1 0 4,1 0 5,-1 0-5,0 0 10,-50 0 76,0 0-92,-1 0 1,1 0-2,-1 0 4,26-26-5,-50 26 3,24 0-1,1-25 3,0 25-5,-26 0 3,25 0 1,1 0 14,0 0-16,-1 0 0,1 0 3,0 0-4,-1-26 17,1 26-15,0 0 0,-1-25-2,1 25 3,-26 0-2,0-25 8,26 25 0,0 0-8,-1 0 2,1 0-3,-1 0 1,1 0 12,0 0 15,-1 0-17</inkml:trace>
    </iact:actionData>
  </iact:action>
  <iact:action type="add" startTime="62474">
    <iact:property name="dataType"/>
    <iact:actionData xml:id="d2">
      <inkml:trace xmlns:inkml="http://www.w3.org/2003/InkML" xml:id="stk2" contextRef="#ctx0" brushRef="#br0">10933 7458 0,'25'0'436,"1"0"-407,-26-25-21,25 25 7,-25-25-7,26 25 0,-1 0 5,0 0 3,1 0-1,-1 0 21,0 0-19</inkml:trace>
    </iact:actionData>
  </iact:action>
  <iact:action type="add" startTime="63437">
    <iact:property name="dataType"/>
    <iact:actionData xml:id="d3">
      <inkml:trace xmlns:inkml="http://www.w3.org/2003/InkML" xml:id="stk3" contextRef="#ctx0" brushRef="#br0">11288 7408 0,'26'0'282,"-1"0"-266,0 0-1,1 0-7,-1 0 8,0 0-10,1 0 2,25 0-2,-1 0 3,1 0-2,-26 0-1,26 0 12,-25 0-11,-1 0-1,26 0 2,-26 0 8,0 0-2,1 0-5,-1 0 6,0 0 7,1 0-8,-1 0 2,-50 0 97,-1 0-96,1 0 5,0 0-15,-1 0 3,1 0 12,0 0-15,-1 0 0,1 0 8,0 0 2,-1 0-11,1 0 15,-1 0-14,1 0 3,0 0-2,-26 0-1,0 0 0,26 0 2,-26 0-4,0 0 2,1 0 2,-1 0-2,0 0 2,0 0-2,1 0 0,24 0 2,-24 0-2,24 0 1,1 0-1,-26 0 1,26 0-1,-1 0-1,1 0 2,0 0-1,-1 0 9,1 0-9,0 0 2,-1 0 4,1 0-5,-1 0 1,1 0 28,0 0-23,-1 0 9,1 0-9,0 0 2,50 0 118,0 0-118,1 0 9,-1 0-14,-25 25 12,25-25-6,1 0-2,-1 0-7,1 0 5,-1 0-6,0 0 2,1 0 7,24 0-2,-24 0-6,-1 0 0,26 0-1,0 0 2,25 25-1,-26-25-3,27 0 2,-27 26 3,-24-26-2,-1 25-3,26-25 3,-26 0-1,0 0 4,26 0-7,-25 0 7,-1 0-6,0 0 2,1 0 2,-1 0 5,0 0-7,1 0 11,-1 0 3,1 0-5,-1 0 0,-50 0 96,-1 0-97,1 0 2,-1 0-8,1 0-3,0 0 8,-1 0-5,1 0 5,0 0-7,-1 0 1,1 0 1,-1 0 5,1 0-7,0 0 2,-26 0-3,0 0 9,1 0-6,-1 0-4,0 0 12,0 0-10,26 0 0,-26 0 1,0 0 1,26 0-2,0 0 6,-26 0-6,26 0 4,-1 0-5,1 0 2,0 0 4,-1 0 6,1 0-5,-1 0 3,1 0 0,0 0 6,50 0 233,0 0-240,1 0 3,-1 0-12,1 0 3,-1 0-4,26 0 3,-26 0 2,0 0-6,1 0 7,-1 0-6,0 0 1,1 0 3,25 0-2,-26 0 0,26 0 1,-26 0 1,26 0-4,0 0 14,-1 0-15,-24 0 5,24 0 1,-24 0-5,-1 0 2,26 0 9,-26 0-8,1 0-2,-1 0 4,0 0-3,1 0-1,-1 0 10,0 0 1,1 0-3,-1 0 3,1 0 2</inkml:trace>
    </iact:actionData>
  </iact:action>
</iact:action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microsoft.com/office/2011/relationships/inkAction" Target="../ink/inkAction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fal.mff.cuni.cz/vallex/3.0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  <a:br>
              <a:rPr lang="cs-CZ" sz="3600" b="1" dirty="0"/>
            </a:br>
            <a:r>
              <a:rPr lang="cs-CZ" sz="2800" b="1" dirty="0"/>
              <a:t>syntax: předmět, přívlastek, doplněk, PU</a:t>
            </a:r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98"/>
    </mc:Choice>
    <mc:Fallback xmlns="">
      <p:transition spd="slow" advTm="1809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příslovečné určení (adverbiale)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vyjadřuje okolnosti (kdy, kde, jak, proč…)</a:t>
            </a:r>
          </a:p>
          <a:p>
            <a:r>
              <a:rPr lang="cs-CZ" dirty="0"/>
              <a:t>většinou rozvíjí sloveso</a:t>
            </a:r>
          </a:p>
          <a:p>
            <a:r>
              <a:rPr lang="cs-CZ" dirty="0"/>
              <a:t>většinou je vypustitelné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často ovšem nelze vypustit u sloves pohybu</a:t>
            </a:r>
          </a:p>
          <a:p>
            <a:pPr marL="857250" lvl="2" indent="0">
              <a:buNone/>
            </a:pPr>
            <a:r>
              <a:rPr lang="cs-CZ" dirty="0"/>
              <a:t>× </a:t>
            </a:r>
            <a:r>
              <a:rPr lang="cs-CZ" i="1" dirty="0"/>
              <a:t>Bydlím v Praze.</a:t>
            </a:r>
          </a:p>
          <a:p>
            <a:pPr marL="857250" lvl="2" indent="0">
              <a:buNone/>
            </a:pPr>
            <a:r>
              <a:rPr lang="cs-CZ" dirty="0"/>
              <a:t>× </a:t>
            </a:r>
            <a:r>
              <a:rPr lang="cs-CZ" i="1" dirty="0"/>
              <a:t>Přišel domů.</a:t>
            </a:r>
          </a:p>
          <a:p>
            <a:pPr marL="857250" lvl="2" indent="0">
              <a:buNone/>
            </a:pPr>
            <a:r>
              <a:rPr lang="cs-CZ" dirty="0"/>
              <a:t>× </a:t>
            </a:r>
            <a:r>
              <a:rPr lang="cs-CZ" i="1" dirty="0"/>
              <a:t>Přišel včas.</a:t>
            </a:r>
          </a:p>
          <a:p>
            <a:r>
              <a:rPr lang="cs-CZ" dirty="0"/>
              <a:t>řadí se sem mnohem více, než jsme ze ZŠ a SŠ zvyklí…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Adam snědl </a:t>
            </a:r>
            <a:r>
              <a:rPr lang="cs-CZ" i="1" u="sng" dirty="0"/>
              <a:t>kamarádce</a:t>
            </a:r>
            <a:r>
              <a:rPr lang="cs-CZ" i="1" dirty="0"/>
              <a:t> svačinu. </a:t>
            </a:r>
            <a:r>
              <a:rPr lang="cs-CZ" dirty="0"/>
              <a:t>(PU prospěchu)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Adam nakrájel chleba </a:t>
            </a:r>
            <a:r>
              <a:rPr lang="cs-CZ" i="1" u="sng" dirty="0"/>
              <a:t>nožem</a:t>
            </a:r>
            <a:r>
              <a:rPr lang="cs-CZ" i="1" dirty="0"/>
              <a:t>. </a:t>
            </a:r>
            <a:r>
              <a:rPr lang="cs-CZ" dirty="0"/>
              <a:t>(PU prostředku)</a:t>
            </a:r>
          </a:p>
        </p:txBody>
      </p:sp>
    </p:spTree>
    <p:extLst>
      <p:ext uri="{BB962C8B-B14F-4D97-AF65-F5344CB8AC3E}">
        <p14:creationId xmlns:p14="http://schemas.microsoft.com/office/powerpoint/2010/main" val="233333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705"/>
    </mc:Choice>
    <mc:Fallback xmlns="">
      <p:transition spd="slow" advTm="12170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typy PU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8003232" cy="4525963"/>
          </a:xfrm>
        </p:spPr>
        <p:txBody>
          <a:bodyPr numCol="2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PU času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místa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způsobu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míry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prostředku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původu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původce děje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</a:t>
            </a:r>
            <a:r>
              <a:rPr lang="cs-CZ" dirty="0" err="1"/>
              <a:t>proživatele</a:t>
            </a:r>
            <a:r>
              <a:rPr lang="cs-CZ" dirty="0"/>
              <a:t> děje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prospěchu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zřetele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průvodní okolností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příčiny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výsledku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přípustky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účelu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podmínky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PU náhrady, zahrnutí, vyloučení</a:t>
            </a:r>
          </a:p>
        </p:txBody>
      </p:sp>
    </p:spTree>
    <p:extLst>
      <p:ext uri="{BB962C8B-B14F-4D97-AF65-F5344CB8AC3E}">
        <p14:creationId xmlns:p14="http://schemas.microsoft.com/office/powerpoint/2010/main" val="415147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24"/>
    </mc:Choice>
    <mc:Fallback xmlns="">
      <p:transition spd="slow" advTm="7482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9372600" cy="6160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PU původce děje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 opisném pasivu</a:t>
            </a:r>
          </a:p>
          <a:p>
            <a:pPr lvl="2"/>
            <a:r>
              <a:rPr lang="cs-CZ" dirty="0"/>
              <a:t>významově původce děje, formálně ne podmět</a:t>
            </a:r>
          </a:p>
          <a:p>
            <a:pPr marL="1371600" lvl="3" indent="0">
              <a:buNone/>
            </a:pPr>
            <a:r>
              <a:rPr lang="cs-CZ" sz="2400" i="1" dirty="0"/>
              <a:t>Obor čeština v komunikaci neslyšících založila Alena Macurová.</a:t>
            </a:r>
          </a:p>
          <a:p>
            <a:pPr marL="1371600" lvl="3" indent="0">
              <a:buNone/>
            </a:pPr>
            <a:r>
              <a:rPr lang="cs-CZ" sz="2400" dirty="0"/>
              <a:t>→ </a:t>
            </a:r>
            <a:r>
              <a:rPr lang="cs-CZ" sz="2400" i="1" dirty="0"/>
              <a:t>Obor čeština v komunikaci neslyšících byl založen </a:t>
            </a:r>
            <a:r>
              <a:rPr lang="cs-CZ" sz="2400" i="1" u="sng" dirty="0"/>
              <a:t>Alenou Macurovou</a:t>
            </a:r>
            <a:r>
              <a:rPr lang="cs-CZ" sz="2400" i="1" dirty="0"/>
              <a:t>.</a:t>
            </a:r>
          </a:p>
          <a:p>
            <a:pPr marL="914400" lvl="2" indent="0">
              <a:buNone/>
            </a:pPr>
            <a:endParaRPr lang="cs-CZ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pero bylo ukradeno </a:t>
            </a:r>
            <a:r>
              <a:rPr lang="cs-CZ" i="1" u="sng" dirty="0"/>
              <a:t>prezidentem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les byl poničen </a:t>
            </a:r>
            <a:r>
              <a:rPr lang="cs-CZ" i="1" u="sng" dirty="0"/>
              <a:t>vichřicí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les byl poničen </a:t>
            </a:r>
            <a:r>
              <a:rPr lang="cs-CZ" i="1" u="sng" dirty="0"/>
              <a:t>od vichřice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kvůli standardnímu tvaru v 7. p. → bere se (dá se brát) jako rekce</a:t>
            </a:r>
          </a:p>
        </p:txBody>
      </p:sp>
    </p:spTree>
    <p:extLst>
      <p:ext uri="{BB962C8B-B14F-4D97-AF65-F5344CB8AC3E}">
        <p14:creationId xmlns:p14="http://schemas.microsoft.com/office/powerpoint/2010/main" val="105455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190"/>
    </mc:Choice>
    <mc:Fallback xmlns="">
      <p:transition spd="slow" advTm="15419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/>
              <a:t>PU původce děje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7638"/>
            <a:ext cx="9372600" cy="5107706"/>
          </a:xfrm>
        </p:spPr>
        <p:txBody>
          <a:bodyPr>
            <a:normAutofit/>
          </a:bodyPr>
          <a:lstStyle/>
          <a:p>
            <a:r>
              <a:rPr lang="cs-CZ" dirty="0"/>
              <a:t>v administrativě, publicistice a odborném textu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Program Valné hromady byl odhlasován </a:t>
            </a:r>
            <a:r>
              <a:rPr lang="cs-CZ" i="1" u="sng" dirty="0"/>
              <a:t>zakladateli i členy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Tento léčivý přípravek byl schválen členskými </a:t>
            </a:r>
            <a:r>
              <a:rPr lang="cs-CZ" i="1" u="sng" dirty="0"/>
              <a:t>státy</a:t>
            </a:r>
            <a:r>
              <a:rPr lang="cs-CZ" i="1" dirty="0"/>
              <a:t> Evropské unie.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Obraz Dáma s hranostajem byl namalován nejspíše </a:t>
            </a:r>
            <a:r>
              <a:rPr lang="cs-CZ" i="1" u="sng" dirty="0"/>
              <a:t>Leonardem da </a:t>
            </a:r>
            <a:r>
              <a:rPr lang="cs-CZ" i="1" u="sng" dirty="0" err="1"/>
              <a:t>Vincim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i="1" dirty="0"/>
          </a:p>
          <a:p>
            <a:pPr lvl="1">
              <a:buFont typeface="Arial" panose="020B0604020202020204" pitchFamily="34" charset="0"/>
              <a:buChar char="•"/>
            </a:pPr>
            <a:endParaRPr lang="cs-CZ" i="1" dirty="0"/>
          </a:p>
          <a:p>
            <a:pPr lvl="1">
              <a:buFont typeface="Arial" panose="020B0604020202020204" pitchFamily="34" charset="0"/>
              <a:buChar char="•"/>
            </a:pPr>
            <a:endParaRPr lang="cs-CZ" sz="2000" i="1" dirty="0"/>
          </a:p>
          <a:p>
            <a:pPr marL="0" indent="0">
              <a:buNone/>
            </a:pPr>
            <a:r>
              <a:rPr lang="cs-CZ" sz="2000" dirty="0"/>
              <a:t>… v běžné komunikaci výjimečné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6240" y="3645024"/>
            <a:ext cx="2267744" cy="309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25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638"/>
    </mc:Choice>
    <mc:Fallback xmlns="">
      <p:transition spd="slow" advTm="8963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9372600" cy="6160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PU </a:t>
            </a:r>
            <a:r>
              <a:rPr lang="cs-CZ" b="1" dirty="0" err="1"/>
              <a:t>proživatele</a:t>
            </a:r>
            <a:r>
              <a:rPr lang="cs-CZ" b="1" dirty="0"/>
              <a:t> děje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nevypustitelné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i="1" dirty="0"/>
              <a:t>chutnají </a:t>
            </a:r>
            <a:r>
              <a:rPr lang="cs-CZ" sz="2600" i="1" u="sng" dirty="0"/>
              <a:t>mu</a:t>
            </a:r>
            <a:r>
              <a:rPr lang="cs-CZ" sz="2600" i="1" dirty="0"/>
              <a:t> koblihy</a:t>
            </a:r>
          </a:p>
          <a:p>
            <a:pPr marL="914400" lvl="2" indent="0">
              <a:buNone/>
            </a:pPr>
            <a:r>
              <a:rPr lang="cs-CZ" sz="2600" dirty="0"/>
              <a:t>× *</a:t>
            </a:r>
            <a:r>
              <a:rPr lang="cs-CZ" sz="2600" i="1" dirty="0"/>
              <a:t>chutnají koblihy</a:t>
            </a:r>
            <a:r>
              <a:rPr lang="cs-CZ" sz="2600" dirty="0"/>
              <a:t> (nutné KOMU!)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i="1" dirty="0"/>
              <a:t>líbí se </a:t>
            </a:r>
            <a:r>
              <a:rPr lang="cs-CZ" sz="2600" i="1" u="sng" dirty="0"/>
              <a:t>jí</a:t>
            </a:r>
            <a:r>
              <a:rPr lang="cs-CZ" sz="2600" i="1" dirty="0"/>
              <a:t> Anička</a:t>
            </a:r>
          </a:p>
          <a:p>
            <a:pPr marL="914400" lvl="2" indent="0">
              <a:buNone/>
            </a:pPr>
            <a:r>
              <a:rPr lang="cs-CZ" sz="2600" dirty="0"/>
              <a:t>× *</a:t>
            </a:r>
            <a:r>
              <a:rPr lang="cs-CZ" sz="2600" i="1" dirty="0"/>
              <a:t>líbí se Anička </a:t>
            </a:r>
            <a:r>
              <a:rPr lang="cs-CZ" sz="2600" dirty="0"/>
              <a:t>(nutné KOMU!)</a:t>
            </a:r>
            <a:endParaRPr lang="cs-CZ" sz="2600" i="1" dirty="0"/>
          </a:p>
          <a:p>
            <a:pPr lvl="1"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PU prospěchu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 čí prospěch nebo neprospěch se něco děje, většinou vypustitelné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kobliha </a:t>
            </a:r>
            <a:r>
              <a:rPr lang="cs-CZ" i="1" u="sng" dirty="0"/>
              <a:t>mu </a:t>
            </a:r>
            <a:r>
              <a:rPr lang="cs-CZ" i="1" dirty="0"/>
              <a:t>spadla na zem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usmažila </a:t>
            </a:r>
            <a:r>
              <a:rPr lang="cs-CZ" i="1" u="sng" dirty="0"/>
              <a:t>manželovi</a:t>
            </a:r>
            <a:r>
              <a:rPr lang="cs-CZ" i="1" dirty="0"/>
              <a:t> koblihy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pro manžela</a:t>
            </a:r>
            <a:r>
              <a:rPr lang="cs-CZ" i="1" dirty="0"/>
              <a:t> usmažila koblihy</a:t>
            </a:r>
          </a:p>
          <a:p>
            <a:pPr marL="914400" lvl="2" indent="0">
              <a:buNone/>
            </a:pPr>
            <a:r>
              <a:rPr lang="cs-CZ" dirty="0"/>
              <a:t>× </a:t>
            </a:r>
            <a:r>
              <a:rPr lang="cs-CZ" i="1" dirty="0"/>
              <a:t>usmažila koblihy pro manžela </a:t>
            </a:r>
            <a:r>
              <a:rPr lang="cs-CZ" dirty="0"/>
              <a:t>= přívlastek neshodný</a:t>
            </a:r>
          </a:p>
        </p:txBody>
      </p:sp>
    </p:spTree>
    <p:extLst>
      <p:ext uri="{BB962C8B-B14F-4D97-AF65-F5344CB8AC3E}">
        <p14:creationId xmlns:p14="http://schemas.microsoft.com/office/powerpoint/2010/main" val="201866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641"/>
    </mc:Choice>
    <mc:Fallback xmlns="">
      <p:transition spd="slow" advTm="28364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2F8A3-608A-4F68-A614-E7D537BEE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ještě vyjasnění k PU prospěchu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F7D498-9CC3-44F8-B0BA-2488CE191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všechna zájmena nepřímo vyjadřující posesivitu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Drbala </a:t>
            </a:r>
            <a:r>
              <a:rPr lang="cs-CZ" i="1" u="sng" dirty="0"/>
              <a:t>mi</a:t>
            </a:r>
            <a:r>
              <a:rPr lang="cs-CZ" i="1" dirty="0"/>
              <a:t> záda </a:t>
            </a:r>
            <a:r>
              <a:rPr lang="cs-CZ" dirty="0"/>
              <a:t>(moje záda)</a:t>
            </a:r>
          </a:p>
          <a:p>
            <a:pPr marL="0" indent="0">
              <a:buNone/>
            </a:pPr>
            <a:r>
              <a:rPr lang="cs-CZ" i="1" dirty="0"/>
              <a:t>Pískalo </a:t>
            </a:r>
            <a:r>
              <a:rPr lang="cs-CZ" i="1" u="sng" dirty="0"/>
              <a:t>jí</a:t>
            </a:r>
            <a:r>
              <a:rPr lang="cs-CZ" i="1" dirty="0"/>
              <a:t> v uších </a:t>
            </a:r>
            <a:r>
              <a:rPr lang="cs-CZ" dirty="0"/>
              <a:t>(její uši)</a:t>
            </a:r>
          </a:p>
          <a:p>
            <a:pPr marL="0" indent="0">
              <a:buNone/>
            </a:pPr>
            <a:r>
              <a:rPr lang="cs-CZ" i="1" dirty="0"/>
              <a:t>Lízala </a:t>
            </a:r>
            <a:r>
              <a:rPr lang="cs-CZ" i="1" u="sng" dirty="0"/>
              <a:t>si</a:t>
            </a:r>
            <a:r>
              <a:rPr lang="cs-CZ" i="1" dirty="0"/>
              <a:t> packy </a:t>
            </a:r>
            <a:r>
              <a:rPr lang="cs-CZ" dirty="0"/>
              <a:t>(svoje packy, problematika zájmen)</a:t>
            </a:r>
          </a:p>
          <a:p>
            <a:pPr marL="0" indent="0">
              <a:buNone/>
            </a:pPr>
            <a:r>
              <a:rPr lang="cs-CZ" i="1" dirty="0"/>
              <a:t>Podkopl </a:t>
            </a:r>
            <a:r>
              <a:rPr lang="cs-CZ" i="1" u="sng" dirty="0"/>
              <a:t>Vilémovi</a:t>
            </a:r>
            <a:r>
              <a:rPr lang="cs-CZ" i="1" dirty="0"/>
              <a:t> nohy </a:t>
            </a:r>
            <a:r>
              <a:rPr lang="cs-CZ" dirty="0"/>
              <a:t>(nohy Viléma)</a:t>
            </a:r>
          </a:p>
          <a:p>
            <a:pPr marL="457200" lvl="1" indent="0">
              <a:buNone/>
            </a:pPr>
            <a:r>
              <a:rPr lang="cs-CZ" dirty="0"/>
              <a:t>× </a:t>
            </a:r>
            <a:r>
              <a:rPr lang="cs-CZ" i="1" dirty="0"/>
              <a:t>Vilémovy nohy </a:t>
            </a:r>
            <a:r>
              <a:rPr lang="cs-CZ" dirty="0"/>
              <a:t>= přívlastek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1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532"/>
    </mc:Choice>
    <mc:Fallback xmlns="">
      <p:transition spd="slow" advTm="83532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9372600" cy="6160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PU průvodních okolností</a:t>
            </a:r>
          </a:p>
          <a:p>
            <a:pPr marL="400050" lvl="1" indent="0">
              <a:buNone/>
            </a:pPr>
            <a:r>
              <a:rPr lang="cs-CZ" dirty="0"/>
              <a:t>= u dvou dějů probíhajících v jeden čas</a:t>
            </a:r>
          </a:p>
          <a:p>
            <a:pPr marL="400050" lvl="1" indent="0">
              <a:buNone/>
            </a:pPr>
            <a:r>
              <a:rPr lang="cs-CZ" dirty="0"/>
              <a:t>= tentýž významový podmět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i="1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se smíchem</a:t>
            </a:r>
            <a:r>
              <a:rPr lang="cs-CZ" i="1" dirty="0"/>
              <a:t> se objali</a:t>
            </a:r>
          </a:p>
          <a:p>
            <a:pPr marL="914400" lvl="2" indent="0">
              <a:buNone/>
            </a:pPr>
            <a:r>
              <a:rPr lang="cs-CZ" sz="2400" dirty="0"/>
              <a:t>= (oni) smáli se a objali 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i="1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mlčky</a:t>
            </a:r>
            <a:r>
              <a:rPr lang="cs-CZ" i="1" dirty="0"/>
              <a:t> jedla už šestou koblihu</a:t>
            </a:r>
          </a:p>
          <a:p>
            <a:pPr marL="914400" lvl="2" indent="0">
              <a:buNone/>
            </a:pPr>
            <a:r>
              <a:rPr lang="cs-CZ" sz="2400" dirty="0"/>
              <a:t>= (ona) mlčela a jedla</a:t>
            </a:r>
          </a:p>
          <a:p>
            <a:pPr marL="914400" lvl="2" indent="0">
              <a:buNone/>
            </a:pPr>
            <a:r>
              <a:rPr lang="cs-CZ" sz="2400" dirty="0"/>
              <a:t>× </a:t>
            </a:r>
            <a:r>
              <a:rPr lang="cs-CZ" sz="2400" i="1" dirty="0"/>
              <a:t>smutně jedla už třetí koblihu</a:t>
            </a:r>
          </a:p>
          <a:p>
            <a:pPr marL="914400" lvl="2" indent="0">
              <a:buNone/>
            </a:pPr>
            <a:r>
              <a:rPr lang="cs-CZ" sz="2400" i="1" dirty="0"/>
              <a:t>	</a:t>
            </a:r>
            <a:r>
              <a:rPr lang="cs-CZ" sz="2400" dirty="0"/>
              <a:t>= PU způsobu</a:t>
            </a:r>
          </a:p>
          <a:p>
            <a:pPr marL="914400" lvl="2" indent="0">
              <a:buNone/>
            </a:pPr>
            <a:r>
              <a:rPr lang="cs-CZ" sz="2400" dirty="0"/>
              <a:t>	= byla smutná (</a:t>
            </a:r>
            <a:r>
              <a:rPr lang="cs-CZ" sz="2400" dirty="0" err="1"/>
              <a:t>verbonominální</a:t>
            </a:r>
            <a:r>
              <a:rPr lang="cs-CZ" sz="2400" dirty="0"/>
              <a:t> člen, ne dva děje)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08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819"/>
    </mc:Choice>
    <mc:Fallback xmlns="">
      <p:transition spd="slow" advTm="18381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9372600" cy="6160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PU průvodních okolností</a:t>
            </a:r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r>
              <a:rPr lang="cs-CZ" b="1" dirty="0"/>
              <a:t>speciální typ PU průvodních okolností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seděl na lavičce </a:t>
            </a:r>
            <a:r>
              <a:rPr lang="cs-CZ" i="1" u="sng" dirty="0"/>
              <a:t>s Adamem</a:t>
            </a:r>
          </a:p>
          <a:p>
            <a:pPr marL="457200" lvl="1" indent="0">
              <a:buNone/>
            </a:pPr>
            <a:r>
              <a:rPr lang="cs-CZ" dirty="0"/>
              <a:t>	= on seděl na lavičce a on s Adamem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koblihy jsem snídala vždycky </a:t>
            </a:r>
            <a:r>
              <a:rPr lang="cs-CZ" i="1" u="sng" dirty="0"/>
              <a:t>s Adamem</a:t>
            </a:r>
          </a:p>
          <a:p>
            <a:pPr marL="857250" lvl="2" indent="0">
              <a:buNone/>
            </a:pPr>
            <a:r>
              <a:rPr lang="cs-CZ" sz="2400" dirty="0"/>
              <a:t>= já jsem snídala a já s Adamem</a:t>
            </a:r>
          </a:p>
          <a:p>
            <a:pPr marL="857250" lvl="2" indent="0">
              <a:buNone/>
            </a:pPr>
            <a:endParaRPr lang="cs-CZ" sz="2400" dirty="0"/>
          </a:p>
          <a:p>
            <a:pPr marL="857250" lvl="2" indent="0">
              <a:buNone/>
            </a:pPr>
            <a:r>
              <a:rPr lang="cs-CZ" sz="2400" dirty="0"/>
              <a:t>× </a:t>
            </a:r>
            <a:r>
              <a:rPr lang="cs-CZ" sz="2400" i="1" dirty="0"/>
              <a:t>Milan s Karlem jedli koblihy </a:t>
            </a:r>
            <a:endParaRPr lang="cs-CZ" sz="2400" dirty="0"/>
          </a:p>
          <a:p>
            <a:pPr marL="1314450" lvl="3" indent="0">
              <a:buNone/>
            </a:pPr>
            <a:r>
              <a:rPr lang="cs-CZ" sz="2400" dirty="0"/>
              <a:t>= </a:t>
            </a:r>
            <a:r>
              <a:rPr lang="cs-CZ" sz="2400" b="1" dirty="0"/>
              <a:t>několikanásobný podmět spojený hypotakticky</a:t>
            </a:r>
            <a:r>
              <a:rPr lang="cs-CZ" sz="2400" dirty="0"/>
              <a:t>, tj. podřadně: někdo s někým</a:t>
            </a:r>
          </a:p>
          <a:p>
            <a:pPr marL="1314450" lvl="3" indent="0">
              <a:buNone/>
            </a:pPr>
            <a:r>
              <a:rPr lang="cs-CZ" sz="2400" dirty="0"/>
              <a:t>→ shoda s oběma členy</a:t>
            </a:r>
          </a:p>
          <a:p>
            <a:pPr marL="857250" lvl="2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Na promoci jsem šla </a:t>
            </a:r>
            <a:r>
              <a:rPr lang="cs-CZ" i="1" u="sng" dirty="0"/>
              <a:t>v kalhotách</a:t>
            </a:r>
            <a:r>
              <a:rPr lang="cs-CZ" i="1" dirty="0"/>
              <a:t>.</a:t>
            </a:r>
          </a:p>
          <a:p>
            <a:pPr marL="400050" lvl="1" indent="0">
              <a:buNone/>
            </a:pPr>
            <a:r>
              <a:rPr lang="cs-CZ" dirty="0"/>
              <a:t>= šla jsem promovat a měla jsem na sobě kalhoty</a:t>
            </a:r>
          </a:p>
          <a:p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871A176-EF6E-46A8-AA81-367BDA192F3B}"/>
                  </a:ext>
                </a:extLst>
              </p14:cNvPr>
              <p14:cNvContentPartPr/>
              <p14:nvPr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2018160" y="1872360"/>
              <a:ext cx="2466000" cy="198180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871A176-EF6E-46A8-AA81-367BDA192F3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08800" y="1863000"/>
                <a:ext cx="2484720" cy="200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712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702"/>
    </mc:Choice>
    <mc:Fallback xmlns="">
      <p:transition spd="slow" advTm="787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Designéři vyrábějí </a:t>
            </a:r>
            <a:r>
              <a:rPr lang="cs-CZ" b="1" dirty="0">
                <a:solidFill>
                  <a:schemeClr val="accent1"/>
                </a:solidFill>
              </a:rPr>
              <a:t>z ananasu </a:t>
            </a:r>
            <a:r>
              <a:rPr lang="cs-CZ" dirty="0">
                <a:solidFill>
                  <a:schemeClr val="accent1"/>
                </a:solidFill>
              </a:rPr>
              <a:t>kabelky i boty.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Ve vedrech </a:t>
            </a:r>
            <a:r>
              <a:rPr lang="cs-CZ" dirty="0">
                <a:solidFill>
                  <a:schemeClr val="accent1"/>
                </a:solidFill>
              </a:rPr>
              <a:t>se </a:t>
            </a:r>
            <a:r>
              <a:rPr lang="cs-CZ" b="1" dirty="0">
                <a:solidFill>
                  <a:schemeClr val="accent1"/>
                </a:solidFill>
              </a:rPr>
              <a:t>mu</a:t>
            </a:r>
            <a:r>
              <a:rPr lang="cs-CZ" dirty="0">
                <a:solidFill>
                  <a:schemeClr val="accent1"/>
                </a:solidFill>
              </a:rPr>
              <a:t> špatně dýchá.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Tu dovolenou si </a:t>
            </a:r>
            <a:r>
              <a:rPr lang="cs-CZ" b="1" dirty="0">
                <a:solidFill>
                  <a:schemeClr val="accent1"/>
                </a:solidFill>
              </a:rPr>
              <a:t>finančně</a:t>
            </a:r>
            <a:r>
              <a:rPr lang="cs-CZ" dirty="0">
                <a:solidFill>
                  <a:schemeClr val="accent1"/>
                </a:solidFill>
              </a:rPr>
              <a:t> nemůžeme dovolit.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Na březen </a:t>
            </a:r>
            <a:r>
              <a:rPr lang="cs-CZ" dirty="0">
                <a:solidFill>
                  <a:schemeClr val="accent1"/>
                </a:solidFill>
              </a:rPr>
              <a:t>je nečekaně krásně.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Kadeřník </a:t>
            </a:r>
            <a:r>
              <a:rPr lang="cs-CZ" b="1" dirty="0">
                <a:solidFill>
                  <a:schemeClr val="accent1"/>
                </a:solidFill>
              </a:rPr>
              <a:t>mi</a:t>
            </a:r>
            <a:r>
              <a:rPr lang="cs-CZ" dirty="0">
                <a:solidFill>
                  <a:schemeClr val="accent1"/>
                </a:solidFill>
              </a:rPr>
              <a:t> sestříhal vlasy </a:t>
            </a:r>
            <a:r>
              <a:rPr lang="cs-CZ" b="1" dirty="0">
                <a:solidFill>
                  <a:schemeClr val="accent1"/>
                </a:solidFill>
              </a:rPr>
              <a:t>do podkovy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Na hnojení </a:t>
            </a:r>
            <a:r>
              <a:rPr lang="cs-CZ" dirty="0">
                <a:solidFill>
                  <a:schemeClr val="accent1"/>
                </a:solidFill>
              </a:rPr>
              <a:t>se hodí přírodní materiály.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Do divadla chodíme hlavně </a:t>
            </a:r>
            <a:r>
              <a:rPr lang="cs-CZ" b="1" dirty="0">
                <a:solidFill>
                  <a:schemeClr val="accent1"/>
                </a:solidFill>
              </a:rPr>
              <a:t>za zážitky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Vyjma kávy </a:t>
            </a:r>
            <a:r>
              <a:rPr lang="cs-CZ" dirty="0">
                <a:solidFill>
                  <a:schemeClr val="accent1"/>
                </a:solidFill>
              </a:rPr>
              <a:t>jsem dnes ještě nic nepila.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Našemu</a:t>
            </a:r>
            <a:r>
              <a:rPr lang="cs-CZ" b="1" dirty="0">
                <a:solidFill>
                  <a:schemeClr val="accent1"/>
                </a:solidFill>
              </a:rPr>
              <a:t> psovi </a:t>
            </a:r>
            <a:r>
              <a:rPr lang="cs-CZ" dirty="0">
                <a:solidFill>
                  <a:schemeClr val="accent1"/>
                </a:solidFill>
              </a:rPr>
              <a:t>nedělaly ohňostroje dobře.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Našli jsme správné místo i </a:t>
            </a:r>
            <a:r>
              <a:rPr lang="cs-CZ" b="1" dirty="0">
                <a:solidFill>
                  <a:schemeClr val="accent1"/>
                </a:solidFill>
              </a:rPr>
              <a:t>přes </a:t>
            </a:r>
            <a:r>
              <a:rPr lang="cs-CZ" dirty="0">
                <a:solidFill>
                  <a:schemeClr val="accent1"/>
                </a:solidFill>
              </a:rPr>
              <a:t>špatnou </a:t>
            </a:r>
            <a:r>
              <a:rPr lang="cs-CZ" b="1" dirty="0">
                <a:solidFill>
                  <a:schemeClr val="accent1"/>
                </a:solidFill>
              </a:rPr>
              <a:t>mapu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Nic </a:t>
            </a:r>
            <a:r>
              <a:rPr lang="cs-CZ" b="1" dirty="0">
                <a:solidFill>
                  <a:schemeClr val="accent1"/>
                </a:solidFill>
              </a:rPr>
              <a:t>pro něj </a:t>
            </a:r>
            <a:r>
              <a:rPr lang="cs-CZ" dirty="0">
                <a:solidFill>
                  <a:schemeClr val="accent1"/>
                </a:solidFill>
              </a:rPr>
              <a:t>neznamenám.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Pro nedostatek </a:t>
            </a:r>
            <a:r>
              <a:rPr lang="cs-CZ" dirty="0">
                <a:solidFill>
                  <a:schemeClr val="accent1"/>
                </a:solidFill>
              </a:rPr>
              <a:t>témat dnes skončíme dřív.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18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69"/>
    </mc:Choice>
    <mc:Fallback xmlns="">
      <p:transition spd="slow" advTm="1846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7226" y="673238"/>
            <a:ext cx="10515600" cy="5811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Designéři vyrábějí </a:t>
            </a:r>
            <a:r>
              <a:rPr lang="cs-CZ" b="1" dirty="0">
                <a:solidFill>
                  <a:schemeClr val="accent1"/>
                </a:solidFill>
              </a:rPr>
              <a:t>z ananasu </a:t>
            </a:r>
            <a:r>
              <a:rPr lang="cs-CZ" dirty="0">
                <a:solidFill>
                  <a:schemeClr val="accent1"/>
                </a:solidFill>
              </a:rPr>
              <a:t>kabelky i boty.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		</a:t>
            </a:r>
            <a:r>
              <a:rPr lang="cs-CZ" dirty="0"/>
              <a:t>PU původu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Ve vedrech </a:t>
            </a:r>
            <a:r>
              <a:rPr lang="cs-CZ" dirty="0">
                <a:solidFill>
                  <a:schemeClr val="accent1"/>
                </a:solidFill>
              </a:rPr>
              <a:t>se </a:t>
            </a:r>
            <a:r>
              <a:rPr lang="cs-CZ" b="1" dirty="0">
                <a:solidFill>
                  <a:schemeClr val="accent1"/>
                </a:solidFill>
              </a:rPr>
              <a:t>mu</a:t>
            </a:r>
            <a:r>
              <a:rPr lang="cs-CZ" dirty="0">
                <a:solidFill>
                  <a:schemeClr val="accent1"/>
                </a:solidFill>
              </a:rPr>
              <a:t> špatně dýchá.</a:t>
            </a:r>
          </a:p>
          <a:p>
            <a:pPr marL="0" indent="0">
              <a:buNone/>
            </a:pPr>
            <a:r>
              <a:rPr lang="cs-CZ" dirty="0"/>
              <a:t>PU podmínky 	PU </a:t>
            </a:r>
            <a:r>
              <a:rPr lang="cs-CZ" dirty="0" err="1"/>
              <a:t>proživatele</a:t>
            </a:r>
            <a:r>
              <a:rPr lang="cs-CZ" dirty="0"/>
              <a:t> děje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Tu dovolenou si </a:t>
            </a:r>
            <a:r>
              <a:rPr lang="cs-CZ" b="1" dirty="0">
                <a:solidFill>
                  <a:schemeClr val="accent1"/>
                </a:solidFill>
              </a:rPr>
              <a:t>finančně</a:t>
            </a:r>
            <a:r>
              <a:rPr lang="cs-CZ" dirty="0">
                <a:solidFill>
                  <a:schemeClr val="accent1"/>
                </a:solidFill>
              </a:rPr>
              <a:t> nemůžeme dovolit.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	</a:t>
            </a:r>
            <a:r>
              <a:rPr lang="cs-CZ" dirty="0"/>
              <a:t>PU zřetele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Na březen </a:t>
            </a:r>
            <a:r>
              <a:rPr lang="cs-CZ" dirty="0">
                <a:solidFill>
                  <a:schemeClr val="accent1"/>
                </a:solidFill>
              </a:rPr>
              <a:t>je nečekaně krásně.</a:t>
            </a:r>
          </a:p>
          <a:p>
            <a:pPr marL="0" indent="0">
              <a:buNone/>
            </a:pPr>
            <a:r>
              <a:rPr lang="cs-CZ" dirty="0"/>
              <a:t>PU zřetele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Kadeřník </a:t>
            </a:r>
            <a:r>
              <a:rPr lang="cs-CZ" b="1" dirty="0">
                <a:solidFill>
                  <a:schemeClr val="accent1"/>
                </a:solidFill>
              </a:rPr>
              <a:t>mi</a:t>
            </a:r>
            <a:r>
              <a:rPr lang="cs-CZ" dirty="0">
                <a:solidFill>
                  <a:schemeClr val="accent1"/>
                </a:solidFill>
              </a:rPr>
              <a:t> sestříhal vlasy </a:t>
            </a:r>
            <a:r>
              <a:rPr lang="cs-CZ" b="1" dirty="0">
                <a:solidFill>
                  <a:schemeClr val="accent1"/>
                </a:solidFill>
              </a:rPr>
              <a:t>do podkovy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</a:t>
            </a:r>
            <a:r>
              <a:rPr lang="cs-CZ" dirty="0"/>
              <a:t>PU prospěchu</a:t>
            </a:r>
            <a:r>
              <a:rPr lang="cs-CZ" dirty="0">
                <a:solidFill>
                  <a:schemeClr val="accent1"/>
                </a:solidFill>
              </a:rPr>
              <a:t>	</a:t>
            </a:r>
            <a:r>
              <a:rPr lang="cs-CZ" dirty="0"/>
              <a:t>PU výsledku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Na hnojení </a:t>
            </a:r>
            <a:r>
              <a:rPr lang="cs-CZ" dirty="0">
                <a:solidFill>
                  <a:schemeClr val="accent1"/>
                </a:solidFill>
              </a:rPr>
              <a:t>se hodí přírodní materiály.</a:t>
            </a:r>
          </a:p>
          <a:p>
            <a:pPr marL="0" indent="0">
              <a:buNone/>
            </a:pPr>
            <a:r>
              <a:rPr lang="cs-CZ" dirty="0"/>
              <a:t>PU účelu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22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632"/>
    </mc:Choice>
    <mc:Fallback xmlns="">
      <p:transition spd="slow" advTm="12363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122" y="1600200"/>
            <a:ext cx="9314318" cy="4709120"/>
          </a:xfrm>
        </p:spPr>
        <p:txBody>
          <a:bodyPr>
            <a:normAutofit/>
          </a:bodyPr>
          <a:lstStyle/>
          <a:p>
            <a:r>
              <a:rPr lang="cs-CZ" dirty="0"/>
              <a:t>závislý na slovese nebo deverbativu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i="1" dirty="0"/>
              <a:t>slečna rozdává </a:t>
            </a:r>
            <a:r>
              <a:rPr lang="cs-CZ" sz="2000" i="1" u="sng" dirty="0"/>
              <a:t>letáky</a:t>
            </a:r>
            <a:r>
              <a:rPr lang="cs-CZ" sz="2000" i="1" dirty="0"/>
              <a:t> → slečna rozdávající </a:t>
            </a:r>
            <a:r>
              <a:rPr lang="cs-CZ" sz="2000" i="1" u="sng" dirty="0"/>
              <a:t>letáky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i="1" dirty="0"/>
              <a:t>smažím </a:t>
            </a:r>
            <a:r>
              <a:rPr lang="cs-CZ" sz="2000" i="1" u="sng" dirty="0"/>
              <a:t>koblihy</a:t>
            </a:r>
            <a:r>
              <a:rPr lang="cs-CZ" sz="2000" i="1" dirty="0"/>
              <a:t> ≈ plánuju smažit </a:t>
            </a:r>
            <a:r>
              <a:rPr lang="cs-CZ" sz="2000" i="1" u="sng" dirty="0"/>
              <a:t>koblihy</a:t>
            </a:r>
          </a:p>
          <a:p>
            <a:r>
              <a:rPr lang="cs-CZ" dirty="0"/>
              <a:t>je vyžadován, aby věta byla formálně i významově kompletní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předmět je vždycky valenční</a:t>
            </a:r>
          </a:p>
          <a:p>
            <a:pPr lvl="2"/>
            <a:r>
              <a:rPr lang="cs-CZ" sz="2400" dirty="0"/>
              <a:t>VALENCE = schopnost slovesa (nebo deverbativa) na sebe vázat nějaká slova tak, aby význam slovesa byl ve větě/výpovědi kompletní</a:t>
            </a:r>
          </a:p>
          <a:p>
            <a:pPr lvl="2"/>
            <a:r>
              <a:rPr lang="cs-CZ" sz="2400" dirty="0">
                <a:hlinkClick r:id="rId2"/>
              </a:rPr>
              <a:t>https://ufal.mff.cuni.cz/vallex/3.0/</a:t>
            </a:r>
            <a:endParaRPr lang="cs-CZ" sz="2400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67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0646"/>
    </mc:Choice>
    <mc:Fallback xmlns="">
      <p:transition spd="slow" advTm="340646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04261"/>
            <a:ext cx="10515600" cy="57727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Do divadla chodíme hlavně </a:t>
            </a:r>
            <a:r>
              <a:rPr lang="cs-CZ" b="1" dirty="0">
                <a:solidFill>
                  <a:schemeClr val="accent1"/>
                </a:solidFill>
              </a:rPr>
              <a:t>za zážitky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		</a:t>
            </a:r>
            <a:r>
              <a:rPr lang="cs-CZ" dirty="0"/>
              <a:t>PU účelu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Vyjma kávy </a:t>
            </a:r>
            <a:r>
              <a:rPr lang="cs-CZ" dirty="0">
                <a:solidFill>
                  <a:schemeClr val="accent1"/>
                </a:solidFill>
              </a:rPr>
              <a:t>jsem dnes ještě nic nepila.</a:t>
            </a:r>
          </a:p>
          <a:p>
            <a:pPr marL="0" indent="0">
              <a:buNone/>
            </a:pPr>
            <a:r>
              <a:rPr lang="cs-CZ" dirty="0"/>
              <a:t>PU vyloučení, zahrnutí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Našemu</a:t>
            </a:r>
            <a:r>
              <a:rPr lang="cs-CZ" b="1" dirty="0">
                <a:solidFill>
                  <a:schemeClr val="accent1"/>
                </a:solidFill>
              </a:rPr>
              <a:t> psovi </a:t>
            </a:r>
            <a:r>
              <a:rPr lang="cs-CZ" dirty="0">
                <a:solidFill>
                  <a:schemeClr val="accent1"/>
                </a:solidFill>
              </a:rPr>
              <a:t>nedělaly ohňostroje dobře.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</a:t>
            </a:r>
            <a:r>
              <a:rPr lang="cs-CZ" dirty="0"/>
              <a:t>PU </a:t>
            </a:r>
            <a:r>
              <a:rPr lang="cs-CZ" dirty="0" err="1"/>
              <a:t>proživatele</a:t>
            </a:r>
            <a:r>
              <a:rPr lang="cs-CZ" dirty="0"/>
              <a:t> děje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Našli jsme správné místo i </a:t>
            </a:r>
            <a:r>
              <a:rPr lang="cs-CZ" b="1" dirty="0">
                <a:solidFill>
                  <a:schemeClr val="accent1"/>
                </a:solidFill>
              </a:rPr>
              <a:t>přes </a:t>
            </a:r>
            <a:r>
              <a:rPr lang="cs-CZ" dirty="0">
                <a:solidFill>
                  <a:schemeClr val="accent1"/>
                </a:solidFill>
              </a:rPr>
              <a:t>špatnou </a:t>
            </a:r>
            <a:r>
              <a:rPr lang="cs-CZ" b="1" dirty="0">
                <a:solidFill>
                  <a:schemeClr val="accent1"/>
                </a:solidFill>
              </a:rPr>
              <a:t>mapu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			</a:t>
            </a:r>
            <a:r>
              <a:rPr lang="cs-CZ" dirty="0"/>
              <a:t>PU přípustky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Nic </a:t>
            </a:r>
            <a:r>
              <a:rPr lang="cs-CZ" b="1" dirty="0">
                <a:solidFill>
                  <a:schemeClr val="accent1"/>
                </a:solidFill>
              </a:rPr>
              <a:t>pro něj </a:t>
            </a:r>
            <a:r>
              <a:rPr lang="cs-CZ" dirty="0">
                <a:solidFill>
                  <a:schemeClr val="accent1"/>
                </a:solidFill>
              </a:rPr>
              <a:t>neznamenám.</a:t>
            </a:r>
          </a:p>
          <a:p>
            <a:pPr marL="0" indent="0">
              <a:buNone/>
            </a:pPr>
            <a:r>
              <a:rPr lang="cs-CZ" dirty="0"/>
              <a:t>	PU zřetele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Pro nedostatek </a:t>
            </a:r>
            <a:r>
              <a:rPr lang="cs-CZ" dirty="0">
                <a:solidFill>
                  <a:schemeClr val="accent1"/>
                </a:solidFill>
              </a:rPr>
              <a:t>témat dnes skončíme dřív.</a:t>
            </a:r>
          </a:p>
          <a:p>
            <a:pPr marL="0" indent="0">
              <a:buNone/>
            </a:pPr>
            <a:r>
              <a:rPr lang="cs-CZ" dirty="0"/>
              <a:t>PU příčiny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366"/>
    </mc:Choice>
    <mc:Fallback xmlns="">
      <p:transition spd="slow" advTm="13336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9372600" cy="470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jméno v GEN, DAT, AK, LOK, INSTR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Snídal výhradně </a:t>
            </a:r>
            <a:r>
              <a:rPr lang="cs-CZ" i="1" u="sng" dirty="0"/>
              <a:t>koblihy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babička pečící </a:t>
            </a:r>
            <a:r>
              <a:rPr lang="cs-CZ" i="1" u="sng" dirty="0"/>
              <a:t>koblihy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Pochybuju </a:t>
            </a:r>
            <a:r>
              <a:rPr lang="cs-CZ" i="1" u="sng" dirty="0"/>
              <a:t>o sobě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Zabývá se </a:t>
            </a:r>
            <a:r>
              <a:rPr lang="cs-CZ" i="1" u="sng" dirty="0"/>
              <a:t>opravováním</a:t>
            </a:r>
            <a:r>
              <a:rPr lang="cs-CZ" i="1" dirty="0"/>
              <a:t> trumpet.</a:t>
            </a:r>
          </a:p>
          <a:p>
            <a:pPr marL="0" indent="0">
              <a:buNone/>
            </a:pPr>
            <a:r>
              <a:rPr lang="cs-CZ" b="1" dirty="0"/>
              <a:t>infinitiv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Přál si </a:t>
            </a:r>
            <a:r>
              <a:rPr lang="cs-CZ" i="1" u="sng" dirty="0"/>
              <a:t>jíst</a:t>
            </a:r>
            <a:r>
              <a:rPr lang="cs-CZ" i="1" dirty="0"/>
              <a:t> jen koblihy. </a:t>
            </a:r>
          </a:p>
          <a:p>
            <a:pPr marL="0" indent="0">
              <a:buNone/>
            </a:pPr>
            <a:r>
              <a:rPr lang="cs-CZ" b="1" dirty="0"/>
              <a:t>vedlejší věta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Přála si, </a:t>
            </a:r>
            <a:r>
              <a:rPr lang="cs-CZ" i="1" u="sng" dirty="0"/>
              <a:t>aby jedl jen koblihy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Nevěřila </a:t>
            </a:r>
            <a:r>
              <a:rPr lang="cs-CZ" i="1" u="sng" dirty="0"/>
              <a:t>tomu, že jí jen koblihy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b="1" dirty="0"/>
              <a:t>slova jiných slovních druhů v metajazyce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Podtrhněte si </a:t>
            </a:r>
            <a:r>
              <a:rPr lang="cs-CZ" i="1" u="sng" dirty="0"/>
              <a:t>protože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0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016"/>
    </mc:Choice>
    <mc:Fallback xmlns="">
      <p:transition spd="slow" advTm="13101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přívlastek (atribut)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shodný </a:t>
            </a:r>
            <a:r>
              <a:rPr lang="cs-CZ" dirty="0"/>
              <a:t>(váže se kongruencí)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shoduje se se jménem v čísle, jmenném rodě a pádě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pocukrovaná</a:t>
            </a:r>
            <a:r>
              <a:rPr lang="cs-CZ" i="1" dirty="0"/>
              <a:t> kobliha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moje</a:t>
            </a:r>
            <a:r>
              <a:rPr lang="cs-CZ" i="1" dirty="0"/>
              <a:t> kobliha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 </a:t>
            </a:r>
            <a:r>
              <a:rPr lang="cs-CZ" i="1" u="sng" dirty="0"/>
              <a:t>deseti</a:t>
            </a:r>
            <a:r>
              <a:rPr lang="cs-CZ" i="1" dirty="0"/>
              <a:t> koblihami </a:t>
            </a:r>
            <a:r>
              <a:rPr lang="cs-CZ" dirty="0"/>
              <a:t>× </a:t>
            </a:r>
            <a:r>
              <a:rPr lang="cs-CZ" i="1" dirty="0"/>
              <a:t>deset </a:t>
            </a:r>
            <a:r>
              <a:rPr lang="cs-CZ" i="1" u="sng" dirty="0"/>
              <a:t>koblih</a:t>
            </a:r>
            <a:r>
              <a:rPr lang="cs-CZ" i="1" dirty="0"/>
              <a:t> </a:t>
            </a:r>
            <a:r>
              <a:rPr lang="cs-CZ" dirty="0"/>
              <a:t>(existuje i jiné pojetí: </a:t>
            </a:r>
            <a:r>
              <a:rPr lang="cs-CZ" i="1" dirty="0"/>
              <a:t>s deseti </a:t>
            </a:r>
            <a:r>
              <a:rPr lang="cs-CZ" i="1" u="sng" dirty="0"/>
              <a:t>koblihami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b="1" dirty="0"/>
              <a:t>neshodný </a:t>
            </a:r>
            <a:r>
              <a:rPr lang="cs-CZ" dirty="0"/>
              <a:t>(bezpředložkový se váže rekcí, předložkový adjunkcí)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kobliha </a:t>
            </a:r>
            <a:r>
              <a:rPr lang="cs-CZ" i="1" u="sng" dirty="0"/>
              <a:t>s čokoládou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vejce </a:t>
            </a:r>
            <a:r>
              <a:rPr lang="cs-CZ" i="1" u="sng" dirty="0"/>
              <a:t>naměkko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pláč </a:t>
            </a:r>
            <a:r>
              <a:rPr lang="cs-CZ" i="1" u="sng" dirty="0"/>
              <a:t>do</a:t>
            </a:r>
            <a:r>
              <a:rPr lang="cs-CZ" i="1" dirty="0"/>
              <a:t> úplného </a:t>
            </a:r>
            <a:r>
              <a:rPr lang="cs-CZ" i="1" u="sng" dirty="0"/>
              <a:t>vyčerpání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vůně </a:t>
            </a:r>
            <a:r>
              <a:rPr lang="cs-CZ" i="1" u="sng" dirty="0"/>
              <a:t>koblihy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vedlejší věta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Snědl koblihu, </a:t>
            </a:r>
            <a:r>
              <a:rPr lang="cs-CZ" i="1" u="sng" dirty="0"/>
              <a:t>která ležela na stole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00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042"/>
    </mc:Choice>
    <mc:Fallback xmlns="">
      <p:transition spd="slow" advTm="31004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přívlastek (atribut)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těsný × volný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Koblihy </a:t>
            </a:r>
            <a:r>
              <a:rPr lang="cs-CZ" i="1" u="sng" dirty="0"/>
              <a:t>ležící na stole </a:t>
            </a:r>
            <a:r>
              <a:rPr lang="cs-CZ" i="1" dirty="0"/>
              <a:t>si můžete vzít (ty v krabici ale ne!).</a:t>
            </a:r>
          </a:p>
          <a:p>
            <a:pPr lvl="2"/>
            <a:r>
              <a:rPr lang="cs-CZ" dirty="0"/>
              <a:t>bez čárek, nelze vypustit = těsný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Koblihy, </a:t>
            </a:r>
            <a:r>
              <a:rPr lang="cs-CZ" i="1" u="sng" dirty="0"/>
              <a:t>upečené před chvílí</a:t>
            </a:r>
            <a:r>
              <a:rPr lang="cs-CZ" i="1" dirty="0"/>
              <a:t>, voní bytem.</a:t>
            </a:r>
          </a:p>
          <a:p>
            <a:pPr lvl="2"/>
            <a:r>
              <a:rPr lang="cs-CZ" dirty="0"/>
              <a:t>s čárkami, lze vypustit = volný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několikanásobný × postupně rozvíjející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Jaký je rozdíl?</a:t>
            </a:r>
          </a:p>
          <a:p>
            <a:pPr lvl="2"/>
            <a:r>
              <a:rPr lang="cs-CZ" sz="2400" i="1" dirty="0"/>
              <a:t>druhé, opravené vydání </a:t>
            </a:r>
            <a:r>
              <a:rPr lang="cs-CZ" sz="2400" dirty="0"/>
              <a:t>× </a:t>
            </a:r>
            <a:r>
              <a:rPr lang="cs-CZ" sz="2400" i="1" dirty="0"/>
              <a:t>druhé opravené vydání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02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802"/>
    </mc:Choice>
    <mc:Fallback xmlns="">
      <p:transition spd="slow" advTm="20980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utvořte náležité tvary přívlastků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Diskuse pokračovala bez řešení problému ________________ (vztahující) se k dané situaci.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Pohrozil jí fotografiemi ________________ (dokazující) její nevěru.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Obraťme pozornost k problému ________________ (vztahující) se ke kriminalitě dětí.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Data jsou zasílána ve formátu ________________ (odpovídající) standardu.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Spor se týká skutečností ________________ (uvedené) v bodě jedna.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Komise musí přednostně přistoupit k projednání případu ________________ (popsaný) v otevřeném dopise ________________ (adresovaný) úřadu na začátku března.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Podezření z porušování práv ________________ (vztahující) se k ochranné známce může nahlásit pouze vlastník příslušných práv nebo jeho oprávněný zástupce.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38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10"/>
    </mc:Choice>
    <mc:Fallback xmlns="">
      <p:transition spd="slow" advTm="1501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utvořte náležité tvary přívlastků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Diskuse pokračovala bez řešení problému </a:t>
            </a:r>
            <a:r>
              <a:rPr lang="cs-CZ" b="1" i="1" dirty="0">
                <a:solidFill>
                  <a:schemeClr val="accent1"/>
                </a:solidFill>
              </a:rPr>
              <a:t>VZTAHUJÍCÍHO</a:t>
            </a:r>
            <a:r>
              <a:rPr lang="cs-CZ" i="1" dirty="0">
                <a:solidFill>
                  <a:schemeClr val="accent1"/>
                </a:solidFill>
              </a:rPr>
              <a:t> se k dané situaci.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Pohrozil jí fotografiemi </a:t>
            </a:r>
            <a:r>
              <a:rPr lang="cs-CZ" b="1" i="1" dirty="0">
                <a:solidFill>
                  <a:schemeClr val="accent1"/>
                </a:solidFill>
              </a:rPr>
              <a:t>DOKAZUJÍCÍMI</a:t>
            </a:r>
            <a:r>
              <a:rPr lang="cs-CZ" i="1" dirty="0">
                <a:solidFill>
                  <a:schemeClr val="accent1"/>
                </a:solidFill>
              </a:rPr>
              <a:t> její nevěru.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Obraťme pozornost k problému </a:t>
            </a:r>
            <a:r>
              <a:rPr lang="cs-CZ" b="1" i="1" dirty="0">
                <a:solidFill>
                  <a:schemeClr val="accent1"/>
                </a:solidFill>
              </a:rPr>
              <a:t>VZTAHUJÍCÍMU</a:t>
            </a:r>
            <a:r>
              <a:rPr lang="cs-CZ" i="1" dirty="0">
                <a:solidFill>
                  <a:schemeClr val="accent1"/>
                </a:solidFill>
              </a:rPr>
              <a:t> se ke kriminalitě dětí.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Data jsou zasílána ve formátu </a:t>
            </a:r>
            <a:r>
              <a:rPr lang="cs-CZ" b="1" i="1" dirty="0">
                <a:solidFill>
                  <a:schemeClr val="accent1"/>
                </a:solidFill>
              </a:rPr>
              <a:t>ODPOVÍDAJÍCÍM</a:t>
            </a:r>
            <a:r>
              <a:rPr lang="cs-CZ" i="1" dirty="0">
                <a:solidFill>
                  <a:schemeClr val="accent1"/>
                </a:solidFill>
              </a:rPr>
              <a:t> standardu.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Spor se týká skutečností </a:t>
            </a:r>
            <a:r>
              <a:rPr lang="cs-CZ" b="1" i="1" dirty="0">
                <a:solidFill>
                  <a:schemeClr val="accent1"/>
                </a:solidFill>
              </a:rPr>
              <a:t>UVEDENÝCH</a:t>
            </a:r>
            <a:r>
              <a:rPr lang="cs-CZ" i="1" dirty="0">
                <a:solidFill>
                  <a:schemeClr val="accent1"/>
                </a:solidFill>
              </a:rPr>
              <a:t> v bodě jedna.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Komise musí přednostně přistoupit k projednání případu </a:t>
            </a:r>
            <a:r>
              <a:rPr lang="cs-CZ" b="1" i="1" dirty="0">
                <a:solidFill>
                  <a:schemeClr val="accent1"/>
                </a:solidFill>
              </a:rPr>
              <a:t>POPSANÉHO</a:t>
            </a:r>
            <a:r>
              <a:rPr lang="cs-CZ" i="1" dirty="0">
                <a:solidFill>
                  <a:schemeClr val="accent1"/>
                </a:solidFill>
              </a:rPr>
              <a:t> v otevřeném dopise </a:t>
            </a:r>
            <a:r>
              <a:rPr lang="cs-CZ" b="1" i="1" dirty="0">
                <a:solidFill>
                  <a:schemeClr val="accent1"/>
                </a:solidFill>
              </a:rPr>
              <a:t>ADRESOVANÉM</a:t>
            </a:r>
            <a:r>
              <a:rPr lang="cs-CZ" i="1" dirty="0">
                <a:solidFill>
                  <a:schemeClr val="accent1"/>
                </a:solidFill>
              </a:rPr>
              <a:t> úřadu na začátku března.</a:t>
            </a:r>
            <a:endParaRPr lang="cs-CZ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Podezření z porušování práv </a:t>
            </a:r>
            <a:r>
              <a:rPr lang="cs-CZ" b="1" i="1" dirty="0">
                <a:solidFill>
                  <a:schemeClr val="accent1"/>
                </a:solidFill>
              </a:rPr>
              <a:t>VZTAHUJÍCÍCH</a:t>
            </a:r>
            <a:r>
              <a:rPr lang="cs-CZ" i="1" dirty="0">
                <a:solidFill>
                  <a:schemeClr val="accent1"/>
                </a:solidFill>
              </a:rPr>
              <a:t> se k ochranné známce může nahlásit pouze vlastník příslušných práv nebo jeho oprávněný zástupce.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64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24"/>
    </mc:Choice>
    <mc:Fallback xmlns="">
      <p:transition spd="slow" advTm="9602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doplněk (atribut verbální)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VČ označující stav či vlastnost, kterou má někdo nebo něco, co je ve větě pojmenováno jménem, za děje, který je vyjádřen slovesem</a:t>
            </a:r>
          </a:p>
          <a:p>
            <a:r>
              <a:rPr lang="cs-CZ" dirty="0"/>
              <a:t>rozvíjí jméno (shoduje se s ním v čísle a rodě) i sloveso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vztahuje se k oběma!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Kamarádka se vrátila unavená.</a:t>
            </a:r>
          </a:p>
          <a:p>
            <a:pPr lvl="2"/>
            <a:r>
              <a:rPr lang="cs-CZ" i="1" dirty="0"/>
              <a:t>vrátila se → unavená</a:t>
            </a:r>
          </a:p>
          <a:p>
            <a:pPr lvl="2"/>
            <a:r>
              <a:rPr lang="cs-CZ" i="1" dirty="0"/>
              <a:t>kamarádka → unavená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53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615"/>
    </mc:Choice>
    <mc:Fallback xmlns="">
      <p:transition spd="slow" advTm="8961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doplněk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adjektivum/substantivum/zájmeno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Maminka přišla z pekárny </a:t>
            </a:r>
            <a:r>
              <a:rPr lang="cs-CZ" i="1" u="sng" dirty="0"/>
              <a:t>spokojená</a:t>
            </a:r>
            <a:r>
              <a:rPr lang="cs-CZ" i="1" dirty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Maminka pracuje </a:t>
            </a:r>
            <a:r>
              <a:rPr lang="cs-CZ" i="1" u="sng" dirty="0"/>
              <a:t>jako pekařka</a:t>
            </a:r>
            <a:r>
              <a:rPr lang="cs-CZ" i="1" dirty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Maminka pekla koblihy </a:t>
            </a:r>
            <a:r>
              <a:rPr lang="cs-CZ" i="1" u="sng" dirty="0"/>
              <a:t>sama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infinitiv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Viděl svého otce </a:t>
            </a:r>
            <a:r>
              <a:rPr lang="cs-CZ" i="1" u="sng" dirty="0"/>
              <a:t>plakat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sloveso ve tvaru příčestí trpného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Seděl </a:t>
            </a:r>
            <a:r>
              <a:rPr lang="cs-CZ" i="1" u="sng" dirty="0"/>
              <a:t>obklopen</a:t>
            </a:r>
            <a:r>
              <a:rPr lang="cs-CZ" i="1" dirty="0"/>
              <a:t> přáteli. </a:t>
            </a:r>
            <a:r>
              <a:rPr lang="cs-CZ" dirty="0"/>
              <a:t>(× </a:t>
            </a:r>
            <a:r>
              <a:rPr lang="cs-CZ" i="1" dirty="0"/>
              <a:t>Byl obklopen přáteli</a:t>
            </a:r>
            <a:r>
              <a:rPr lang="cs-CZ" dirty="0"/>
              <a:t>.)</a:t>
            </a:r>
          </a:p>
          <a:p>
            <a:pPr marL="0" indent="0">
              <a:buNone/>
            </a:pPr>
            <a:r>
              <a:rPr lang="cs-CZ" dirty="0"/>
              <a:t>přechodník</a:t>
            </a:r>
          </a:p>
          <a:p>
            <a:pPr lvl="1">
              <a:buFont typeface="Arial" pitchFamily="34" charset="0"/>
              <a:buChar char="•"/>
            </a:pPr>
            <a:r>
              <a:rPr lang="cs-CZ" i="1" u="sng" dirty="0"/>
              <a:t>Smaže</a:t>
            </a:r>
            <a:r>
              <a:rPr lang="cs-CZ" i="1" dirty="0"/>
              <a:t> koblihy si soused prozpěvoval.</a:t>
            </a:r>
          </a:p>
          <a:p>
            <a:pPr marL="0" indent="0">
              <a:buNone/>
            </a:pPr>
            <a:r>
              <a:rPr lang="cs-CZ" dirty="0"/>
              <a:t>vedlejší věta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Viděl souseda, </a:t>
            </a:r>
            <a:r>
              <a:rPr lang="cs-CZ" i="1" u="sng" dirty="0"/>
              <a:t>jak peče koblihy</a:t>
            </a:r>
            <a:r>
              <a:rPr lang="cs-CZ" i="1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70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104"/>
    </mc:Choice>
    <mc:Fallback xmlns="">
      <p:transition spd="slow" advTm="74104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10218</TotalTime>
  <Words>1293</Words>
  <Application>Microsoft Office PowerPoint</Application>
  <PresentationFormat>Širokoúhlá obrazovka</PresentationFormat>
  <Paragraphs>215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Úvodní jazykový seminář syntax: předmět, přívlastek, doplněk, PU</vt:lpstr>
      <vt:lpstr>předmět (objekt)</vt:lpstr>
      <vt:lpstr>předmět (objekt)</vt:lpstr>
      <vt:lpstr>přívlastek (atribut)</vt:lpstr>
      <vt:lpstr>přívlastek (atribut)</vt:lpstr>
      <vt:lpstr>utvořte náležité tvary přívlastků</vt:lpstr>
      <vt:lpstr>utvořte náležité tvary přívlastků</vt:lpstr>
      <vt:lpstr>doplněk (atribut verbální)</vt:lpstr>
      <vt:lpstr>doplněk</vt:lpstr>
      <vt:lpstr>příslovečné určení (adverbiale)</vt:lpstr>
      <vt:lpstr>typy PU</vt:lpstr>
      <vt:lpstr>Prezentace aplikace PowerPoint</vt:lpstr>
      <vt:lpstr>PU původce děje</vt:lpstr>
      <vt:lpstr>Prezentace aplikace PowerPoint</vt:lpstr>
      <vt:lpstr>ještě vyjasnění k PU prospěchu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Andrlová Fidlerová, Alena</cp:lastModifiedBy>
  <cp:revision>104</cp:revision>
  <dcterms:created xsi:type="dcterms:W3CDTF">2017-10-19T09:50:07Z</dcterms:created>
  <dcterms:modified xsi:type="dcterms:W3CDTF">2024-12-10T10:33:44Z</dcterms:modified>
</cp:coreProperties>
</file>