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4" r:id="rId8"/>
    <p:sldId id="262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F0C92-BB4E-4186-8D2F-738BCF63D5FF}" type="datetimeFigureOut">
              <a:rPr lang="cs-CZ" smtClean="0"/>
              <a:pPr/>
              <a:t>06.01.2018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A6BBB-E161-4E84-9A43-6C25C1554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Lexikální jednotky na úrovni A2</a:t>
            </a:r>
            <a:br>
              <a:rPr lang="cs-CZ" dirty="0"/>
            </a:br>
            <a:r>
              <a:rPr lang="cs-CZ" dirty="0"/>
              <a:t>- substantiva, adjektiva, verba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Čeština </a:t>
            </a:r>
            <a:r>
              <a:rPr lang="cs-CZ" sz="2000" dirty="0" err="1"/>
              <a:t>nerodilých</a:t>
            </a:r>
            <a:r>
              <a:rPr lang="cs-CZ" sz="2000" dirty="0"/>
              <a:t> mluvčích, ZS 2017/2018</a:t>
            </a:r>
          </a:p>
          <a:p>
            <a:r>
              <a:rPr lang="cs-CZ" sz="2000" dirty="0"/>
              <a:t>Magdaléna </a:t>
            </a:r>
            <a:r>
              <a:rPr lang="cs-CZ" sz="2000" dirty="0" err="1"/>
              <a:t>Denková</a:t>
            </a:r>
            <a:endParaRPr lang="cs-CZ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Chyby v tvarosloví - III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/>
              <a:t>RJ</a:t>
            </a:r>
          </a:p>
          <a:p>
            <a:r>
              <a:rPr lang="cs-CZ" dirty="0"/>
              <a:t>…že ty nás </a:t>
            </a:r>
            <a:r>
              <a:rPr lang="cs-CZ" u="sng" dirty="0">
                <a:solidFill>
                  <a:srgbClr val="0070C0"/>
                </a:solidFill>
              </a:rPr>
              <a:t>pozvala</a:t>
            </a:r>
            <a:r>
              <a:rPr lang="cs-CZ" dirty="0"/>
              <a:t> oslavovat tvoji </a:t>
            </a:r>
            <a:r>
              <a:rPr lang="cs-CZ" dirty="0" err="1"/>
              <a:t>naroženiny</a:t>
            </a:r>
            <a:r>
              <a:rPr lang="cs-CZ" dirty="0"/>
              <a:t>.  </a:t>
            </a:r>
          </a:p>
          <a:p>
            <a:r>
              <a:rPr lang="cs-CZ" u="sng" dirty="0">
                <a:solidFill>
                  <a:srgbClr val="0070C0"/>
                </a:solidFill>
              </a:rPr>
              <a:t>Chtěl</a:t>
            </a:r>
            <a:r>
              <a:rPr lang="cs-CZ" dirty="0"/>
              <a:t> zadat </a:t>
            </a:r>
            <a:r>
              <a:rPr lang="cs-CZ" dirty="0" err="1"/>
              <a:t>otazky</a:t>
            </a:r>
            <a:r>
              <a:rPr lang="cs-CZ" dirty="0"/>
              <a:t>. </a:t>
            </a:r>
          </a:p>
          <a:p>
            <a:r>
              <a:rPr lang="cs-CZ" dirty="0" err="1"/>
              <a:t>Budemé</a:t>
            </a:r>
            <a:r>
              <a:rPr lang="cs-CZ" dirty="0"/>
              <a:t> hrát fotbal nebo </a:t>
            </a:r>
            <a:r>
              <a:rPr lang="cs-CZ" u="sng" dirty="0">
                <a:solidFill>
                  <a:srgbClr val="FF0000"/>
                </a:solidFill>
              </a:rPr>
              <a:t>ping-po</a:t>
            </a:r>
            <a:r>
              <a:rPr lang="cs-CZ" dirty="0"/>
              <a:t> …</a:t>
            </a:r>
          </a:p>
          <a:p>
            <a:pPr>
              <a:buNone/>
            </a:pPr>
            <a:r>
              <a:rPr lang="cs-CZ" dirty="0"/>
              <a:t>AJ</a:t>
            </a:r>
          </a:p>
          <a:p>
            <a:r>
              <a:rPr lang="cs-CZ" dirty="0"/>
              <a:t>Chci Tě zaprvé poděkovat že </a:t>
            </a:r>
            <a:r>
              <a:rPr lang="cs-CZ" u="sng" dirty="0">
                <a:solidFill>
                  <a:srgbClr val="0070C0"/>
                </a:solidFill>
              </a:rPr>
              <a:t>si</a:t>
            </a:r>
            <a:r>
              <a:rPr lang="cs-CZ" dirty="0"/>
              <a:t> mě </a:t>
            </a:r>
            <a:r>
              <a:rPr lang="cs-CZ" dirty="0">
                <a:solidFill>
                  <a:srgbClr val="0070C0"/>
                </a:solidFill>
              </a:rPr>
              <a:t>pozval</a:t>
            </a:r>
            <a:r>
              <a:rPr lang="cs-CZ" dirty="0"/>
              <a:t>. </a:t>
            </a:r>
          </a:p>
          <a:p>
            <a:r>
              <a:rPr lang="cs-CZ" u="sng" dirty="0">
                <a:solidFill>
                  <a:srgbClr val="0070C0"/>
                </a:solidFill>
              </a:rPr>
              <a:t>Abychom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u="sng" dirty="0">
                <a:solidFill>
                  <a:srgbClr val="0070C0"/>
                </a:solidFill>
              </a:rPr>
              <a:t>jsem mohl vědět</a:t>
            </a:r>
            <a:r>
              <a:rPr lang="cs-CZ" dirty="0"/>
              <a:t> kdy musím z domova odejít. </a:t>
            </a:r>
          </a:p>
          <a:p>
            <a:pPr>
              <a:buNone/>
            </a:pPr>
            <a:r>
              <a:rPr lang="cs-CZ" dirty="0"/>
              <a:t>FJ</a:t>
            </a:r>
          </a:p>
          <a:p>
            <a:r>
              <a:rPr lang="cs-CZ" dirty="0"/>
              <a:t>/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Didaktické zpracování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Minulý čas – pomocné sloveso být (zopakovat sloveso být v přítomném čase + oprava chyb z textu)</a:t>
            </a:r>
          </a:p>
          <a:p>
            <a:r>
              <a:rPr lang="cs-CZ" dirty="0"/>
              <a:t>Podmiňovací způsob (vzhledem k úrovni?)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algn="ctr">
              <a:buNone/>
            </a:pPr>
            <a:r>
              <a:rPr lang="cs-CZ" dirty="0"/>
              <a:t>Děkuji </a:t>
            </a:r>
            <a:r>
              <a:rPr lang="cs-CZ"/>
              <a:t>za pozornost a náměty.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-387424"/>
            <a:ext cx="8229600" cy="1143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92500"/>
          </a:bodyPr>
          <a:lstStyle/>
          <a:p>
            <a:r>
              <a:rPr lang="cs-CZ" dirty="0"/>
              <a:t>Zdroj – korpus </a:t>
            </a:r>
            <a:r>
              <a:rPr lang="cs-CZ" dirty="0" err="1"/>
              <a:t>Merlin</a:t>
            </a:r>
            <a:endParaRPr lang="cs-CZ" dirty="0"/>
          </a:p>
          <a:p>
            <a:r>
              <a:rPr lang="cs-CZ" dirty="0"/>
              <a:t>Úroveň A2</a:t>
            </a:r>
          </a:p>
          <a:p>
            <a:r>
              <a:rPr lang="cs-CZ" dirty="0"/>
              <a:t>3 x 3 texty (L1 - slovanský, germánský, románský)</a:t>
            </a:r>
          </a:p>
          <a:p>
            <a:r>
              <a:rPr lang="cs-CZ" dirty="0"/>
              <a:t>Témata</a:t>
            </a:r>
          </a:p>
          <a:p>
            <a:pPr>
              <a:buNone/>
            </a:pPr>
            <a:r>
              <a:rPr lang="cs-CZ" dirty="0"/>
              <a:t> - popis fotografie</a:t>
            </a:r>
          </a:p>
          <a:p>
            <a:pPr>
              <a:buNone/>
            </a:pPr>
            <a:r>
              <a:rPr lang="cs-CZ" dirty="0"/>
              <a:t> - mail do hotelu</a:t>
            </a:r>
          </a:p>
          <a:p>
            <a:pPr>
              <a:buNone/>
            </a:pPr>
            <a:r>
              <a:rPr lang="cs-CZ" dirty="0"/>
              <a:t> - reakce na pozvání na oslavu narozenin</a:t>
            </a:r>
          </a:p>
          <a:p>
            <a:pPr>
              <a:buNone/>
            </a:pPr>
            <a:r>
              <a:rPr lang="cs-CZ" dirty="0"/>
              <a:t>Porovnání s </a:t>
            </a:r>
            <a:r>
              <a:rPr lang="cs-CZ" i="1" dirty="0"/>
              <a:t>Referenčním popisem češtiny pro účely zkoušky z </a:t>
            </a:r>
            <a:r>
              <a:rPr lang="cs-CZ" i="1" dirty="0" err="1"/>
              <a:t>čj</a:t>
            </a:r>
            <a:r>
              <a:rPr lang="cs-CZ" i="1" dirty="0"/>
              <a:t> pro trvalý pobyt v ČR – úroveň A1, A2 </a:t>
            </a:r>
            <a:r>
              <a:rPr lang="cs-CZ" dirty="0"/>
              <a:t>– soupis lexikálních jednotek </a:t>
            </a:r>
            <a:r>
              <a:rPr lang="cs-CZ" sz="2600" dirty="0"/>
              <a:t>(http://trvaly-pobyt.</a:t>
            </a:r>
            <a:r>
              <a:rPr lang="cs-CZ" sz="2600" dirty="0" err="1"/>
              <a:t>cestina</a:t>
            </a:r>
            <a:r>
              <a:rPr lang="cs-CZ" sz="2600" dirty="0"/>
              <a:t>-pro-cizince.</a:t>
            </a:r>
            <a:r>
              <a:rPr lang="cs-CZ" sz="2600" dirty="0" err="1"/>
              <a:t>cz</a:t>
            </a:r>
            <a:r>
              <a:rPr lang="cs-CZ" sz="2600" dirty="0"/>
              <a:t>/index.</a:t>
            </a:r>
            <a:r>
              <a:rPr lang="cs-CZ" sz="2600" dirty="0" err="1"/>
              <a:t>php</a:t>
            </a:r>
            <a:r>
              <a:rPr lang="cs-CZ" sz="2600" dirty="0"/>
              <a:t>?p=soupis-</a:t>
            </a:r>
            <a:r>
              <a:rPr lang="cs-CZ" sz="2600" dirty="0" err="1"/>
              <a:t>lexikalnich</a:t>
            </a:r>
            <a:r>
              <a:rPr lang="cs-CZ" sz="2600" dirty="0"/>
              <a:t>-jednotek&amp;</a:t>
            </a:r>
            <a:r>
              <a:rPr lang="cs-CZ" sz="2600" dirty="0" err="1"/>
              <a:t>hl</a:t>
            </a:r>
            <a:r>
              <a:rPr lang="cs-CZ" sz="2600" dirty="0"/>
              <a:t>=</a:t>
            </a:r>
            <a:r>
              <a:rPr lang="cs-CZ" sz="2600" dirty="0" err="1"/>
              <a:t>cs</a:t>
            </a:r>
            <a:r>
              <a:rPr lang="cs-CZ" sz="2600" dirty="0"/>
              <a:t>_CZ)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I. Popis fotografie (koupání v moři)</a:t>
            </a:r>
            <a:br>
              <a:rPr lang="cs-CZ" dirty="0"/>
            </a:br>
            <a:r>
              <a:rPr lang="cs-CZ" dirty="0"/>
              <a:t>RJ                    AJ                      FJ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3"/>
          <a:lstStyle/>
          <a:p>
            <a:r>
              <a:rPr lang="cs-CZ" sz="1800" dirty="0"/>
              <a:t>S – fotografie, otec, dcera, Marie, moře, vlasy, brýle, plavky, rok (let), univerzita, učitel, angličtina, nálada, léto, počasí</a:t>
            </a:r>
          </a:p>
          <a:p>
            <a:r>
              <a:rPr lang="cs-CZ" sz="1800" dirty="0"/>
              <a:t>A – mladý, hezký, krátký, vysoký, nemocný, dobrý</a:t>
            </a:r>
          </a:p>
          <a:p>
            <a:r>
              <a:rPr lang="cs-CZ" sz="1800" dirty="0"/>
              <a:t>V – být, jmenovat se, mít, pracovat, říkat, chtít, plavat, hrát si, moci, myslet si</a:t>
            </a:r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/>
              <a:t>S – obrázek, otec, syn, pláž, radost, dovolená, rodina, máma, </a:t>
            </a:r>
            <a:r>
              <a:rPr lang="cs-CZ" sz="1800" dirty="0" err="1"/>
              <a:t>foťák</a:t>
            </a:r>
            <a:r>
              <a:rPr lang="cs-CZ" sz="1800" dirty="0"/>
              <a:t>, plavky, táta, brýle, </a:t>
            </a:r>
            <a:r>
              <a:rPr lang="cs-CZ" sz="1800" dirty="0">
                <a:solidFill>
                  <a:srgbClr val="FF0000"/>
                </a:solidFill>
              </a:rPr>
              <a:t>obvaz</a:t>
            </a:r>
            <a:r>
              <a:rPr lang="cs-CZ" sz="1800" dirty="0"/>
              <a:t>, hlava, obraz, způsob, léto</a:t>
            </a:r>
          </a:p>
          <a:p>
            <a:r>
              <a:rPr lang="cs-CZ" sz="1800" dirty="0"/>
              <a:t>A – velký, sluneční, </a:t>
            </a:r>
            <a:r>
              <a:rPr lang="cs-CZ" sz="1800" dirty="0">
                <a:solidFill>
                  <a:srgbClr val="FF0000"/>
                </a:solidFill>
              </a:rPr>
              <a:t>plavací!</a:t>
            </a:r>
            <a:r>
              <a:rPr lang="cs-CZ" sz="1800" dirty="0"/>
              <a:t>, pěkný</a:t>
            </a:r>
          </a:p>
          <a:p>
            <a:r>
              <a:rPr lang="cs-CZ" sz="1800" dirty="0"/>
              <a:t>V – vidět, hrát si, vypadat, mít, být, nosit, říkat, křičet, ukazovat, užívat si</a:t>
            </a:r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/>
              <a:t>S – fotografie, otec, dcera, moře, dovolená, léto, matka, Itálie, rok, rodina, dům, pláž, kostým, brýle, voda</a:t>
            </a:r>
          </a:p>
          <a:p>
            <a:r>
              <a:rPr lang="cs-CZ" sz="1800" dirty="0"/>
              <a:t>A – </a:t>
            </a:r>
            <a:r>
              <a:rPr lang="cs-CZ" sz="1800" dirty="0">
                <a:solidFill>
                  <a:srgbClr val="FF0000"/>
                </a:solidFill>
              </a:rPr>
              <a:t>plavací!</a:t>
            </a:r>
            <a:r>
              <a:rPr lang="cs-CZ" sz="1800" dirty="0"/>
              <a:t>, spokojený, teplý, studený!</a:t>
            </a:r>
          </a:p>
          <a:p>
            <a:r>
              <a:rPr lang="cs-CZ" sz="1800" dirty="0"/>
              <a:t>V – vidět, koupat se, být, jet, mít, říkat, myslet</a:t>
            </a:r>
          </a:p>
          <a:p>
            <a:endParaRPr lang="cs-CZ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II. Mail do hotelu</a:t>
            </a:r>
            <a:br>
              <a:rPr lang="cs-CZ" dirty="0"/>
            </a:br>
            <a:r>
              <a:rPr lang="cs-CZ" dirty="0"/>
              <a:t>RJ                     NJ                   ŠJ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3">
            <a:normAutofit/>
          </a:bodyPr>
          <a:lstStyle/>
          <a:p>
            <a:r>
              <a:rPr lang="cs-CZ" sz="1800" dirty="0"/>
              <a:t>S – den, pan Černý, pokoj, osoba, restaurace, jídlo, parkoviště, </a:t>
            </a:r>
            <a:r>
              <a:rPr lang="cs-CZ" sz="1800" dirty="0">
                <a:solidFill>
                  <a:srgbClr val="FF0000"/>
                </a:solidFill>
              </a:rPr>
              <a:t>instruktor</a:t>
            </a:r>
            <a:r>
              <a:rPr lang="cs-CZ" sz="1800" dirty="0"/>
              <a:t>, </a:t>
            </a:r>
            <a:r>
              <a:rPr lang="cs-CZ" sz="1800" dirty="0">
                <a:solidFill>
                  <a:srgbClr val="FF0000"/>
                </a:solidFill>
              </a:rPr>
              <a:t>začátečník</a:t>
            </a:r>
            <a:r>
              <a:rPr lang="cs-CZ" sz="1800" dirty="0"/>
              <a:t>, škola, odpověď</a:t>
            </a:r>
          </a:p>
          <a:p>
            <a:r>
              <a:rPr lang="cs-CZ" sz="1800" dirty="0"/>
              <a:t>A – dobrý, volný, </a:t>
            </a:r>
            <a:r>
              <a:rPr lang="cs-CZ" sz="1800" dirty="0">
                <a:solidFill>
                  <a:srgbClr val="FF0000"/>
                </a:solidFill>
              </a:rPr>
              <a:t>bezplatný</a:t>
            </a:r>
            <a:r>
              <a:rPr lang="cs-CZ" sz="1800" dirty="0"/>
              <a:t>, </a:t>
            </a:r>
            <a:r>
              <a:rPr lang="cs-CZ" sz="1800" dirty="0">
                <a:solidFill>
                  <a:srgbClr val="FF0000"/>
                </a:solidFill>
              </a:rPr>
              <a:t>hlídaný</a:t>
            </a:r>
            <a:r>
              <a:rPr lang="cs-CZ" sz="1800" dirty="0"/>
              <a:t>, lyžařský</a:t>
            </a:r>
          </a:p>
          <a:p>
            <a:r>
              <a:rPr lang="cs-CZ" sz="1800" dirty="0"/>
              <a:t>V – psát, chtít, zarezervovat, mít, stát, začít, lyžovat, potřebovat, být, těšit se</a:t>
            </a:r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/>
              <a:t>S – den, dáma, pán, pokoj, leden, snídaně, auto, hotel, parkoviště, zájem, škola, náhoda, Marie Černá</a:t>
            </a:r>
          </a:p>
          <a:p>
            <a:r>
              <a:rPr lang="cs-CZ" sz="1800" dirty="0"/>
              <a:t>A – dobrý, volný, </a:t>
            </a:r>
            <a:r>
              <a:rPr lang="cs-CZ" sz="1800" dirty="0">
                <a:solidFill>
                  <a:srgbClr val="FF0000"/>
                </a:solidFill>
              </a:rPr>
              <a:t>dvoulůžkový</a:t>
            </a:r>
            <a:r>
              <a:rPr lang="cs-CZ" sz="1800" dirty="0"/>
              <a:t>, možný, lyžařský</a:t>
            </a:r>
          </a:p>
          <a:p>
            <a:r>
              <a:rPr lang="cs-CZ" sz="1800" dirty="0"/>
              <a:t>V – chtít, zeptat se, mít, rezervovat, být, jet, vědět, mít se</a:t>
            </a:r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/>
              <a:t>S – Eva, výlet, otázka, pokoj, jídlo, mamka, </a:t>
            </a:r>
            <a:r>
              <a:rPr lang="cs-CZ" sz="1800" dirty="0">
                <a:solidFill>
                  <a:srgbClr val="FF0000"/>
                </a:solidFill>
              </a:rPr>
              <a:t>řízek</a:t>
            </a:r>
            <a:r>
              <a:rPr lang="cs-CZ" sz="1800" dirty="0"/>
              <a:t>, auto, parkoviště, škola, sníh, pozdrav</a:t>
            </a:r>
          </a:p>
          <a:p>
            <a:r>
              <a:rPr lang="cs-CZ" sz="1800" dirty="0"/>
              <a:t>A – jistý, volný, lyžařský, skvělý</a:t>
            </a:r>
          </a:p>
          <a:p>
            <a:r>
              <a:rPr lang="cs-CZ" sz="1800" dirty="0"/>
              <a:t>V – těšit se, mít, být, stát, přinést, dělat, </a:t>
            </a:r>
            <a:r>
              <a:rPr lang="cs-CZ" sz="1800" dirty="0">
                <a:solidFill>
                  <a:srgbClr val="FF0000"/>
                </a:solidFill>
              </a:rPr>
              <a:t>nechat</a:t>
            </a:r>
            <a:r>
              <a:rPr lang="cs-CZ" sz="1800" dirty="0"/>
              <a:t>, dojít, říkat, posílat</a:t>
            </a:r>
          </a:p>
          <a:p>
            <a:endParaRPr lang="cs-CZ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III. Reakce na pozvání na oslavu narozenin</a:t>
            </a:r>
            <a:br>
              <a:rPr lang="cs-CZ" dirty="0"/>
            </a:br>
            <a:r>
              <a:rPr lang="cs-CZ" dirty="0"/>
              <a:t>RJ                    AJ                   FJ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 numCol="3">
            <a:normAutofit/>
          </a:bodyPr>
          <a:lstStyle/>
          <a:p>
            <a:r>
              <a:rPr lang="cs-CZ" sz="1800" dirty="0"/>
              <a:t>S – den, </a:t>
            </a:r>
            <a:r>
              <a:rPr lang="cs-CZ" sz="1800" i="1" dirty="0"/>
              <a:t>Julie</a:t>
            </a:r>
            <a:r>
              <a:rPr lang="cs-CZ" sz="1800" dirty="0"/>
              <a:t>, pozvání, narozeniny, přítelkyně, otázka, kytara, fotbal, ping-pong, café, centrum, město, kamarádka, </a:t>
            </a:r>
            <a:r>
              <a:rPr lang="cs-CZ" sz="1800" i="1" dirty="0"/>
              <a:t>Eva, Kateřina, Martin</a:t>
            </a:r>
          </a:p>
          <a:p>
            <a:r>
              <a:rPr lang="cs-CZ" sz="1800" dirty="0"/>
              <a:t>A – dobrý, fajn</a:t>
            </a:r>
          </a:p>
          <a:p>
            <a:r>
              <a:rPr lang="cs-CZ" sz="1800" dirty="0"/>
              <a:t>V – děkovat, být, pozvat, oslavovat, přijít, chtít, </a:t>
            </a:r>
            <a:r>
              <a:rPr lang="cs-CZ" sz="1800" dirty="0">
                <a:solidFill>
                  <a:srgbClr val="FF0000"/>
                </a:solidFill>
              </a:rPr>
              <a:t>zadat</a:t>
            </a:r>
            <a:r>
              <a:rPr lang="cs-CZ" sz="1800" dirty="0"/>
              <a:t>, hrát, znát, oslavit</a:t>
            </a:r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/>
              <a:t>S – </a:t>
            </a:r>
            <a:r>
              <a:rPr lang="cs-CZ" sz="1800" i="1" dirty="0"/>
              <a:t>Martin</a:t>
            </a:r>
            <a:r>
              <a:rPr lang="cs-CZ" sz="1800" dirty="0"/>
              <a:t>, domov, </a:t>
            </a:r>
            <a:r>
              <a:rPr lang="cs-CZ" sz="1800" i="1" dirty="0"/>
              <a:t>Tomáš, Lukáš</a:t>
            </a:r>
            <a:r>
              <a:rPr lang="cs-CZ" sz="1800" dirty="0"/>
              <a:t>, rodiče, </a:t>
            </a:r>
            <a:r>
              <a:rPr lang="cs-CZ" sz="1800" i="1" dirty="0"/>
              <a:t>Radek, David</a:t>
            </a:r>
          </a:p>
          <a:p>
            <a:r>
              <a:rPr lang="cs-CZ" sz="1800" dirty="0"/>
              <a:t>A – </a:t>
            </a:r>
            <a:r>
              <a:rPr lang="cs-CZ" sz="1800" dirty="0">
                <a:solidFill>
                  <a:srgbClr val="FF0000"/>
                </a:solidFill>
              </a:rPr>
              <a:t>/</a:t>
            </a:r>
          </a:p>
          <a:p>
            <a:r>
              <a:rPr lang="cs-CZ" sz="1800" dirty="0"/>
              <a:t>V – chtít, poděkovat, pozvat, potřebovat, vědět, začínat, moci, vědět, muset, odejít, přijít, být, chtít, vědět, uvidět</a:t>
            </a:r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/>
              <a:t>S – </a:t>
            </a:r>
            <a:r>
              <a:rPr lang="cs-CZ" sz="1800" i="1" dirty="0"/>
              <a:t>Eva</a:t>
            </a:r>
            <a:r>
              <a:rPr lang="cs-CZ" sz="1800" dirty="0"/>
              <a:t>, pozvánka, narozeniny, informace, oslava, hodina, host, odpověď, pusa, </a:t>
            </a:r>
            <a:r>
              <a:rPr lang="cs-CZ" sz="1800" i="1" dirty="0"/>
              <a:t>Marie</a:t>
            </a:r>
          </a:p>
          <a:p>
            <a:r>
              <a:rPr lang="cs-CZ" sz="1800" dirty="0"/>
              <a:t>A – milý </a:t>
            </a:r>
          </a:p>
          <a:p>
            <a:r>
              <a:rPr lang="cs-CZ" sz="1800" dirty="0"/>
              <a:t>V – děkovat, </a:t>
            </a:r>
            <a:r>
              <a:rPr lang="cs-CZ" sz="1800" dirty="0">
                <a:solidFill>
                  <a:srgbClr val="FF0000"/>
                </a:solidFill>
              </a:rPr>
              <a:t>přijímat</a:t>
            </a:r>
            <a:r>
              <a:rPr lang="cs-CZ" sz="1800" dirty="0"/>
              <a:t>, poslat, prosit, být, začínat, pozvat, těšit se, posílat, mít se</a:t>
            </a:r>
          </a:p>
          <a:p>
            <a:endParaRPr lang="cs-CZ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cs-CZ" dirty="0"/>
              <a:t>Chyby v tvarosloví - 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 numCol="1">
            <a:normAutofit fontScale="92500" lnSpcReduction="20000"/>
          </a:bodyPr>
          <a:lstStyle/>
          <a:p>
            <a:pPr>
              <a:buNone/>
            </a:pPr>
            <a:r>
              <a:rPr lang="cs-CZ" sz="2000" dirty="0"/>
              <a:t>RJ</a:t>
            </a:r>
          </a:p>
          <a:p>
            <a:r>
              <a:rPr lang="cs-CZ" sz="2000" dirty="0"/>
              <a:t>Jsou na </a:t>
            </a:r>
            <a:r>
              <a:rPr lang="cs-CZ" sz="2000" u="sng" dirty="0">
                <a:solidFill>
                  <a:srgbClr val="FF0000"/>
                </a:solidFill>
              </a:rPr>
              <a:t>moře</a:t>
            </a:r>
            <a:r>
              <a:rPr lang="cs-CZ" sz="2000" dirty="0"/>
              <a:t>. </a:t>
            </a:r>
          </a:p>
          <a:p>
            <a:r>
              <a:rPr lang="cs-CZ" sz="2000" dirty="0"/>
              <a:t>Otec </a:t>
            </a:r>
            <a:r>
              <a:rPr lang="cs-CZ" sz="2000" dirty="0" err="1"/>
              <a:t>pracujé</a:t>
            </a:r>
            <a:r>
              <a:rPr lang="cs-CZ" sz="2000" dirty="0"/>
              <a:t> na </a:t>
            </a:r>
            <a:r>
              <a:rPr lang="cs-CZ" sz="2000" dirty="0" err="1"/>
              <a:t>univerzité</a:t>
            </a:r>
            <a:r>
              <a:rPr lang="cs-CZ" sz="2000" dirty="0"/>
              <a:t> </a:t>
            </a:r>
            <a:r>
              <a:rPr lang="cs-CZ" sz="2000" u="sng" dirty="0">
                <a:solidFill>
                  <a:srgbClr val="FF0000"/>
                </a:solidFill>
              </a:rPr>
              <a:t>učitelem</a:t>
            </a:r>
            <a:r>
              <a:rPr lang="cs-CZ" sz="2000" dirty="0"/>
              <a:t> angličtiny.</a:t>
            </a:r>
          </a:p>
          <a:p>
            <a:r>
              <a:rPr lang="cs-CZ" sz="2000" dirty="0"/>
              <a:t>Marie říká, že </a:t>
            </a:r>
            <a:r>
              <a:rPr lang="cs-CZ" sz="2000" u="sng" dirty="0" err="1">
                <a:solidFill>
                  <a:srgbClr val="0070C0"/>
                </a:solidFill>
              </a:rPr>
              <a:t>chcí</a:t>
            </a:r>
            <a:r>
              <a:rPr lang="cs-CZ" sz="2000" dirty="0"/>
              <a:t> </a:t>
            </a:r>
            <a:r>
              <a:rPr lang="cs-CZ" sz="2000" dirty="0" err="1"/>
              <a:t>plavát</a:t>
            </a:r>
            <a:r>
              <a:rPr lang="cs-CZ" sz="2000" dirty="0"/>
              <a:t> a </a:t>
            </a:r>
            <a:r>
              <a:rPr lang="cs-CZ" sz="2000" u="sng" dirty="0">
                <a:solidFill>
                  <a:srgbClr val="0070C0"/>
                </a:solidFill>
              </a:rPr>
              <a:t>hrát</a:t>
            </a:r>
            <a:r>
              <a:rPr lang="cs-CZ" sz="2000" dirty="0"/>
              <a:t>, …</a:t>
            </a:r>
          </a:p>
          <a:p>
            <a:r>
              <a:rPr lang="cs-CZ" sz="2000" u="sng" dirty="0">
                <a:solidFill>
                  <a:srgbClr val="0070C0"/>
                </a:solidFill>
              </a:rPr>
              <a:t>Jsou má</a:t>
            </a:r>
            <a:r>
              <a:rPr lang="cs-CZ" sz="2000" dirty="0">
                <a:solidFill>
                  <a:srgbClr val="0070C0"/>
                </a:solidFill>
              </a:rPr>
              <a:t> </a:t>
            </a:r>
            <a:r>
              <a:rPr lang="cs-CZ" sz="2000" dirty="0"/>
              <a:t>dobrou </a:t>
            </a:r>
            <a:r>
              <a:rPr lang="cs-CZ" sz="2000" dirty="0" err="1"/>
              <a:t>naladu</a:t>
            </a:r>
            <a:r>
              <a:rPr lang="cs-CZ" sz="2000" dirty="0"/>
              <a:t>. </a:t>
            </a:r>
          </a:p>
          <a:p>
            <a:r>
              <a:rPr lang="cs-CZ" sz="2000" dirty="0" err="1">
                <a:solidFill>
                  <a:srgbClr val="0070C0"/>
                </a:solidFill>
              </a:rPr>
              <a:t>Myslim</a:t>
            </a:r>
            <a:r>
              <a:rPr lang="cs-CZ" sz="2000" dirty="0">
                <a:solidFill>
                  <a:srgbClr val="0070C0"/>
                </a:solidFill>
              </a:rPr>
              <a:t> </a:t>
            </a:r>
            <a:r>
              <a:rPr lang="cs-CZ" sz="2000" u="sng" dirty="0">
                <a:solidFill>
                  <a:srgbClr val="0070C0"/>
                </a:solidFill>
              </a:rPr>
              <a:t>se</a:t>
            </a:r>
            <a:r>
              <a:rPr lang="cs-CZ" sz="2000" dirty="0">
                <a:solidFill>
                  <a:srgbClr val="0070C0"/>
                </a:solidFill>
              </a:rPr>
              <a:t> </a:t>
            </a:r>
            <a:r>
              <a:rPr lang="cs-CZ" sz="2000" dirty="0"/>
              <a:t>to je léto. </a:t>
            </a:r>
          </a:p>
          <a:p>
            <a:pPr>
              <a:buNone/>
            </a:pPr>
            <a:r>
              <a:rPr lang="cs-CZ" sz="2000" dirty="0"/>
              <a:t>AJ</a:t>
            </a:r>
          </a:p>
          <a:p>
            <a:r>
              <a:rPr lang="cs-CZ" sz="2000" dirty="0"/>
              <a:t>Tady na obrázku </a:t>
            </a:r>
            <a:r>
              <a:rPr lang="cs-CZ" sz="2000" dirty="0" err="1"/>
              <a:t>vídím</a:t>
            </a:r>
            <a:r>
              <a:rPr lang="cs-CZ" sz="2000" dirty="0"/>
              <a:t> </a:t>
            </a:r>
            <a:r>
              <a:rPr lang="cs-CZ" sz="2000" u="sng" dirty="0">
                <a:solidFill>
                  <a:srgbClr val="FF0000"/>
                </a:solidFill>
              </a:rPr>
              <a:t>otec</a:t>
            </a:r>
            <a:r>
              <a:rPr lang="cs-CZ" sz="2000" dirty="0"/>
              <a:t> a jeho </a:t>
            </a:r>
            <a:r>
              <a:rPr lang="cs-CZ" sz="2000" u="sng" dirty="0">
                <a:solidFill>
                  <a:srgbClr val="FF0000"/>
                </a:solidFill>
              </a:rPr>
              <a:t>syn</a:t>
            </a:r>
            <a:r>
              <a:rPr lang="cs-CZ" sz="2000" dirty="0"/>
              <a:t>. </a:t>
            </a:r>
          </a:p>
          <a:p>
            <a:r>
              <a:rPr lang="cs-CZ" sz="2000" u="sng" dirty="0" err="1">
                <a:solidFill>
                  <a:srgbClr val="0070C0"/>
                </a:solidFill>
              </a:rPr>
              <a:t>Hraja</a:t>
            </a:r>
            <a:r>
              <a:rPr lang="cs-CZ" sz="2000" dirty="0"/>
              <a:t> si na pláži …</a:t>
            </a:r>
          </a:p>
          <a:p>
            <a:r>
              <a:rPr lang="cs-CZ" sz="2000" dirty="0"/>
              <a:t>Nejspíš jsou na </a:t>
            </a:r>
            <a:r>
              <a:rPr lang="cs-CZ" sz="2000" u="sng" dirty="0">
                <a:solidFill>
                  <a:srgbClr val="FF0000"/>
                </a:solidFill>
              </a:rPr>
              <a:t>dovelenou</a:t>
            </a:r>
            <a:r>
              <a:rPr lang="cs-CZ" sz="2000" dirty="0"/>
              <a:t>, …</a:t>
            </a:r>
          </a:p>
          <a:p>
            <a:r>
              <a:rPr lang="cs-CZ" sz="2000" u="sng" dirty="0" err="1">
                <a:solidFill>
                  <a:srgbClr val="0070C0"/>
                </a:solidFill>
              </a:rPr>
              <a:t>Nosejí</a:t>
            </a:r>
            <a:r>
              <a:rPr lang="cs-CZ" sz="2000" dirty="0"/>
              <a:t>  na sobě plavky, …</a:t>
            </a:r>
          </a:p>
          <a:p>
            <a:pPr>
              <a:buNone/>
            </a:pPr>
            <a:r>
              <a:rPr lang="cs-CZ" sz="2000" dirty="0"/>
              <a:t>FJ</a:t>
            </a:r>
          </a:p>
          <a:p>
            <a:r>
              <a:rPr lang="cs-CZ" sz="2000" dirty="0"/>
              <a:t>Na fotografii </a:t>
            </a:r>
            <a:r>
              <a:rPr lang="cs-CZ" sz="2000" dirty="0" err="1"/>
              <a:t>vídíme</a:t>
            </a:r>
            <a:r>
              <a:rPr lang="cs-CZ" sz="2000" dirty="0"/>
              <a:t> </a:t>
            </a:r>
            <a:r>
              <a:rPr lang="cs-CZ" sz="2000" u="sng" dirty="0">
                <a:solidFill>
                  <a:srgbClr val="FF0000"/>
                </a:solidFill>
              </a:rPr>
              <a:t>otec</a:t>
            </a:r>
            <a:r>
              <a:rPr lang="cs-CZ" sz="2000" dirty="0"/>
              <a:t> a </a:t>
            </a:r>
            <a:r>
              <a:rPr lang="cs-CZ" sz="2000" u="sng" dirty="0">
                <a:solidFill>
                  <a:srgbClr val="FF0000"/>
                </a:solidFill>
              </a:rPr>
              <a:t>dcera</a:t>
            </a:r>
            <a:r>
              <a:rPr lang="cs-CZ" sz="2000" dirty="0"/>
              <a:t>. </a:t>
            </a:r>
          </a:p>
          <a:p>
            <a:r>
              <a:rPr lang="cs-CZ" sz="2000" u="sng" dirty="0" err="1">
                <a:solidFill>
                  <a:srgbClr val="0070C0"/>
                </a:solidFill>
              </a:rPr>
              <a:t>Koupáji</a:t>
            </a:r>
            <a:r>
              <a:rPr lang="cs-CZ" sz="2000" dirty="0"/>
              <a:t> v </a:t>
            </a:r>
            <a:r>
              <a:rPr lang="cs-CZ" sz="2000" u="sng" dirty="0">
                <a:solidFill>
                  <a:srgbClr val="FF0000"/>
                </a:solidFill>
              </a:rPr>
              <a:t>moře</a:t>
            </a:r>
            <a:r>
              <a:rPr lang="cs-CZ" sz="2000" dirty="0"/>
              <a:t>. </a:t>
            </a:r>
          </a:p>
          <a:p>
            <a:r>
              <a:rPr lang="cs-CZ" sz="2000" dirty="0"/>
              <a:t>… jsou na </a:t>
            </a:r>
            <a:r>
              <a:rPr lang="cs-CZ" sz="2000" u="sng" dirty="0">
                <a:solidFill>
                  <a:srgbClr val="FF0000"/>
                </a:solidFill>
              </a:rPr>
              <a:t>dovolená</a:t>
            </a:r>
            <a:r>
              <a:rPr lang="cs-CZ" sz="2000" dirty="0"/>
              <a:t> … </a:t>
            </a:r>
          </a:p>
          <a:p>
            <a:r>
              <a:rPr lang="cs-CZ" sz="2000" dirty="0"/>
              <a:t>… celá </a:t>
            </a:r>
            <a:r>
              <a:rPr lang="cs-CZ" sz="2000" dirty="0" err="1"/>
              <a:t>rodiná</a:t>
            </a:r>
            <a:r>
              <a:rPr lang="cs-CZ" sz="2000" dirty="0"/>
              <a:t> jede do </a:t>
            </a:r>
            <a:r>
              <a:rPr lang="cs-CZ" sz="2000" u="sng" dirty="0" err="1">
                <a:solidFill>
                  <a:srgbClr val="FF0000"/>
                </a:solidFill>
              </a:rPr>
              <a:t>Italii</a:t>
            </a:r>
            <a:r>
              <a:rPr lang="cs-CZ" sz="2000" dirty="0"/>
              <a:t> …</a:t>
            </a:r>
          </a:p>
          <a:p>
            <a:r>
              <a:rPr lang="cs-CZ" sz="2000" dirty="0"/>
              <a:t>Oba máji na sobě </a:t>
            </a:r>
            <a:r>
              <a:rPr lang="cs-CZ" sz="2000" u="sng" dirty="0">
                <a:solidFill>
                  <a:srgbClr val="00B050"/>
                </a:solidFill>
              </a:rPr>
              <a:t>plavení</a:t>
            </a:r>
            <a:r>
              <a:rPr lang="cs-CZ" sz="2000" dirty="0">
                <a:solidFill>
                  <a:srgbClr val="00B050"/>
                </a:solidFill>
              </a:rPr>
              <a:t> </a:t>
            </a:r>
            <a:r>
              <a:rPr lang="cs-CZ" sz="2000" dirty="0"/>
              <a:t>kostým. </a:t>
            </a:r>
          </a:p>
          <a:p>
            <a:r>
              <a:rPr lang="cs-CZ" sz="2000" dirty="0"/>
              <a:t>Otec </a:t>
            </a:r>
            <a:r>
              <a:rPr lang="cs-CZ" sz="2000" dirty="0" err="1"/>
              <a:t>řiká</a:t>
            </a:r>
            <a:r>
              <a:rPr lang="cs-CZ" sz="2000" dirty="0"/>
              <a:t>, že </a:t>
            </a:r>
            <a:r>
              <a:rPr lang="cs-CZ" sz="2000" dirty="0" err="1"/>
              <a:t>vodá</a:t>
            </a:r>
            <a:r>
              <a:rPr lang="cs-CZ" sz="2000" dirty="0"/>
              <a:t> je teplá, ale dcera myslí, že </a:t>
            </a:r>
            <a:r>
              <a:rPr lang="cs-CZ" sz="2000" dirty="0" err="1"/>
              <a:t>vodá</a:t>
            </a:r>
            <a:r>
              <a:rPr lang="cs-CZ" sz="2000" dirty="0"/>
              <a:t> je moc </a:t>
            </a:r>
            <a:r>
              <a:rPr lang="cs-CZ" sz="2000" u="sng" dirty="0" err="1">
                <a:solidFill>
                  <a:srgbClr val="00B050"/>
                </a:solidFill>
              </a:rPr>
              <a:t>ziná</a:t>
            </a:r>
            <a:r>
              <a:rPr lang="cs-CZ" sz="2000" dirty="0"/>
              <a:t>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Didaktické zpracování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Pracovat jako učitel x být učitelem/učitel</a:t>
            </a:r>
          </a:p>
          <a:p>
            <a:r>
              <a:rPr lang="cs-CZ" dirty="0"/>
              <a:t>Hrát x hrát si</a:t>
            </a:r>
          </a:p>
          <a:p>
            <a:r>
              <a:rPr lang="cs-CZ" dirty="0"/>
              <a:t>Myslet x myslet si x </a:t>
            </a:r>
            <a:r>
              <a:rPr lang="cs-CZ" strike="sngStrike" dirty="0"/>
              <a:t>myslet se</a:t>
            </a:r>
          </a:p>
          <a:p>
            <a:r>
              <a:rPr lang="cs-CZ" dirty="0"/>
              <a:t>Plavení kostým (plavky)</a:t>
            </a:r>
          </a:p>
          <a:p>
            <a:r>
              <a:rPr lang="cs-CZ" dirty="0" err="1"/>
              <a:t>Ziná</a:t>
            </a:r>
            <a:r>
              <a:rPr lang="cs-CZ" dirty="0"/>
              <a:t> (studená?)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Chyby v tvarosloví -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/>
              <a:t>RJ</a:t>
            </a:r>
          </a:p>
          <a:p>
            <a:r>
              <a:rPr lang="cs-CZ" dirty="0"/>
              <a:t>KOLIK TO BUDE </a:t>
            </a:r>
            <a:r>
              <a:rPr lang="cs-CZ" u="sng" dirty="0" err="1">
                <a:solidFill>
                  <a:srgbClr val="0070C0"/>
                </a:solidFill>
              </a:rPr>
              <a:t>STOJIt</a:t>
            </a:r>
            <a:r>
              <a:rPr lang="cs-CZ" dirty="0"/>
              <a:t> PRO DVĚ OSOBY? </a:t>
            </a:r>
          </a:p>
          <a:p>
            <a:r>
              <a:rPr lang="cs-CZ" dirty="0" err="1"/>
              <a:t>CHteLI</a:t>
            </a:r>
            <a:r>
              <a:rPr lang="cs-CZ" dirty="0"/>
              <a:t> </a:t>
            </a:r>
            <a:r>
              <a:rPr lang="cs-CZ" u="sng" dirty="0">
                <a:solidFill>
                  <a:srgbClr val="0070C0"/>
                </a:solidFill>
              </a:rPr>
              <a:t>BYCH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u="sng" dirty="0">
                <a:solidFill>
                  <a:srgbClr val="0070C0"/>
                </a:solidFill>
              </a:rPr>
              <a:t>ZAČAT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/>
              <a:t>LYŽOVAT, A PROTO </a:t>
            </a:r>
            <a:r>
              <a:rPr lang="cs-CZ" u="sng" dirty="0">
                <a:solidFill>
                  <a:srgbClr val="0070C0"/>
                </a:solidFill>
              </a:rPr>
              <a:t>POTŘEBUJEM</a:t>
            </a:r>
            <a:r>
              <a:rPr lang="cs-CZ" dirty="0"/>
              <a:t> </a:t>
            </a:r>
            <a:r>
              <a:rPr lang="cs-CZ" dirty="0" err="1"/>
              <a:t>LYŽARSKeHO</a:t>
            </a:r>
            <a:r>
              <a:rPr lang="cs-CZ" dirty="0"/>
              <a:t> INSTRUKTORA …</a:t>
            </a:r>
          </a:p>
          <a:p>
            <a:r>
              <a:rPr lang="cs-CZ" u="sng" dirty="0">
                <a:solidFill>
                  <a:srgbClr val="0070C0"/>
                </a:solidFill>
              </a:rPr>
              <a:t>POTŘEBUJEM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u="sng" dirty="0">
                <a:solidFill>
                  <a:srgbClr val="00B050"/>
                </a:solidFill>
              </a:rPr>
              <a:t>DOBRU</a:t>
            </a:r>
            <a:r>
              <a:rPr lang="cs-CZ" dirty="0"/>
              <a:t> ŠKOLU!</a:t>
            </a:r>
          </a:p>
          <a:p>
            <a:pPr>
              <a:buNone/>
            </a:pPr>
            <a:r>
              <a:rPr lang="cs-CZ" dirty="0"/>
              <a:t>NJ</a:t>
            </a:r>
          </a:p>
          <a:p>
            <a:r>
              <a:rPr lang="cs-CZ" dirty="0"/>
              <a:t>Chtěla bych </a:t>
            </a:r>
            <a:r>
              <a:rPr lang="cs-CZ" u="sng" dirty="0">
                <a:solidFill>
                  <a:srgbClr val="0070C0"/>
                </a:solidFill>
              </a:rPr>
              <a:t>zeptat</a:t>
            </a:r>
            <a:r>
              <a:rPr lang="cs-CZ" dirty="0"/>
              <a:t>, …</a:t>
            </a:r>
          </a:p>
          <a:p>
            <a:pPr>
              <a:buNone/>
            </a:pPr>
            <a:r>
              <a:rPr lang="cs-CZ" dirty="0"/>
              <a:t>ŠJ</a:t>
            </a:r>
          </a:p>
          <a:p>
            <a:r>
              <a:rPr lang="cs-CZ" dirty="0"/>
              <a:t>… </a:t>
            </a:r>
            <a:r>
              <a:rPr lang="cs-CZ" u="sng" dirty="0">
                <a:solidFill>
                  <a:srgbClr val="0070C0"/>
                </a:solidFill>
              </a:rPr>
              <a:t>jsme</a:t>
            </a:r>
            <a:r>
              <a:rPr lang="cs-CZ" u="sng" dirty="0"/>
              <a:t> </a:t>
            </a:r>
            <a:r>
              <a:rPr lang="cs-CZ" u="sng" dirty="0">
                <a:solidFill>
                  <a:srgbClr val="00B050"/>
                </a:solidFill>
              </a:rPr>
              <a:t>jistý</a:t>
            </a:r>
            <a:r>
              <a:rPr lang="cs-CZ" dirty="0"/>
              <a:t> že </a:t>
            </a:r>
            <a:r>
              <a:rPr lang="cs-CZ" u="sng" dirty="0">
                <a:solidFill>
                  <a:srgbClr val="FF0000"/>
                </a:solidFill>
              </a:rPr>
              <a:t>pokojí</a:t>
            </a:r>
            <a:r>
              <a:rPr lang="cs-CZ" dirty="0"/>
              <a:t> jsou </a:t>
            </a:r>
            <a:r>
              <a:rPr lang="cs-CZ" u="sng" dirty="0">
                <a:solidFill>
                  <a:srgbClr val="00B050"/>
                </a:solidFill>
              </a:rPr>
              <a:t>volný</a:t>
            </a:r>
            <a:r>
              <a:rPr lang="cs-CZ" dirty="0"/>
              <a:t>?</a:t>
            </a:r>
          </a:p>
          <a:p>
            <a:r>
              <a:rPr lang="cs-CZ" dirty="0"/>
              <a:t>Auto </a:t>
            </a:r>
            <a:r>
              <a:rPr lang="cs-CZ" dirty="0" err="1"/>
              <a:t>nechame</a:t>
            </a:r>
            <a:r>
              <a:rPr lang="cs-CZ" dirty="0"/>
              <a:t> v </a:t>
            </a:r>
            <a:r>
              <a:rPr lang="cs-CZ" u="sng" dirty="0">
                <a:solidFill>
                  <a:srgbClr val="FF0000"/>
                </a:solidFill>
              </a:rPr>
              <a:t>parkoviště</a:t>
            </a:r>
            <a:r>
              <a:rPr lang="cs-CZ" dirty="0"/>
              <a:t> …</a:t>
            </a:r>
          </a:p>
          <a:p>
            <a:r>
              <a:rPr lang="cs-CZ" dirty="0"/>
              <a:t>… dojdeme do </a:t>
            </a:r>
            <a:r>
              <a:rPr lang="cs-CZ" u="sng" dirty="0" err="1">
                <a:solidFill>
                  <a:srgbClr val="00B050"/>
                </a:solidFill>
              </a:rPr>
              <a:t>lyžarskou</a:t>
            </a:r>
            <a:r>
              <a:rPr lang="cs-CZ" dirty="0"/>
              <a:t> </a:t>
            </a:r>
            <a:r>
              <a:rPr lang="cs-CZ" u="sng" dirty="0" err="1">
                <a:solidFill>
                  <a:srgbClr val="FF0000"/>
                </a:solidFill>
              </a:rPr>
              <a:t>skola</a:t>
            </a:r>
            <a:r>
              <a:rPr lang="cs-CZ" dirty="0"/>
              <a:t>, </a:t>
            </a:r>
            <a:r>
              <a:rPr lang="cs-CZ" dirty="0" err="1"/>
              <a:t>řikají</a:t>
            </a:r>
            <a:r>
              <a:rPr lang="cs-CZ" dirty="0"/>
              <a:t>, že </a:t>
            </a:r>
            <a:r>
              <a:rPr lang="cs-CZ" dirty="0" err="1"/>
              <a:t>sních</a:t>
            </a:r>
            <a:r>
              <a:rPr lang="cs-CZ" dirty="0"/>
              <a:t> je </a:t>
            </a:r>
            <a:r>
              <a:rPr lang="cs-CZ" u="sng" dirty="0">
                <a:solidFill>
                  <a:srgbClr val="00B050"/>
                </a:solidFill>
              </a:rPr>
              <a:t>skvěla</a:t>
            </a:r>
            <a:r>
              <a:rPr lang="cs-CZ" dirty="0"/>
              <a:t>.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Didaktické zpracování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Zeptat se</a:t>
            </a:r>
          </a:p>
          <a:p>
            <a:r>
              <a:rPr lang="cs-CZ" dirty="0" err="1"/>
              <a:t>Potřebujem</a:t>
            </a:r>
            <a:r>
              <a:rPr lang="cs-CZ" dirty="0"/>
              <a:t> x potřebujeme</a:t>
            </a:r>
          </a:p>
          <a:p>
            <a:r>
              <a:rPr lang="cs-CZ" dirty="0"/>
              <a:t>Být si jistý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213</TotalTime>
  <Words>850</Words>
  <Application>Microsoft Office PowerPoint</Application>
  <PresentationFormat>Předvádění na obrazovce (4:3)</PresentationFormat>
  <Paragraphs>115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Motiv sady Office</vt:lpstr>
      <vt:lpstr>Lexikální jednotky na úrovni A2 - substantiva, adjektiva, verba</vt:lpstr>
      <vt:lpstr>Prezentace aplikace PowerPoint</vt:lpstr>
      <vt:lpstr>I. Popis fotografie (koupání v moři) RJ                    AJ                      FJ</vt:lpstr>
      <vt:lpstr>II. Mail do hotelu RJ                     NJ                   ŠJ</vt:lpstr>
      <vt:lpstr>III. Reakce na pozvání na oslavu narozenin RJ                    AJ                   FJ </vt:lpstr>
      <vt:lpstr>Chyby v tvarosloví - I</vt:lpstr>
      <vt:lpstr>Didaktické zpracování</vt:lpstr>
      <vt:lpstr>Chyby v tvarosloví - II</vt:lpstr>
      <vt:lpstr>Didaktické zpracování</vt:lpstr>
      <vt:lpstr>Chyby v tvarosloví - III</vt:lpstr>
      <vt:lpstr>Didaktické zpracování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Magdaléna Denková</dc:creator>
  <cp:lastModifiedBy>bkukrechtova@gmail.com</cp:lastModifiedBy>
  <cp:revision>31</cp:revision>
  <dcterms:created xsi:type="dcterms:W3CDTF">2018-01-03T14:07:03Z</dcterms:created>
  <dcterms:modified xsi:type="dcterms:W3CDTF">2018-01-06T15:29:22Z</dcterms:modified>
</cp:coreProperties>
</file>