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6" r:id="rId2"/>
    <p:sldId id="378" r:id="rId3"/>
    <p:sldId id="401" r:id="rId4"/>
    <p:sldId id="379" r:id="rId5"/>
    <p:sldId id="426" r:id="rId6"/>
    <p:sldId id="427" r:id="rId7"/>
    <p:sldId id="428" r:id="rId8"/>
    <p:sldId id="399" r:id="rId9"/>
    <p:sldId id="400" r:id="rId10"/>
    <p:sldId id="423" r:id="rId11"/>
    <p:sldId id="362" r:id="rId12"/>
    <p:sldId id="424" r:id="rId13"/>
    <p:sldId id="429" r:id="rId14"/>
    <p:sldId id="430" r:id="rId15"/>
    <p:sldId id="363" r:id="rId16"/>
    <p:sldId id="364" r:id="rId17"/>
    <p:sldId id="431" r:id="rId18"/>
    <p:sldId id="43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A2BAA5-0303-4304-9E6C-F3633FF27623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A7BFF9-BF74-460B-BACA-79800553E5B6}">
      <dgm:prSet/>
      <dgm:spPr/>
      <dgm:t>
        <a:bodyPr/>
        <a:lstStyle/>
        <a:p>
          <a:r>
            <a:rPr lang="cs-CZ"/>
            <a:t>Zavřete oči a pozorně poslouchejte. </a:t>
          </a:r>
          <a:endParaRPr lang="en-US"/>
        </a:p>
      </dgm:t>
    </dgm:pt>
    <dgm:pt modelId="{8B9E2293-A346-4C66-BDF9-A816164579B7}" type="parTrans" cxnId="{E1580174-6C38-4376-8CC6-169742F610FD}">
      <dgm:prSet/>
      <dgm:spPr/>
      <dgm:t>
        <a:bodyPr/>
        <a:lstStyle/>
        <a:p>
          <a:endParaRPr lang="en-US"/>
        </a:p>
      </dgm:t>
    </dgm:pt>
    <dgm:pt modelId="{02F405E9-6C18-4271-8E86-5A6FF31B22EF}" type="sibTrans" cxnId="{E1580174-6C38-4376-8CC6-169742F610FD}">
      <dgm:prSet/>
      <dgm:spPr/>
      <dgm:t>
        <a:bodyPr/>
        <a:lstStyle/>
        <a:p>
          <a:endParaRPr lang="en-US"/>
        </a:p>
      </dgm:t>
    </dgm:pt>
    <dgm:pt modelId="{B17FCBBE-EDBF-423A-80DD-4F5C718746AB}">
      <dgm:prSet/>
      <dgm:spPr/>
      <dgm:t>
        <a:bodyPr/>
        <a:lstStyle/>
        <a:p>
          <a:r>
            <a:rPr lang="cs-CZ"/>
            <a:t>Jaké zvíře vydává tento zvuk?</a:t>
          </a:r>
          <a:endParaRPr lang="en-US"/>
        </a:p>
      </dgm:t>
    </dgm:pt>
    <dgm:pt modelId="{C8AB3152-2388-4585-84E9-74E8D1A64BE8}" type="parTrans" cxnId="{7D32F2D2-F188-4A6D-B507-D71CE9F6C588}">
      <dgm:prSet/>
      <dgm:spPr/>
      <dgm:t>
        <a:bodyPr/>
        <a:lstStyle/>
        <a:p>
          <a:endParaRPr lang="en-US"/>
        </a:p>
      </dgm:t>
    </dgm:pt>
    <dgm:pt modelId="{6BAC590D-139F-4EC8-ABED-0EF3759BC2C6}" type="sibTrans" cxnId="{7D32F2D2-F188-4A6D-B507-D71CE9F6C588}">
      <dgm:prSet/>
      <dgm:spPr/>
      <dgm:t>
        <a:bodyPr/>
        <a:lstStyle/>
        <a:p>
          <a:endParaRPr lang="en-US"/>
        </a:p>
      </dgm:t>
    </dgm:pt>
    <dgm:pt modelId="{CD5707E2-19AA-46B9-95BB-4D91E8F58E10}" type="pres">
      <dgm:prSet presAssocID="{64A2BAA5-0303-4304-9E6C-F3633FF27623}" presName="linear" presStyleCnt="0">
        <dgm:presLayoutVars>
          <dgm:animLvl val="lvl"/>
          <dgm:resizeHandles val="exact"/>
        </dgm:presLayoutVars>
      </dgm:prSet>
      <dgm:spPr/>
    </dgm:pt>
    <dgm:pt modelId="{A4471F8A-3BE0-41C5-835E-A2597AC20688}" type="pres">
      <dgm:prSet presAssocID="{40A7BFF9-BF74-460B-BACA-79800553E5B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284523-7F20-4D1B-BD18-F13A4E5F9309}" type="pres">
      <dgm:prSet presAssocID="{02F405E9-6C18-4271-8E86-5A6FF31B22EF}" presName="spacer" presStyleCnt="0"/>
      <dgm:spPr/>
    </dgm:pt>
    <dgm:pt modelId="{51BFFBEF-E78B-4C97-8104-AAC1CCC485D7}" type="pres">
      <dgm:prSet presAssocID="{B17FCBBE-EDBF-423A-80DD-4F5C718746A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1580174-6C38-4376-8CC6-169742F610FD}" srcId="{64A2BAA5-0303-4304-9E6C-F3633FF27623}" destId="{40A7BFF9-BF74-460B-BACA-79800553E5B6}" srcOrd="0" destOrd="0" parTransId="{8B9E2293-A346-4C66-BDF9-A816164579B7}" sibTransId="{02F405E9-6C18-4271-8E86-5A6FF31B22EF}"/>
    <dgm:cxn modelId="{4E07D9A3-0DE1-409D-B614-2598674BC615}" type="presOf" srcId="{40A7BFF9-BF74-460B-BACA-79800553E5B6}" destId="{A4471F8A-3BE0-41C5-835E-A2597AC20688}" srcOrd="0" destOrd="0" presId="urn:microsoft.com/office/officeart/2005/8/layout/vList2"/>
    <dgm:cxn modelId="{EC07BEA4-D3B3-4290-B2A1-1E846D072066}" type="presOf" srcId="{B17FCBBE-EDBF-423A-80DD-4F5C718746AB}" destId="{51BFFBEF-E78B-4C97-8104-AAC1CCC485D7}" srcOrd="0" destOrd="0" presId="urn:microsoft.com/office/officeart/2005/8/layout/vList2"/>
    <dgm:cxn modelId="{5D4B7CBA-0101-463F-90DC-477B08D270CF}" type="presOf" srcId="{64A2BAA5-0303-4304-9E6C-F3633FF27623}" destId="{CD5707E2-19AA-46B9-95BB-4D91E8F58E10}" srcOrd="0" destOrd="0" presId="urn:microsoft.com/office/officeart/2005/8/layout/vList2"/>
    <dgm:cxn modelId="{7D32F2D2-F188-4A6D-B507-D71CE9F6C588}" srcId="{64A2BAA5-0303-4304-9E6C-F3633FF27623}" destId="{B17FCBBE-EDBF-423A-80DD-4F5C718746AB}" srcOrd="1" destOrd="0" parTransId="{C8AB3152-2388-4585-84E9-74E8D1A64BE8}" sibTransId="{6BAC590D-139F-4EC8-ABED-0EF3759BC2C6}"/>
    <dgm:cxn modelId="{53C7C670-76C6-4077-A620-6BB28514B672}" type="presParOf" srcId="{CD5707E2-19AA-46B9-95BB-4D91E8F58E10}" destId="{A4471F8A-3BE0-41C5-835E-A2597AC20688}" srcOrd="0" destOrd="0" presId="urn:microsoft.com/office/officeart/2005/8/layout/vList2"/>
    <dgm:cxn modelId="{4F34FC56-EA01-4AF6-8E2F-5198A07F7228}" type="presParOf" srcId="{CD5707E2-19AA-46B9-95BB-4D91E8F58E10}" destId="{91284523-7F20-4D1B-BD18-F13A4E5F9309}" srcOrd="1" destOrd="0" presId="urn:microsoft.com/office/officeart/2005/8/layout/vList2"/>
    <dgm:cxn modelId="{EBD47165-1341-4FFA-978C-4E76F00AC4DA}" type="presParOf" srcId="{CD5707E2-19AA-46B9-95BB-4D91E8F58E10}" destId="{51BFFBEF-E78B-4C97-8104-AAC1CCC485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4B51CF-5F35-4E12-9972-8B3BD23F2649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151EED7-EDFC-45AA-8301-3D90665C3696}">
      <dgm:prSet/>
      <dgm:spPr/>
      <dgm:t>
        <a:bodyPr/>
        <a:lstStyle/>
        <a:p>
          <a:r>
            <a:rPr lang="cs-CZ"/>
            <a:t>Otevřete oči a pomozte si hmatem. </a:t>
          </a:r>
          <a:endParaRPr lang="en-US"/>
        </a:p>
      </dgm:t>
    </dgm:pt>
    <dgm:pt modelId="{A0DF3A79-77B4-400F-9B09-5B346701A93F}" type="parTrans" cxnId="{89749DCE-72D0-489C-9A6C-326F1620621B}">
      <dgm:prSet/>
      <dgm:spPr/>
      <dgm:t>
        <a:bodyPr/>
        <a:lstStyle/>
        <a:p>
          <a:endParaRPr lang="en-US"/>
        </a:p>
      </dgm:t>
    </dgm:pt>
    <dgm:pt modelId="{21DBA585-446E-4AC6-9155-53843FA9ECBC}" type="sibTrans" cxnId="{89749DCE-72D0-489C-9A6C-326F1620621B}">
      <dgm:prSet/>
      <dgm:spPr/>
      <dgm:t>
        <a:bodyPr/>
        <a:lstStyle/>
        <a:p>
          <a:endParaRPr lang="en-US"/>
        </a:p>
      </dgm:t>
    </dgm:pt>
    <dgm:pt modelId="{E44556EC-5F59-48FF-8718-0F5801EA4A20}">
      <dgm:prSet/>
      <dgm:spPr/>
      <dgm:t>
        <a:bodyPr/>
        <a:lstStyle/>
        <a:p>
          <a:r>
            <a:rPr lang="cs-CZ" dirty="0"/>
            <a:t>Nepodvádějte, podváděli byste jen sami sebe. </a:t>
          </a:r>
          <a:r>
            <a:rPr lang="cs-CZ" dirty="0">
              <a:sym typeface="Wingdings" panose="05000000000000000000" pitchFamily="2" charset="2"/>
            </a:rPr>
            <a:t></a:t>
          </a:r>
          <a:r>
            <a:rPr lang="cs-CZ" dirty="0"/>
            <a:t> </a:t>
          </a:r>
          <a:endParaRPr lang="en-US" dirty="0"/>
        </a:p>
      </dgm:t>
    </dgm:pt>
    <dgm:pt modelId="{416B3AD2-67C4-4053-AD9F-3AAFD7A6CE71}" type="parTrans" cxnId="{DCCA1F16-A021-42EF-828C-8E02427CE496}">
      <dgm:prSet/>
      <dgm:spPr/>
      <dgm:t>
        <a:bodyPr/>
        <a:lstStyle/>
        <a:p>
          <a:endParaRPr lang="en-US"/>
        </a:p>
      </dgm:t>
    </dgm:pt>
    <dgm:pt modelId="{E4E16697-4162-46CF-84B7-D97FC992D572}" type="sibTrans" cxnId="{DCCA1F16-A021-42EF-828C-8E02427CE496}">
      <dgm:prSet/>
      <dgm:spPr/>
      <dgm:t>
        <a:bodyPr/>
        <a:lstStyle/>
        <a:p>
          <a:endParaRPr lang="en-US"/>
        </a:p>
      </dgm:t>
    </dgm:pt>
    <dgm:pt modelId="{2969DD5B-1D17-461F-8A56-32BBEBD75DBF}">
      <dgm:prSet/>
      <dgm:spPr/>
      <dgm:t>
        <a:bodyPr/>
        <a:lstStyle/>
        <a:p>
          <a:r>
            <a:rPr lang="cs-CZ"/>
            <a:t>Už tušíte, co je to za zvíře?</a:t>
          </a:r>
          <a:endParaRPr lang="en-US"/>
        </a:p>
      </dgm:t>
    </dgm:pt>
    <dgm:pt modelId="{A9A96A7A-F295-4C54-A803-1727D957664D}" type="parTrans" cxnId="{DDF9FA1F-A146-4B02-8F6E-BD8197E4D9F7}">
      <dgm:prSet/>
      <dgm:spPr/>
      <dgm:t>
        <a:bodyPr/>
        <a:lstStyle/>
        <a:p>
          <a:endParaRPr lang="en-US"/>
        </a:p>
      </dgm:t>
    </dgm:pt>
    <dgm:pt modelId="{E23230EB-0F4E-4422-B1DB-BCE96170EC36}" type="sibTrans" cxnId="{DDF9FA1F-A146-4B02-8F6E-BD8197E4D9F7}">
      <dgm:prSet/>
      <dgm:spPr/>
      <dgm:t>
        <a:bodyPr/>
        <a:lstStyle/>
        <a:p>
          <a:endParaRPr lang="en-US"/>
        </a:p>
      </dgm:t>
    </dgm:pt>
    <dgm:pt modelId="{2B13EE99-FC59-4064-8DA9-7E0B7F43E459}" type="pres">
      <dgm:prSet presAssocID="{AC4B51CF-5F35-4E12-9972-8B3BD23F2649}" presName="linear" presStyleCnt="0">
        <dgm:presLayoutVars>
          <dgm:animLvl val="lvl"/>
          <dgm:resizeHandles val="exact"/>
        </dgm:presLayoutVars>
      </dgm:prSet>
      <dgm:spPr/>
    </dgm:pt>
    <dgm:pt modelId="{74A3FF12-31A6-4DDF-8D15-ABE6322E27E5}" type="pres">
      <dgm:prSet presAssocID="{C151EED7-EDFC-45AA-8301-3D90665C369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22FFD00-5432-4118-B815-04B6C0BA12FF}" type="pres">
      <dgm:prSet presAssocID="{21DBA585-446E-4AC6-9155-53843FA9ECBC}" presName="spacer" presStyleCnt="0"/>
      <dgm:spPr/>
    </dgm:pt>
    <dgm:pt modelId="{1B364D8B-6394-441A-8B24-FC70D9217C12}" type="pres">
      <dgm:prSet presAssocID="{E44556EC-5F59-48FF-8718-0F5801EA4A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6AEB433-25F3-4C63-8662-BE9AD3A85150}" type="pres">
      <dgm:prSet presAssocID="{E4E16697-4162-46CF-84B7-D97FC992D572}" presName="spacer" presStyleCnt="0"/>
      <dgm:spPr/>
    </dgm:pt>
    <dgm:pt modelId="{7EDED0D8-F307-48A9-9643-CEA5B313ED18}" type="pres">
      <dgm:prSet presAssocID="{2969DD5B-1D17-461F-8A56-32BBEBD75DB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CCA1F16-A021-42EF-828C-8E02427CE496}" srcId="{AC4B51CF-5F35-4E12-9972-8B3BD23F2649}" destId="{E44556EC-5F59-48FF-8718-0F5801EA4A20}" srcOrd="1" destOrd="0" parTransId="{416B3AD2-67C4-4053-AD9F-3AAFD7A6CE71}" sibTransId="{E4E16697-4162-46CF-84B7-D97FC992D572}"/>
    <dgm:cxn modelId="{DDF9FA1F-A146-4B02-8F6E-BD8197E4D9F7}" srcId="{AC4B51CF-5F35-4E12-9972-8B3BD23F2649}" destId="{2969DD5B-1D17-461F-8A56-32BBEBD75DBF}" srcOrd="2" destOrd="0" parTransId="{A9A96A7A-F295-4C54-A803-1727D957664D}" sibTransId="{E23230EB-0F4E-4422-B1DB-BCE96170EC36}"/>
    <dgm:cxn modelId="{D5BDA156-B0ED-420C-A51B-EC844DA6DFAB}" type="presOf" srcId="{AC4B51CF-5F35-4E12-9972-8B3BD23F2649}" destId="{2B13EE99-FC59-4064-8DA9-7E0B7F43E459}" srcOrd="0" destOrd="0" presId="urn:microsoft.com/office/officeart/2005/8/layout/vList2"/>
    <dgm:cxn modelId="{B539A27A-4E3D-4F99-A0D0-B0002C770930}" type="presOf" srcId="{2969DD5B-1D17-461F-8A56-32BBEBD75DBF}" destId="{7EDED0D8-F307-48A9-9643-CEA5B313ED18}" srcOrd="0" destOrd="0" presId="urn:microsoft.com/office/officeart/2005/8/layout/vList2"/>
    <dgm:cxn modelId="{26B62A82-7056-4559-95A2-0B390649E71A}" type="presOf" srcId="{E44556EC-5F59-48FF-8718-0F5801EA4A20}" destId="{1B364D8B-6394-441A-8B24-FC70D9217C12}" srcOrd="0" destOrd="0" presId="urn:microsoft.com/office/officeart/2005/8/layout/vList2"/>
    <dgm:cxn modelId="{325FB89B-48E6-46F6-8A14-4AC4558C93C8}" type="presOf" srcId="{C151EED7-EDFC-45AA-8301-3D90665C3696}" destId="{74A3FF12-31A6-4DDF-8D15-ABE6322E27E5}" srcOrd="0" destOrd="0" presId="urn:microsoft.com/office/officeart/2005/8/layout/vList2"/>
    <dgm:cxn modelId="{89749DCE-72D0-489C-9A6C-326F1620621B}" srcId="{AC4B51CF-5F35-4E12-9972-8B3BD23F2649}" destId="{C151EED7-EDFC-45AA-8301-3D90665C3696}" srcOrd="0" destOrd="0" parTransId="{A0DF3A79-77B4-400F-9B09-5B346701A93F}" sibTransId="{21DBA585-446E-4AC6-9155-53843FA9ECBC}"/>
    <dgm:cxn modelId="{7446141E-E15E-4D60-A70A-C5E433884867}" type="presParOf" srcId="{2B13EE99-FC59-4064-8DA9-7E0B7F43E459}" destId="{74A3FF12-31A6-4DDF-8D15-ABE6322E27E5}" srcOrd="0" destOrd="0" presId="urn:microsoft.com/office/officeart/2005/8/layout/vList2"/>
    <dgm:cxn modelId="{2235BF49-5ADA-47C8-BF51-BD6F51C21D08}" type="presParOf" srcId="{2B13EE99-FC59-4064-8DA9-7E0B7F43E459}" destId="{622FFD00-5432-4118-B815-04B6C0BA12FF}" srcOrd="1" destOrd="0" presId="urn:microsoft.com/office/officeart/2005/8/layout/vList2"/>
    <dgm:cxn modelId="{6A83FD5D-DAE7-4338-A22E-FE2B20278B2F}" type="presParOf" srcId="{2B13EE99-FC59-4064-8DA9-7E0B7F43E459}" destId="{1B364D8B-6394-441A-8B24-FC70D9217C12}" srcOrd="2" destOrd="0" presId="urn:microsoft.com/office/officeart/2005/8/layout/vList2"/>
    <dgm:cxn modelId="{E3EDFA70-903D-4C34-B0F8-BB0754BBBCC3}" type="presParOf" srcId="{2B13EE99-FC59-4064-8DA9-7E0B7F43E459}" destId="{66AEB433-25F3-4C63-8662-BE9AD3A85150}" srcOrd="3" destOrd="0" presId="urn:microsoft.com/office/officeart/2005/8/layout/vList2"/>
    <dgm:cxn modelId="{B017F3A4-AE9C-4F6F-98DD-9864302CBCF0}" type="presParOf" srcId="{2B13EE99-FC59-4064-8DA9-7E0B7F43E459}" destId="{7EDED0D8-F307-48A9-9643-CEA5B313ED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71F8A-3BE0-41C5-835E-A2597AC20688}">
      <dsp:nvSpPr>
        <dsp:cNvPr id="0" name=""/>
        <dsp:cNvSpPr/>
      </dsp:nvSpPr>
      <dsp:spPr>
        <a:xfrm>
          <a:off x="0" y="30647"/>
          <a:ext cx="6261100" cy="2685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kern="1200"/>
            <a:t>Zavřete oči a pozorně poslouchejte. </a:t>
          </a:r>
          <a:endParaRPr lang="en-US" sz="5100" kern="1200"/>
        </a:p>
      </dsp:txBody>
      <dsp:txXfrm>
        <a:off x="131078" y="161725"/>
        <a:ext cx="5998944" cy="2422993"/>
      </dsp:txXfrm>
    </dsp:sp>
    <dsp:sp modelId="{51BFFBEF-E78B-4C97-8104-AAC1CCC485D7}">
      <dsp:nvSpPr>
        <dsp:cNvPr id="0" name=""/>
        <dsp:cNvSpPr/>
      </dsp:nvSpPr>
      <dsp:spPr>
        <a:xfrm>
          <a:off x="0" y="2862677"/>
          <a:ext cx="6261100" cy="2685149"/>
        </a:xfrm>
        <a:prstGeom prst="roundRect">
          <a:avLst/>
        </a:prstGeom>
        <a:gradFill rotWithShape="0">
          <a:gsLst>
            <a:gs pos="0">
              <a:schemeClr val="accent2">
                <a:hueOff val="5542319"/>
                <a:satOff val="-953"/>
                <a:lumOff val="-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5542319"/>
                <a:satOff val="-953"/>
                <a:lumOff val="-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5542319"/>
                <a:satOff val="-953"/>
                <a:lumOff val="-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kern="1200"/>
            <a:t>Jaké zvíře vydává tento zvuk?</a:t>
          </a:r>
          <a:endParaRPr lang="en-US" sz="5100" kern="1200"/>
        </a:p>
      </dsp:txBody>
      <dsp:txXfrm>
        <a:off x="131078" y="2993755"/>
        <a:ext cx="5998944" cy="2422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3FF12-31A6-4DDF-8D15-ABE6322E27E5}">
      <dsp:nvSpPr>
        <dsp:cNvPr id="0" name=""/>
        <dsp:cNvSpPr/>
      </dsp:nvSpPr>
      <dsp:spPr>
        <a:xfrm>
          <a:off x="0" y="357437"/>
          <a:ext cx="6261100" cy="1544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Otevřete oči a pomozte si hmatem. </a:t>
          </a:r>
          <a:endParaRPr lang="en-US" sz="4000" kern="1200"/>
        </a:p>
      </dsp:txBody>
      <dsp:txXfrm>
        <a:off x="75391" y="432828"/>
        <a:ext cx="6110318" cy="1393618"/>
      </dsp:txXfrm>
    </dsp:sp>
    <dsp:sp modelId="{1B364D8B-6394-441A-8B24-FC70D9217C12}">
      <dsp:nvSpPr>
        <dsp:cNvPr id="0" name=""/>
        <dsp:cNvSpPr/>
      </dsp:nvSpPr>
      <dsp:spPr>
        <a:xfrm>
          <a:off x="0" y="2017037"/>
          <a:ext cx="6261100" cy="1544400"/>
        </a:xfrm>
        <a:prstGeom prst="roundRect">
          <a:avLst/>
        </a:prstGeom>
        <a:gradFill rotWithShape="0">
          <a:gsLst>
            <a:gs pos="0">
              <a:schemeClr val="accent2">
                <a:hueOff val="2771159"/>
                <a:satOff val="-477"/>
                <a:lumOff val="-490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2771159"/>
                <a:satOff val="-477"/>
                <a:lumOff val="-490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2771159"/>
                <a:satOff val="-477"/>
                <a:lumOff val="-490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Nepodvádějte, podváděli byste jen sami sebe. </a:t>
          </a:r>
          <a:r>
            <a:rPr lang="cs-CZ" sz="4000" kern="1200" dirty="0">
              <a:sym typeface="Wingdings" panose="05000000000000000000" pitchFamily="2" charset="2"/>
            </a:rPr>
            <a:t></a:t>
          </a:r>
          <a:r>
            <a:rPr lang="cs-CZ" sz="4000" kern="1200" dirty="0"/>
            <a:t> </a:t>
          </a:r>
          <a:endParaRPr lang="en-US" sz="4000" kern="1200" dirty="0"/>
        </a:p>
      </dsp:txBody>
      <dsp:txXfrm>
        <a:off x="75391" y="2092428"/>
        <a:ext cx="6110318" cy="1393618"/>
      </dsp:txXfrm>
    </dsp:sp>
    <dsp:sp modelId="{7EDED0D8-F307-48A9-9643-CEA5B313ED18}">
      <dsp:nvSpPr>
        <dsp:cNvPr id="0" name=""/>
        <dsp:cNvSpPr/>
      </dsp:nvSpPr>
      <dsp:spPr>
        <a:xfrm>
          <a:off x="0" y="3676637"/>
          <a:ext cx="6261100" cy="1544400"/>
        </a:xfrm>
        <a:prstGeom prst="roundRect">
          <a:avLst/>
        </a:prstGeom>
        <a:gradFill rotWithShape="0">
          <a:gsLst>
            <a:gs pos="0">
              <a:schemeClr val="accent2">
                <a:hueOff val="5542319"/>
                <a:satOff val="-953"/>
                <a:lumOff val="-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5542319"/>
                <a:satOff val="-953"/>
                <a:lumOff val="-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5542319"/>
                <a:satOff val="-953"/>
                <a:lumOff val="-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Už tušíte, co je to za zvíře?</a:t>
          </a:r>
          <a:endParaRPr lang="en-US" sz="4000" kern="1200"/>
        </a:p>
      </dsp:txBody>
      <dsp:txXfrm>
        <a:off x="75391" y="3752028"/>
        <a:ext cx="6110318" cy="1393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DC2D-2F48-4565-8EB3-9A1F5D1CA6C0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52B0C-464E-479E-8F10-F6D4A3422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4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52B0C-464E-479E-8F10-F6D4A34225D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2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2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84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77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11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68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839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731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731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1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65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71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93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8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26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89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08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62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9359F-2AD8-40B4-93D3-ED2546353735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63ED3-0179-4ED5-8EA2-9B852ED24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469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na-havlova@volny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j81KC-Gm64&amp;t=8s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8722" y="3579812"/>
            <a:ext cx="8144134" cy="1373070"/>
          </a:xfrm>
        </p:spPr>
        <p:txBody>
          <a:bodyPr/>
          <a:lstStyle/>
          <a:p>
            <a:r>
              <a:rPr lang="pt-BR" b="1" dirty="0"/>
              <a:t>Literatura pro děti </a:t>
            </a:r>
            <a:r>
              <a:rPr lang="cs-CZ" b="1" dirty="0"/>
              <a:t>I</a:t>
            </a:r>
            <a:br>
              <a:rPr lang="pt-BR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Mgr. Jana Havlová</a:t>
            </a:r>
          </a:p>
          <a:p>
            <a:r>
              <a:rPr lang="cs-CZ" u="sng" dirty="0">
                <a:hlinkClick r:id="rId2"/>
              </a:rPr>
              <a:t>jana-havlova</a:t>
            </a:r>
            <a:r>
              <a:rPr lang="cs-CZ" b="1" u="sng" dirty="0">
                <a:hlinkClick r:id="rId2"/>
              </a:rPr>
              <a:t>@volny.cz</a:t>
            </a:r>
            <a:endParaRPr lang="cs-CZ" b="1" u="sng" dirty="0"/>
          </a:p>
          <a:p>
            <a:r>
              <a:rPr lang="cs-CZ" b="1" dirty="0"/>
              <a:t>PhDr. Veronika </a:t>
            </a:r>
            <a:r>
              <a:rPr lang="cs-CZ" b="1" dirty="0" err="1"/>
              <a:t>Laufková</a:t>
            </a:r>
            <a:r>
              <a:rPr lang="cs-CZ" b="1" dirty="0"/>
              <a:t>, Ph.D.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65185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C00CD5-F04E-46A5-AF44-A81805798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6" r="2194" b="-2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cs-CZ" sz="2200"/>
              <a:t>Inspirativní knihy  - Hervé Tullet</a:t>
            </a:r>
            <a:br>
              <a:rPr lang="cs-CZ" sz="2200"/>
            </a:br>
            <a:endParaRPr lang="cs-CZ" sz="220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cs-CZ" sz="2000" dirty="0"/>
              <a:t>V ČJ:</a:t>
            </a:r>
          </a:p>
          <a:p>
            <a:r>
              <a:rPr lang="cs-CZ" sz="2000" dirty="0"/>
              <a:t>Knížka (puntíky)</a:t>
            </a:r>
          </a:p>
          <a:p>
            <a:r>
              <a:rPr lang="cs-CZ" sz="2000" dirty="0"/>
              <a:t>Barvy</a:t>
            </a:r>
          </a:p>
          <a:p>
            <a:r>
              <a:rPr lang="cs-CZ" sz="2000" dirty="0"/>
              <a:t>Trailer: </a:t>
            </a:r>
            <a:r>
              <a:rPr lang="cs-CZ" sz="2000" dirty="0">
                <a:hlinkClick r:id="rId5"/>
              </a:rPr>
              <a:t>https://www.youtube.com/watch?v=Kj81KC-Gm64&amp;t=8s</a:t>
            </a:r>
            <a:endParaRPr lang="cs-CZ" sz="20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7624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Práce s knihou 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02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AA4B7B1-29F1-4253-BBFB-0B101200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cs-CZ"/>
              <a:t>Model E – U – R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D4E479-1955-4C35-86BD-D582FF47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Třífázový model procesu učení</a:t>
            </a:r>
          </a:p>
          <a:p>
            <a:r>
              <a:rPr lang="cs-CZ" sz="3200" dirty="0"/>
              <a:t>E – evokace</a:t>
            </a:r>
          </a:p>
          <a:p>
            <a:r>
              <a:rPr lang="cs-CZ" sz="3200" dirty="0"/>
              <a:t>U - uvědomění si významu nových informací</a:t>
            </a:r>
          </a:p>
          <a:p>
            <a:r>
              <a:rPr lang="cs-CZ" sz="3200" dirty="0"/>
              <a:t>R – reflexe</a:t>
            </a:r>
          </a:p>
        </p:txBody>
      </p:sp>
    </p:spTree>
    <p:extLst>
      <p:ext uri="{BB962C8B-B14F-4D97-AF65-F5344CB8AC3E}">
        <p14:creationId xmlns:p14="http://schemas.microsoft.com/office/powerpoint/2010/main" val="75376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94BB1E-292C-446A-B773-60703DBB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cs-CZ" sz="4400"/>
              <a:t>Evokace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FB833FF-A361-4AE3-B032-685649BA8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634299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367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A1CE99-9904-4B87-8E2A-21465DCB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cs-CZ" sz="4400"/>
              <a:t>Evokace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81DADA9F-7192-4EBB-9B0D-DBF89E11F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319207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5736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cs-CZ"/>
              <a:t>Papuchalk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75684" y="2181790"/>
            <a:ext cx="9613861" cy="43082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Výsledek obrázku pro papouš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papoušek"/>
          <p:cNvSpPr>
            <a:spLocks noChangeAspect="1" noChangeArrowheads="1"/>
          </p:cNvSpPr>
          <p:nvPr/>
        </p:nvSpPr>
        <p:spPr bwMode="auto">
          <a:xfrm>
            <a:off x="155575" y="-2019300"/>
            <a:ext cx="280987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Výsledek obrázku pro papuchalk">
            <a:extLst>
              <a:ext uri="{FF2B5EF4-FFF2-40B4-BE49-F238E27FC236}">
                <a16:creationId xmlns:a16="http://schemas.microsoft.com/office/drawing/2014/main" id="{A692AB73-E96A-49D5-85F0-401F9742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1" y="2112695"/>
            <a:ext cx="6078775" cy="4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30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Papuchalk</a:t>
            </a:r>
            <a:r>
              <a:rPr lang="cs-CZ" dirty="0"/>
              <a:t> Petr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 Horáček. Portál, 2015.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4" y="45688"/>
            <a:ext cx="5016570" cy="33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F1C61-97F0-4F4C-957C-B12841A5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cs-CZ"/>
              <a:t>Čtení s otázkami a zapojení čtenářské strategie předvídání a hledání souvislostí na úrovni dítěte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C597B15-B827-4765-AD6C-EF4A6CA72C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96" y="2336800"/>
            <a:ext cx="2901583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54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144EA-8662-4FAC-AD88-8AB3345C5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5A18F-2C8C-4BB0-A231-371B8217B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i="1" dirty="0" err="1"/>
              <a:t>Papuchalk</a:t>
            </a:r>
            <a:r>
              <a:rPr lang="cs-CZ" i="1" dirty="0"/>
              <a:t> se ztratil a zažil velké dobrodružství. Jak se při tom cítil?</a:t>
            </a:r>
            <a:endParaRPr lang="cs-CZ" dirty="0"/>
          </a:p>
          <a:p>
            <a:pPr lvl="0"/>
            <a:r>
              <a:rPr lang="cs-CZ" i="1" dirty="0"/>
              <a:t>Jak mohl urychlit návrat domů?</a:t>
            </a:r>
            <a:endParaRPr lang="cs-CZ" dirty="0"/>
          </a:p>
          <a:p>
            <a:pPr lvl="0"/>
            <a:r>
              <a:rPr lang="cs-CZ" i="1" dirty="0"/>
              <a:t>Jak se Vám příběh líbil? Co se Vám na něm líbilo nejvíce?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35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Moodle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4909" y="2747066"/>
            <a:ext cx="7953962" cy="3958534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err="1"/>
              <a:t>Moodle</a:t>
            </a:r>
            <a:r>
              <a:rPr lang="cs-CZ" dirty="0"/>
              <a:t>: </a:t>
            </a:r>
            <a:r>
              <a:rPr lang="cs-CZ" sz="2400" dirty="0"/>
              <a:t>materiály ze seminářů, seznam inspirativních knih apod.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dirty="0"/>
              <a:t>Kontakt: jana-havlova@volny.cz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76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Zápočet – do konce zkouškového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068945"/>
            <a:ext cx="9613861" cy="47197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Přečíst a zpracovat krátkou reflexi na minimálně 5 Vámi vybraných knih vhodných pro děti předškolního věku</a:t>
            </a:r>
          </a:p>
          <a:p>
            <a:pPr>
              <a:buFontTx/>
              <a:buChar char="-"/>
            </a:pPr>
            <a:r>
              <a:rPr lang="cs-CZ" dirty="0"/>
              <a:t>Knihy musí být poprvé vydané po roce 1989</a:t>
            </a:r>
          </a:p>
          <a:p>
            <a:pPr>
              <a:buFontTx/>
              <a:buChar char="-"/>
            </a:pPr>
            <a:r>
              <a:rPr lang="cs-CZ" dirty="0"/>
              <a:t>Musí se jednat o knihy min. ze 4 různých nakladatelství (65. pole, Albatros, Argo, Baobab, </a:t>
            </a:r>
            <a:r>
              <a:rPr lang="cs-CZ" dirty="0" err="1"/>
              <a:t>Běžíliška</a:t>
            </a:r>
            <a:r>
              <a:rPr lang="cs-CZ" dirty="0"/>
              <a:t>, HOST, Labyrint, </a:t>
            </a:r>
            <a:r>
              <a:rPr lang="cs-CZ" dirty="0" err="1"/>
              <a:t>Meander</a:t>
            </a:r>
            <a:r>
              <a:rPr lang="cs-CZ" dirty="0"/>
              <a:t>, Mladá fronta, Paseka, </a:t>
            </a:r>
            <a:r>
              <a:rPr lang="cs-CZ" dirty="0" err="1"/>
              <a:t>Petrkov</a:t>
            </a:r>
            <a:r>
              <a:rPr lang="cs-CZ" dirty="0"/>
              <a:t>, </a:t>
            </a:r>
            <a:r>
              <a:rPr lang="cs-CZ" dirty="0" err="1"/>
              <a:t>Thovt</a:t>
            </a:r>
            <a:r>
              <a:rPr lang="cs-CZ" dirty="0"/>
              <a:t>, </a:t>
            </a:r>
            <a:r>
              <a:rPr lang="cs-CZ" dirty="0" err="1"/>
              <a:t>Verzone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Musí se jednat o knihy min. ze 4 různých tematických okruhů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Reflexe jedné knihy:</a:t>
            </a:r>
          </a:p>
          <a:p>
            <a:pPr>
              <a:buFontTx/>
              <a:buChar char="-"/>
            </a:pPr>
            <a:r>
              <a:rPr lang="cs-CZ" dirty="0"/>
              <a:t>autor, ilustrátor, nakladatelství, rok prvního vydání</a:t>
            </a:r>
          </a:p>
          <a:p>
            <a:pPr>
              <a:buFontTx/>
              <a:buChar char="-"/>
            </a:pPr>
            <a:r>
              <a:rPr lang="cs-CZ" dirty="0"/>
              <a:t>Vámi doporučený věk</a:t>
            </a:r>
          </a:p>
          <a:p>
            <a:pPr>
              <a:buFontTx/>
              <a:buChar char="-"/>
            </a:pPr>
            <a:r>
              <a:rPr lang="cs-CZ" dirty="0"/>
              <a:t>Téma knihy</a:t>
            </a:r>
          </a:p>
          <a:p>
            <a:pPr>
              <a:buFontTx/>
              <a:buChar char="-"/>
            </a:pPr>
            <a:r>
              <a:rPr lang="cs-CZ" dirty="0"/>
              <a:t>Silné a slabé stránky knihy (nezapomeňte na roli ilustrace)</a:t>
            </a:r>
          </a:p>
          <a:p>
            <a:pPr>
              <a:buFontTx/>
              <a:buChar char="-"/>
            </a:pPr>
            <a:r>
              <a:rPr lang="cs-CZ" dirty="0"/>
              <a:t>Další vaše postřehy, komentáře</a:t>
            </a:r>
          </a:p>
          <a:p>
            <a:pPr>
              <a:buFontTx/>
              <a:buChar char="-"/>
            </a:pPr>
            <a:r>
              <a:rPr lang="cs-CZ" dirty="0"/>
              <a:t>Rozsah: min. ½ stránky a max. 1 stránka reflexe jedné knihy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68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okruhy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830" y="2161381"/>
            <a:ext cx="9613861" cy="4553455"/>
          </a:xfrm>
        </p:spPr>
        <p:txBody>
          <a:bodyPr>
            <a:normAutofit/>
          </a:bodyPr>
          <a:lstStyle/>
          <a:p>
            <a:r>
              <a:rPr lang="cs-CZ" dirty="0"/>
              <a:t>Leporela (tvrdá vazba) či </a:t>
            </a:r>
            <a:r>
              <a:rPr lang="cs-CZ" dirty="0" err="1"/>
              <a:t>beztextové</a:t>
            </a:r>
            <a:r>
              <a:rPr lang="cs-CZ" dirty="0"/>
              <a:t> knihy</a:t>
            </a:r>
          </a:p>
          <a:p>
            <a:r>
              <a:rPr lang="cs-CZ" dirty="0"/>
              <a:t>Pohádky</a:t>
            </a:r>
          </a:p>
          <a:p>
            <a:r>
              <a:rPr lang="cs-CZ" dirty="0"/>
              <a:t>Příběhy s dětským či zvířecím hrdinou</a:t>
            </a:r>
          </a:p>
          <a:p>
            <a:r>
              <a:rPr lang="cs-CZ" dirty="0"/>
              <a:t>Etiketa</a:t>
            </a:r>
          </a:p>
          <a:p>
            <a:r>
              <a:rPr lang="cs-CZ" dirty="0"/>
              <a:t>Barvy</a:t>
            </a:r>
          </a:p>
          <a:p>
            <a:r>
              <a:rPr lang="cs-CZ" dirty="0"/>
              <a:t>Proměny ročních období</a:t>
            </a:r>
          </a:p>
          <a:p>
            <a:r>
              <a:rPr lang="cs-CZ" dirty="0"/>
              <a:t>Vánoční / zimní tematika</a:t>
            </a:r>
          </a:p>
          <a:p>
            <a:r>
              <a:rPr lang="cs-CZ" dirty="0"/>
              <a:t>Přátelství</a:t>
            </a:r>
          </a:p>
          <a:p>
            <a:r>
              <a:rPr lang="cs-CZ" dirty="0"/>
              <a:t>Poezie – téma  dle Vašeho výběru - povolání, cestování, příroda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10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42" name="Rectangle 141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5AE517-0EB7-416D-BF34-84AC4ACAC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0" r="27652" b="-2"/>
          <a:stretch/>
        </p:blipFill>
        <p:spPr bwMode="auto">
          <a:xfrm>
            <a:off x="7547810" y="10"/>
            <a:ext cx="464101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167D54-55D0-4C68-B28F-A2CDECF4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cs-CZ" sz="2300" b="1"/>
              <a:t>Inspirativní knihy pro děti předškolního věku</a:t>
            </a:r>
            <a:br>
              <a:rPr lang="cs-CZ" sz="2300" b="1"/>
            </a:br>
            <a:r>
              <a:rPr lang="cs-CZ" sz="2300" b="1"/>
              <a:t>(zejména knihy poprvé vydané po roce 1989)</a:t>
            </a:r>
            <a:br>
              <a:rPr lang="cs-CZ" sz="2300" b="1"/>
            </a:br>
            <a:endParaRPr lang="cs-CZ" sz="2300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04D0C1-C320-4179-B0D8-0D88EA98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PhDr. Veronika </a:t>
            </a:r>
            <a:r>
              <a:rPr lang="cs-CZ" sz="1600" dirty="0" err="1"/>
              <a:t>Laufková</a:t>
            </a:r>
            <a:r>
              <a:rPr lang="cs-CZ" sz="1600" dirty="0"/>
              <a:t>, Ph.D., Mgr. Veronika </a:t>
            </a:r>
            <a:r>
              <a:rPr lang="cs-CZ" sz="1600" dirty="0" err="1"/>
              <a:t>Najvarová</a:t>
            </a:r>
            <a:r>
              <a:rPr lang="cs-CZ" sz="1600" dirty="0"/>
              <a:t>, Ph.D.</a:t>
            </a:r>
          </a:p>
          <a:p>
            <a:pPr marL="0" indent="0">
              <a:buNone/>
            </a:pPr>
            <a:r>
              <a:rPr lang="cs-CZ" sz="1600" b="1" dirty="0"/>
              <a:t>Leporela</a:t>
            </a:r>
            <a:endParaRPr lang="cs-CZ" sz="1600" dirty="0"/>
          </a:p>
          <a:p>
            <a:r>
              <a:rPr lang="cs-CZ" sz="1600" dirty="0"/>
              <a:t>Jelínková H., </a:t>
            </a:r>
            <a:r>
              <a:rPr lang="cs-CZ" sz="1600" dirty="0" err="1"/>
              <a:t>il</a:t>
            </a:r>
            <a:r>
              <a:rPr lang="cs-CZ" sz="1600" dirty="0"/>
              <a:t>. </a:t>
            </a:r>
            <a:r>
              <a:rPr lang="cs-CZ" sz="1600" dirty="0" err="1"/>
              <a:t>Filcík</a:t>
            </a:r>
            <a:r>
              <a:rPr lang="cs-CZ" sz="1600" dirty="0"/>
              <a:t> G. – Kaštánkův domeček (leporelo s básní o </a:t>
            </a:r>
            <a:r>
              <a:rPr lang="cs-CZ" sz="1600" dirty="0" err="1"/>
              <a:t>kaštánkovi</a:t>
            </a:r>
            <a:r>
              <a:rPr lang="cs-CZ" sz="1600" dirty="0"/>
              <a:t>, ze kterého sestavíte domeček)</a:t>
            </a:r>
          </a:p>
          <a:p>
            <a:r>
              <a:rPr lang="cs-CZ" sz="1600" dirty="0"/>
              <a:t>Král R., </a:t>
            </a:r>
            <a:r>
              <a:rPr lang="cs-CZ" sz="1600" dirty="0" err="1"/>
              <a:t>il</a:t>
            </a:r>
            <a:r>
              <a:rPr lang="cs-CZ" sz="1600" dirty="0"/>
              <a:t>. </a:t>
            </a:r>
            <a:r>
              <a:rPr lang="cs-CZ" sz="1600" dirty="0" err="1"/>
              <a:t>Tachezy</a:t>
            </a:r>
            <a:r>
              <a:rPr lang="cs-CZ" sz="1600" dirty="0"/>
              <a:t> A. – Ferdinande! – </a:t>
            </a:r>
            <a:r>
              <a:rPr lang="cs-CZ" sz="1600" dirty="0" err="1"/>
              <a:t>Běžíliška</a:t>
            </a:r>
            <a:r>
              <a:rPr lang="cs-CZ" sz="1600" dirty="0"/>
              <a:t> (veršované leporelo ve tvaru knihy)</a:t>
            </a:r>
          </a:p>
          <a:p>
            <a:r>
              <a:rPr lang="cs-CZ" sz="1600" dirty="0"/>
              <a:t>Krejčí Š., </a:t>
            </a:r>
            <a:r>
              <a:rPr lang="cs-CZ" sz="1600" dirty="0" err="1"/>
              <a:t>il</a:t>
            </a:r>
            <a:r>
              <a:rPr lang="cs-CZ" sz="1600" dirty="0"/>
              <a:t>. </a:t>
            </a:r>
            <a:r>
              <a:rPr lang="cs-CZ" sz="1600" dirty="0" err="1"/>
              <a:t>Tachezy</a:t>
            </a:r>
            <a:r>
              <a:rPr lang="cs-CZ" sz="1600" dirty="0"/>
              <a:t> A. – Křížem krážem hurá za ní (rýmy, volné listy ke kombinaci)</a:t>
            </a:r>
          </a:p>
          <a:p>
            <a:r>
              <a:rPr lang="cs-CZ" sz="1600" dirty="0" err="1"/>
              <a:t>Krolupperová</a:t>
            </a:r>
            <a:r>
              <a:rPr lang="cs-CZ" sz="1600" dirty="0"/>
              <a:t> D., </a:t>
            </a:r>
            <a:r>
              <a:rPr lang="cs-CZ" sz="1600" dirty="0" err="1"/>
              <a:t>il</a:t>
            </a:r>
            <a:r>
              <a:rPr lang="cs-CZ" sz="1600" dirty="0"/>
              <a:t>. </a:t>
            </a:r>
            <a:r>
              <a:rPr lang="cs-CZ" sz="1600" dirty="0" err="1"/>
              <a:t>Tachezy</a:t>
            </a:r>
            <a:r>
              <a:rPr lang="cs-CZ" sz="1600" dirty="0"/>
              <a:t> A. – Koukej, kouzlo! – Mladá fronta (jak ze semínka vyroste strom; z malého člověka se stane dospělý apod.)</a:t>
            </a:r>
          </a:p>
          <a:p>
            <a:r>
              <a:rPr lang="cs-CZ" sz="1600" dirty="0"/>
              <a:t>Malý R., </a:t>
            </a:r>
            <a:r>
              <a:rPr lang="cs-CZ" sz="1600" dirty="0" err="1"/>
              <a:t>il</a:t>
            </a:r>
            <a:r>
              <a:rPr lang="cs-CZ" sz="1600" dirty="0"/>
              <a:t>. </a:t>
            </a:r>
            <a:r>
              <a:rPr lang="cs-CZ" sz="1600" dirty="0" err="1"/>
              <a:t>Tachezy</a:t>
            </a:r>
            <a:r>
              <a:rPr lang="cs-CZ" sz="1600" dirty="0"/>
              <a:t> A. – Devět plchů v pelechu – </a:t>
            </a:r>
            <a:r>
              <a:rPr lang="cs-CZ" sz="1600" dirty="0" err="1"/>
              <a:t>Běžíliška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698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A8006-648C-4B0E-AC46-7370313E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Inspirativní knihy pro děti předškolního věku</a:t>
            </a:r>
            <a:br>
              <a:rPr lang="cs-CZ" b="1" dirty="0"/>
            </a:br>
            <a:r>
              <a:rPr lang="cs-CZ" b="1" dirty="0"/>
              <a:t>(zejména knihy poprvé vydané po roce 1989)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27EE75-F1C5-426E-9098-048547AD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PhDr. Veronika </a:t>
            </a:r>
            <a:r>
              <a:rPr lang="cs-CZ" dirty="0" err="1"/>
              <a:t>Laufková</a:t>
            </a:r>
            <a:r>
              <a:rPr lang="cs-CZ" dirty="0"/>
              <a:t>, Ph.D., Mgr. Veronika </a:t>
            </a:r>
            <a:r>
              <a:rPr lang="cs-CZ" dirty="0" err="1"/>
              <a:t>Najvarová</a:t>
            </a:r>
            <a:r>
              <a:rPr lang="cs-CZ" dirty="0"/>
              <a:t>, Ph.D.</a:t>
            </a:r>
          </a:p>
          <a:p>
            <a:pPr marL="0" indent="0">
              <a:buNone/>
            </a:pPr>
            <a:r>
              <a:rPr lang="cs-CZ" b="1" dirty="0"/>
              <a:t>Obrázkové knihy (bez textu)</a:t>
            </a:r>
          </a:p>
          <a:p>
            <a:r>
              <a:rPr lang="cs-CZ" dirty="0" err="1"/>
              <a:t>Bernerová</a:t>
            </a:r>
            <a:r>
              <a:rPr lang="cs-CZ" dirty="0"/>
              <a:t>, R. S. – Jaro, Léto, Podzim, Zima, Noc – Paseka</a:t>
            </a:r>
          </a:p>
          <a:p>
            <a:r>
              <a:rPr lang="cs-CZ" dirty="0" err="1"/>
              <a:t>Dziubaková</a:t>
            </a:r>
            <a:r>
              <a:rPr lang="cs-CZ" dirty="0"/>
              <a:t> E. – Rok v lese – Host, 2017</a:t>
            </a: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  <p:pic>
        <p:nvPicPr>
          <p:cNvPr id="2050" name="Picture 2" descr="Jaro, Léto, Podzim, Zima, Noc">
            <a:extLst>
              <a:ext uri="{FF2B5EF4-FFF2-40B4-BE49-F238E27FC236}">
                <a16:creationId xmlns:a16="http://schemas.microsoft.com/office/drawing/2014/main" id="{D90E74CF-75EA-432A-8137-3A000CD59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73" y="2939983"/>
            <a:ext cx="240982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2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8F399-7A84-4522-8098-708325A0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Inspirativní knihy pro děti předškolního věku</a:t>
            </a:r>
            <a:br>
              <a:rPr lang="cs-CZ" b="1" dirty="0"/>
            </a:br>
            <a:r>
              <a:rPr lang="cs-CZ" b="1" dirty="0"/>
              <a:t>(zejména knihy poprvé vydané po roce 1989)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553EBA-8922-4822-8F38-C1799B86A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PhDr. Veronika </a:t>
            </a:r>
            <a:r>
              <a:rPr lang="cs-CZ" dirty="0" err="1"/>
              <a:t>Laufková</a:t>
            </a:r>
            <a:r>
              <a:rPr lang="cs-CZ" dirty="0"/>
              <a:t>, Ph.D., Mgr. Veronika </a:t>
            </a:r>
            <a:r>
              <a:rPr lang="cs-CZ" dirty="0" err="1"/>
              <a:t>Najvarová</a:t>
            </a:r>
            <a:r>
              <a:rPr lang="cs-CZ" dirty="0"/>
              <a:t>, Ph.D.</a:t>
            </a:r>
          </a:p>
          <a:p>
            <a:pPr marL="0" indent="0">
              <a:buNone/>
            </a:pPr>
            <a:r>
              <a:rPr lang="cs-CZ" b="1" dirty="0"/>
              <a:t>Pop-up knihy, interaktivní knihy</a:t>
            </a:r>
          </a:p>
          <a:p>
            <a:r>
              <a:rPr lang="cs-CZ" dirty="0" err="1"/>
              <a:t>Kubašta</a:t>
            </a:r>
            <a:r>
              <a:rPr lang="cs-CZ" dirty="0"/>
              <a:t> V. – Prasátka a vlk, O perníkové chaloupce, Kocour v botách, Tři medvídci, … (prostorová leporela)</a:t>
            </a:r>
          </a:p>
          <a:p>
            <a:r>
              <a:rPr lang="cs-CZ" dirty="0"/>
              <a:t>Mrázková D. – Co by se stalo, kdyby … – Baobab</a:t>
            </a:r>
          </a:p>
          <a:p>
            <a:r>
              <a:rPr lang="cs-CZ" dirty="0" err="1"/>
              <a:t>Tullet</a:t>
            </a:r>
            <a:r>
              <a:rPr lang="cs-CZ" dirty="0"/>
              <a:t> H. – Barvy – Portál</a:t>
            </a:r>
          </a:p>
          <a:p>
            <a:r>
              <a:rPr lang="cs-CZ" dirty="0" err="1"/>
              <a:t>Tullet</a:t>
            </a:r>
            <a:r>
              <a:rPr lang="cs-CZ" dirty="0"/>
              <a:t> H. – Knížka – Portál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56125E-E490-49F4-B92F-3251C214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73" y="3837568"/>
            <a:ext cx="3655276" cy="27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9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331" y="796241"/>
            <a:ext cx="7886700" cy="975642"/>
          </a:xfrm>
        </p:spPr>
        <p:txBody>
          <a:bodyPr/>
          <a:lstStyle/>
          <a:p>
            <a:pPr algn="ctr"/>
            <a:r>
              <a:rPr lang="cs-CZ" dirty="0"/>
              <a:t>Nakladatelství Portál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353" y="1948070"/>
            <a:ext cx="9927804" cy="490993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Od roku 1990, navázalo na  samizdatovou činnost v oblasti křesťanské literatury. Dnes jedno  z nejvýznamnějších nakladatelství v oblasti pedagogiky a psychologie. </a:t>
            </a:r>
          </a:p>
          <a:p>
            <a:r>
              <a:rPr lang="cs-CZ" dirty="0"/>
              <a:t>Vydává odbornou literaturu (psychologie, pedagogika ad.), populárně naučné knihy, rozhovory, dětskou literaturu, rádce pro rodiče, 4 časopisy atd.</a:t>
            </a:r>
          </a:p>
          <a:p>
            <a:r>
              <a:rPr lang="cs-CZ" dirty="0"/>
              <a:t>Z odborné literatury k LPD: Čtení není nuda (Černá), Rozvíjíme předčtenářskou gramotnost (Tomášková), Jak a co číst dětem v MŠ (</a:t>
            </a:r>
            <a:r>
              <a:rPr lang="cs-CZ" dirty="0" err="1"/>
              <a:t>Gebhartová</a:t>
            </a:r>
            <a:r>
              <a:rPr lang="cs-CZ" dirty="0"/>
              <a:t>); Umíme to s pohádkou?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LPD, příklady:</a:t>
            </a:r>
          </a:p>
          <a:p>
            <a:r>
              <a:rPr lang="cs-CZ" dirty="0" err="1"/>
              <a:t>Tullet</a:t>
            </a:r>
            <a:r>
              <a:rPr lang="cs-CZ" dirty="0"/>
              <a:t>, </a:t>
            </a:r>
            <a:r>
              <a:rPr lang="cs-CZ" dirty="0" err="1"/>
              <a:t>Hervé</a:t>
            </a:r>
            <a:r>
              <a:rPr lang="cs-CZ" dirty="0"/>
              <a:t> – Knížka; Barvy</a:t>
            </a:r>
          </a:p>
          <a:p>
            <a:r>
              <a:rPr lang="cs-CZ" dirty="0"/>
              <a:t>Čech Pavel – Dobrodružství pavouka Čendy; Dobrodružství Rychlé veverky</a:t>
            </a:r>
          </a:p>
          <a:p>
            <a:r>
              <a:rPr lang="cs-CZ" dirty="0"/>
              <a:t>Černík Michal – Jak žijí oblázky</a:t>
            </a:r>
          </a:p>
          <a:p>
            <a:r>
              <a:rPr lang="cs-CZ" dirty="0"/>
              <a:t>Logopedické pohádky, Logopedické hádanky, Říkadla a hry pro nejmenší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8434" name="Picture 2" descr="Portál [logo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82925"/>
            <a:ext cx="2002532" cy="13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B94C41B-1649-41A3-953D-A1D6328CB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278" y="2849217"/>
            <a:ext cx="2494722" cy="34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6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09602-CBD5-4F78-9488-64EF7339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Nakladatelství Portál a další – receptivní a produktivní jazykové dovednosti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1AA977-7604-4535-BA8F-78AD18A7E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47" y="2336873"/>
            <a:ext cx="9613861" cy="4521127"/>
          </a:xfrm>
        </p:spPr>
        <p:txBody>
          <a:bodyPr>
            <a:normAutofit/>
          </a:bodyPr>
          <a:lstStyle/>
          <a:p>
            <a:r>
              <a:rPr lang="cs-CZ" dirty="0"/>
              <a:t>Pospíšilová Zuzana: Hádám, hádáš, hádáme</a:t>
            </a:r>
          </a:p>
          <a:p>
            <a:r>
              <a:rPr lang="cs-CZ" dirty="0"/>
              <a:t>Ester Stará a Milan Starý: </a:t>
            </a:r>
            <a:r>
              <a:rPr lang="cs-CZ" dirty="0" err="1"/>
              <a:t>Žvanda</a:t>
            </a:r>
            <a:r>
              <a:rPr lang="cs-CZ" dirty="0"/>
              <a:t> a melivo (Knižní klub)</a:t>
            </a:r>
          </a:p>
          <a:p>
            <a:r>
              <a:rPr lang="cs-CZ" dirty="0"/>
              <a:t>Ester Stará a Milan Starý: Mařenka už říká Ř</a:t>
            </a:r>
          </a:p>
          <a:p>
            <a:r>
              <a:rPr lang="cs-CZ" dirty="0"/>
              <a:t>Eichlerová a Havlíčková: Logopedické pohádky </a:t>
            </a:r>
          </a:p>
          <a:p>
            <a:r>
              <a:rPr lang="cs-CZ" dirty="0"/>
              <a:t>Eichlerová a Havlíčková: Logopedické hádanky</a:t>
            </a:r>
          </a:p>
          <a:p>
            <a:r>
              <a:rPr lang="cs-CZ" dirty="0"/>
              <a:t>Eichlerová a Havlíčková: Kouká Mína do komína </a:t>
            </a:r>
          </a:p>
          <a:p>
            <a:r>
              <a:rPr lang="cs-CZ" dirty="0"/>
              <a:t>Mlčochová Markéta: Povídám, povídám pohádku</a:t>
            </a:r>
          </a:p>
          <a:p>
            <a:r>
              <a:rPr lang="cs-CZ" dirty="0" err="1"/>
              <a:t>Žiška</a:t>
            </a:r>
            <a:r>
              <a:rPr lang="cs-CZ" dirty="0"/>
              <a:t> Pavel: O botě, která si šlapala na jazyk (Albatros)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46590D-F6C1-489D-9C20-18BEF4300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609" y="0"/>
            <a:ext cx="2392761" cy="3390552"/>
          </a:xfrm>
          <a:prstGeom prst="rect">
            <a:avLst/>
          </a:prstGeom>
        </p:spPr>
      </p:pic>
      <p:pic>
        <p:nvPicPr>
          <p:cNvPr id="6" name="Picture 8" descr="Výsledek obrázku pro logopedické pohádky">
            <a:extLst>
              <a:ext uri="{FF2B5EF4-FFF2-40B4-BE49-F238E27FC236}">
                <a16:creationId xmlns:a16="http://schemas.microsoft.com/office/drawing/2014/main" id="{C931571E-8744-45B5-BC90-98B6376C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91" y="1695276"/>
            <a:ext cx="2397391" cy="239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markéta ml&amp;ccaron;ochová portál">
            <a:extLst>
              <a:ext uri="{FF2B5EF4-FFF2-40B4-BE49-F238E27FC236}">
                <a16:creationId xmlns:a16="http://schemas.microsoft.com/office/drawing/2014/main" id="{0992072C-4FBA-42B5-9257-69A7BC8D0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10" y="3435889"/>
            <a:ext cx="2355194" cy="33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0E5A888-9EF2-47AE-9AF8-ECA21C8C9E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05" y="4231536"/>
            <a:ext cx="2287077" cy="255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28381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884</Words>
  <Application>Microsoft Office PowerPoint</Application>
  <PresentationFormat>Širokoúhlá obrazovka</PresentationFormat>
  <Paragraphs>107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Berlín</vt:lpstr>
      <vt:lpstr>Literatura pro děti I </vt:lpstr>
      <vt:lpstr>Moodle</vt:lpstr>
      <vt:lpstr>Zápočet – do konce zkouškového období</vt:lpstr>
      <vt:lpstr>Tematické okruhy</vt:lpstr>
      <vt:lpstr>Inspirativní knihy pro děti předškolního věku (zejména knihy poprvé vydané po roce 1989) </vt:lpstr>
      <vt:lpstr>Inspirativní knihy pro děti předškolního věku (zejména knihy poprvé vydané po roce 1989) </vt:lpstr>
      <vt:lpstr>Inspirativní knihy pro děti předškolního věku (zejména knihy poprvé vydané po roce 1989) </vt:lpstr>
      <vt:lpstr>Nakladatelství Portál</vt:lpstr>
      <vt:lpstr>Nakladatelství Portál a další – receptivní a produktivní jazykové dovednosti</vt:lpstr>
      <vt:lpstr>Inspirativní knihy  - Hervé Tullet </vt:lpstr>
      <vt:lpstr>Práce s knihou I</vt:lpstr>
      <vt:lpstr>Model E – U – R</vt:lpstr>
      <vt:lpstr>Evokace</vt:lpstr>
      <vt:lpstr>Evokace</vt:lpstr>
      <vt:lpstr>Papuchalk</vt:lpstr>
      <vt:lpstr>Papuchalk Petr</vt:lpstr>
      <vt:lpstr>Čtení s otázkami a zapojení čtenářské strategie předvídání a hledání souvislostí na úrovni dítěte</vt:lpstr>
      <vt:lpstr>Reflexe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pro děti I</dc:title>
  <dc:creator>Jana Havlová</dc:creator>
  <cp:lastModifiedBy>Jana Havlová</cp:lastModifiedBy>
  <cp:revision>15</cp:revision>
  <dcterms:created xsi:type="dcterms:W3CDTF">2019-10-16T16:39:51Z</dcterms:created>
  <dcterms:modified xsi:type="dcterms:W3CDTF">2020-11-19T19:53:07Z</dcterms:modified>
</cp:coreProperties>
</file>