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6"/>
  </p:notesMasterIdLst>
  <p:handoutMasterIdLst>
    <p:handoutMasterId r:id="rId17"/>
  </p:handoutMasterIdLst>
  <p:sldIdLst>
    <p:sldId id="265" r:id="rId3"/>
    <p:sldId id="281" r:id="rId4"/>
    <p:sldId id="282" r:id="rId5"/>
    <p:sldId id="283" r:id="rId6"/>
    <p:sldId id="284" r:id="rId7"/>
    <p:sldId id="287" r:id="rId8"/>
    <p:sldId id="285" r:id="rId9"/>
    <p:sldId id="286" r:id="rId10"/>
    <p:sldId id="273" r:id="rId11"/>
    <p:sldId id="288" r:id="rId12"/>
    <p:sldId id="289" r:id="rId13"/>
    <p:sldId id="290" r:id="rId14"/>
    <p:sldId id="291" r:id="rId15"/>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838" autoAdjust="0"/>
  </p:normalViewPr>
  <p:slideViewPr>
    <p:cSldViewPr snapToGrid="0">
      <p:cViewPr varScale="1">
        <p:scale>
          <a:sx n="71" d="100"/>
          <a:sy n="71" d="100"/>
        </p:scale>
        <p:origin x="-396" y="-90"/>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1242"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05AB7-CEB4-42C0-8620-049E1A951940}" type="doc">
      <dgm:prSet loTypeId="urn:microsoft.com/office/officeart/2005/8/layout/process1" loCatId="process" qsTypeId="urn:microsoft.com/office/officeart/2005/8/quickstyle/simple1" qsCatId="simple" csTypeId="urn:microsoft.com/office/officeart/2005/8/colors/accent3_1" csCatId="accent3" phldr="1"/>
      <dgm:spPr/>
    </dgm:pt>
    <dgm:pt modelId="{0E97C331-065B-46F6-B5A1-4689B5BDE6CD}">
      <dgm:prSet phldrT="[Text]"/>
      <dgm:spPr/>
      <dgm:t>
        <a:bodyPr/>
        <a:lstStyle/>
        <a:p>
          <a:r>
            <a:rPr lang="cs-CZ" dirty="0" smtClean="0"/>
            <a:t>dělník</a:t>
          </a:r>
          <a:endParaRPr lang="en-US" dirty="0"/>
        </a:p>
      </dgm:t>
    </dgm:pt>
    <dgm:pt modelId="{F42871AA-BB82-4954-AAB4-81C04C2DF3FD}" type="parTrans" cxnId="{BD35FC63-2BA1-47AC-B048-4E0552B9E1DC}">
      <dgm:prSet/>
      <dgm:spPr/>
      <dgm:t>
        <a:bodyPr/>
        <a:lstStyle/>
        <a:p>
          <a:endParaRPr lang="en-US"/>
        </a:p>
      </dgm:t>
    </dgm:pt>
    <dgm:pt modelId="{21D38BD6-71CA-4513-BD36-BF975CA1ED04}" type="sibTrans" cxnId="{BD35FC63-2BA1-47AC-B048-4E0552B9E1DC}">
      <dgm:prSet/>
      <dgm:spPr/>
      <dgm:t>
        <a:bodyPr/>
        <a:lstStyle/>
        <a:p>
          <a:endParaRPr lang="en-US"/>
        </a:p>
      </dgm:t>
    </dgm:pt>
    <dgm:pt modelId="{EA628158-075E-48B3-A256-713F688EB236}">
      <dgm:prSet phldrT="[Text]"/>
      <dgm:spPr/>
      <dgm:t>
        <a:bodyPr/>
        <a:lstStyle/>
        <a:p>
          <a:r>
            <a:rPr lang="cs-CZ" dirty="0" smtClean="0"/>
            <a:t>strojař</a:t>
          </a:r>
          <a:endParaRPr lang="en-US" dirty="0"/>
        </a:p>
      </dgm:t>
    </dgm:pt>
    <dgm:pt modelId="{23AB6833-515E-4E39-9AA5-C4DA7B745C79}" type="parTrans" cxnId="{2D80C96E-3381-49D3-8BB0-6BB4F1F7D1BF}">
      <dgm:prSet/>
      <dgm:spPr/>
      <dgm:t>
        <a:bodyPr/>
        <a:lstStyle/>
        <a:p>
          <a:endParaRPr lang="en-US"/>
        </a:p>
      </dgm:t>
    </dgm:pt>
    <dgm:pt modelId="{8EAEADD0-E72E-464E-A0BA-3FCAFB8AB8AB}" type="sibTrans" cxnId="{2D80C96E-3381-49D3-8BB0-6BB4F1F7D1BF}">
      <dgm:prSet/>
      <dgm:spPr/>
      <dgm:t>
        <a:bodyPr/>
        <a:lstStyle/>
        <a:p>
          <a:endParaRPr lang="en-US"/>
        </a:p>
      </dgm:t>
    </dgm:pt>
    <dgm:pt modelId="{0927851E-E2E8-48A5-84AA-1498666A9DC2}">
      <dgm:prSet phldrT="[Text]"/>
      <dgm:spPr/>
      <dgm:t>
        <a:bodyPr/>
        <a:lstStyle/>
        <a:p>
          <a:r>
            <a:rPr lang="cs-CZ" dirty="0" smtClean="0"/>
            <a:t>předák</a:t>
          </a:r>
          <a:endParaRPr lang="en-US" dirty="0"/>
        </a:p>
      </dgm:t>
    </dgm:pt>
    <dgm:pt modelId="{2B0CCBD9-9199-441B-8888-B49776AA8F2D}" type="parTrans" cxnId="{498C2B8D-13A8-442C-AB61-5E82AB420724}">
      <dgm:prSet/>
      <dgm:spPr/>
      <dgm:t>
        <a:bodyPr/>
        <a:lstStyle/>
        <a:p>
          <a:endParaRPr lang="en-US"/>
        </a:p>
      </dgm:t>
    </dgm:pt>
    <dgm:pt modelId="{8850C41E-161F-4A4B-8F65-1BAB59B5F4E8}" type="sibTrans" cxnId="{498C2B8D-13A8-442C-AB61-5E82AB420724}">
      <dgm:prSet/>
      <dgm:spPr/>
      <dgm:t>
        <a:bodyPr/>
        <a:lstStyle/>
        <a:p>
          <a:endParaRPr lang="en-US"/>
        </a:p>
      </dgm:t>
    </dgm:pt>
    <dgm:pt modelId="{AE99E8B3-8330-43F8-BE23-99CCA889739F}">
      <dgm:prSet/>
      <dgm:spPr/>
      <dgm:t>
        <a:bodyPr/>
        <a:lstStyle/>
        <a:p>
          <a:r>
            <a:rPr lang="cs-CZ" dirty="0" smtClean="0"/>
            <a:t>mistr</a:t>
          </a:r>
          <a:endParaRPr lang="en-US" dirty="0"/>
        </a:p>
      </dgm:t>
    </dgm:pt>
    <dgm:pt modelId="{C6139982-FA33-47AB-B69F-BD1E21B66BA6}" type="parTrans" cxnId="{7E846B0D-3620-4D24-98C6-47C8123F9CC0}">
      <dgm:prSet/>
      <dgm:spPr/>
      <dgm:t>
        <a:bodyPr/>
        <a:lstStyle/>
        <a:p>
          <a:endParaRPr lang="en-US"/>
        </a:p>
      </dgm:t>
    </dgm:pt>
    <dgm:pt modelId="{9D3A04AA-932C-46A8-9A56-568051A3BC5A}" type="sibTrans" cxnId="{7E846B0D-3620-4D24-98C6-47C8123F9CC0}">
      <dgm:prSet/>
      <dgm:spPr/>
      <dgm:t>
        <a:bodyPr/>
        <a:lstStyle/>
        <a:p>
          <a:endParaRPr lang="en-US"/>
        </a:p>
      </dgm:t>
    </dgm:pt>
    <dgm:pt modelId="{F96EFFDD-0E38-4BFB-987F-73A466664B79}">
      <dgm:prSet/>
      <dgm:spPr/>
      <dgm:t>
        <a:bodyPr/>
        <a:lstStyle/>
        <a:p>
          <a:r>
            <a:rPr lang="cs-CZ" dirty="0" smtClean="0"/>
            <a:t>mechanik</a:t>
          </a:r>
          <a:endParaRPr lang="en-US" dirty="0"/>
        </a:p>
      </dgm:t>
    </dgm:pt>
    <dgm:pt modelId="{4E659E1A-BF79-4941-ACF6-C8935A40322E}" type="parTrans" cxnId="{4946D5DF-714F-4CB4-B5C1-A179F0E25671}">
      <dgm:prSet/>
      <dgm:spPr/>
      <dgm:t>
        <a:bodyPr/>
        <a:lstStyle/>
        <a:p>
          <a:endParaRPr lang="en-US"/>
        </a:p>
      </dgm:t>
    </dgm:pt>
    <dgm:pt modelId="{803EED2B-CB1A-42D9-A27B-3A06645CA2CF}" type="sibTrans" cxnId="{4946D5DF-714F-4CB4-B5C1-A179F0E25671}">
      <dgm:prSet/>
      <dgm:spPr/>
      <dgm:t>
        <a:bodyPr/>
        <a:lstStyle/>
        <a:p>
          <a:endParaRPr lang="en-US"/>
        </a:p>
      </dgm:t>
    </dgm:pt>
    <dgm:pt modelId="{F5D06B9F-D6AE-4759-9E70-CD73B940A8EC}">
      <dgm:prSet/>
      <dgm:spPr/>
      <dgm:t>
        <a:bodyPr/>
        <a:lstStyle/>
        <a:p>
          <a:r>
            <a:rPr lang="cs-CZ" dirty="0" smtClean="0"/>
            <a:t>hlavní inženýr</a:t>
          </a:r>
          <a:endParaRPr lang="en-US" dirty="0"/>
        </a:p>
      </dgm:t>
    </dgm:pt>
    <dgm:pt modelId="{ED54E5DC-FBEE-4176-8E46-3DF2D2B27797}" type="parTrans" cxnId="{EA83FB98-6F6C-491B-8FCB-9433C24B0AA4}">
      <dgm:prSet/>
      <dgm:spPr/>
      <dgm:t>
        <a:bodyPr/>
        <a:lstStyle/>
        <a:p>
          <a:endParaRPr lang="en-US"/>
        </a:p>
      </dgm:t>
    </dgm:pt>
    <dgm:pt modelId="{9F539909-13FB-4CE5-A5D5-F65E15CE8EB7}" type="sibTrans" cxnId="{EA83FB98-6F6C-491B-8FCB-9433C24B0AA4}">
      <dgm:prSet/>
      <dgm:spPr/>
      <dgm:t>
        <a:bodyPr/>
        <a:lstStyle/>
        <a:p>
          <a:endParaRPr lang="en-US"/>
        </a:p>
      </dgm:t>
    </dgm:pt>
    <dgm:pt modelId="{D0654E1D-4C0E-4027-BD53-960FB467A674}" type="pres">
      <dgm:prSet presAssocID="{45B05AB7-CEB4-42C0-8620-049E1A951940}" presName="Name0" presStyleCnt="0">
        <dgm:presLayoutVars>
          <dgm:dir/>
          <dgm:resizeHandles val="exact"/>
        </dgm:presLayoutVars>
      </dgm:prSet>
      <dgm:spPr/>
    </dgm:pt>
    <dgm:pt modelId="{249E7964-32F7-4C87-A626-14A6076BFA49}" type="pres">
      <dgm:prSet presAssocID="{0E97C331-065B-46F6-B5A1-4689B5BDE6CD}" presName="node" presStyleLbl="node1" presStyleIdx="0" presStyleCnt="6">
        <dgm:presLayoutVars>
          <dgm:bulletEnabled val="1"/>
        </dgm:presLayoutVars>
      </dgm:prSet>
      <dgm:spPr/>
      <dgm:t>
        <a:bodyPr/>
        <a:lstStyle/>
        <a:p>
          <a:endParaRPr lang="en-US"/>
        </a:p>
      </dgm:t>
    </dgm:pt>
    <dgm:pt modelId="{89285701-EF88-4AA2-B09F-8B3126243743}" type="pres">
      <dgm:prSet presAssocID="{21D38BD6-71CA-4513-BD36-BF975CA1ED04}" presName="sibTrans" presStyleLbl="sibTrans2D1" presStyleIdx="0" presStyleCnt="5"/>
      <dgm:spPr/>
      <dgm:t>
        <a:bodyPr/>
        <a:lstStyle/>
        <a:p>
          <a:endParaRPr lang="en-US"/>
        </a:p>
      </dgm:t>
    </dgm:pt>
    <dgm:pt modelId="{C58D0473-6388-4DEE-BAAA-5B4B3F4B058E}" type="pres">
      <dgm:prSet presAssocID="{21D38BD6-71CA-4513-BD36-BF975CA1ED04}" presName="connectorText" presStyleLbl="sibTrans2D1" presStyleIdx="0" presStyleCnt="5"/>
      <dgm:spPr/>
      <dgm:t>
        <a:bodyPr/>
        <a:lstStyle/>
        <a:p>
          <a:endParaRPr lang="en-US"/>
        </a:p>
      </dgm:t>
    </dgm:pt>
    <dgm:pt modelId="{1CDA754B-E2C1-4DB4-8F82-AC77C4308F57}" type="pres">
      <dgm:prSet presAssocID="{EA628158-075E-48B3-A256-713F688EB236}" presName="node" presStyleLbl="node1" presStyleIdx="1" presStyleCnt="6">
        <dgm:presLayoutVars>
          <dgm:bulletEnabled val="1"/>
        </dgm:presLayoutVars>
      </dgm:prSet>
      <dgm:spPr/>
      <dgm:t>
        <a:bodyPr/>
        <a:lstStyle/>
        <a:p>
          <a:endParaRPr lang="en-US"/>
        </a:p>
      </dgm:t>
    </dgm:pt>
    <dgm:pt modelId="{0F72C703-4144-4844-9D54-B6B27886CA97}" type="pres">
      <dgm:prSet presAssocID="{8EAEADD0-E72E-464E-A0BA-3FCAFB8AB8AB}" presName="sibTrans" presStyleLbl="sibTrans2D1" presStyleIdx="1" presStyleCnt="5"/>
      <dgm:spPr/>
      <dgm:t>
        <a:bodyPr/>
        <a:lstStyle/>
        <a:p>
          <a:endParaRPr lang="en-US"/>
        </a:p>
      </dgm:t>
    </dgm:pt>
    <dgm:pt modelId="{2E9CEA01-44E2-430D-AE47-12C513861E98}" type="pres">
      <dgm:prSet presAssocID="{8EAEADD0-E72E-464E-A0BA-3FCAFB8AB8AB}" presName="connectorText" presStyleLbl="sibTrans2D1" presStyleIdx="1" presStyleCnt="5"/>
      <dgm:spPr/>
      <dgm:t>
        <a:bodyPr/>
        <a:lstStyle/>
        <a:p>
          <a:endParaRPr lang="en-US"/>
        </a:p>
      </dgm:t>
    </dgm:pt>
    <dgm:pt modelId="{806FDB6D-3D2A-44DC-ACED-B5C53EA2DFD7}" type="pres">
      <dgm:prSet presAssocID="{0927851E-E2E8-48A5-84AA-1498666A9DC2}" presName="node" presStyleLbl="node1" presStyleIdx="2" presStyleCnt="6">
        <dgm:presLayoutVars>
          <dgm:bulletEnabled val="1"/>
        </dgm:presLayoutVars>
      </dgm:prSet>
      <dgm:spPr/>
      <dgm:t>
        <a:bodyPr/>
        <a:lstStyle/>
        <a:p>
          <a:endParaRPr lang="en-US"/>
        </a:p>
      </dgm:t>
    </dgm:pt>
    <dgm:pt modelId="{9D27F499-2402-4550-A58D-47153FA6484B}" type="pres">
      <dgm:prSet presAssocID="{8850C41E-161F-4A4B-8F65-1BAB59B5F4E8}" presName="sibTrans" presStyleLbl="sibTrans2D1" presStyleIdx="2" presStyleCnt="5"/>
      <dgm:spPr/>
      <dgm:t>
        <a:bodyPr/>
        <a:lstStyle/>
        <a:p>
          <a:endParaRPr lang="en-US"/>
        </a:p>
      </dgm:t>
    </dgm:pt>
    <dgm:pt modelId="{E90B440D-AC89-44E6-BAB2-8A384CAEADD2}" type="pres">
      <dgm:prSet presAssocID="{8850C41E-161F-4A4B-8F65-1BAB59B5F4E8}" presName="connectorText" presStyleLbl="sibTrans2D1" presStyleIdx="2" presStyleCnt="5"/>
      <dgm:spPr/>
      <dgm:t>
        <a:bodyPr/>
        <a:lstStyle/>
        <a:p>
          <a:endParaRPr lang="en-US"/>
        </a:p>
      </dgm:t>
    </dgm:pt>
    <dgm:pt modelId="{D793144D-D266-49CE-BC9B-F9BB5004C6D0}" type="pres">
      <dgm:prSet presAssocID="{AE99E8B3-8330-43F8-BE23-99CCA889739F}" presName="node" presStyleLbl="node1" presStyleIdx="3" presStyleCnt="6">
        <dgm:presLayoutVars>
          <dgm:bulletEnabled val="1"/>
        </dgm:presLayoutVars>
      </dgm:prSet>
      <dgm:spPr/>
      <dgm:t>
        <a:bodyPr/>
        <a:lstStyle/>
        <a:p>
          <a:endParaRPr lang="en-US"/>
        </a:p>
      </dgm:t>
    </dgm:pt>
    <dgm:pt modelId="{48DB4277-AE49-41F1-8500-AF1A5B9FC323}" type="pres">
      <dgm:prSet presAssocID="{9D3A04AA-932C-46A8-9A56-568051A3BC5A}" presName="sibTrans" presStyleLbl="sibTrans2D1" presStyleIdx="3" presStyleCnt="5"/>
      <dgm:spPr/>
      <dgm:t>
        <a:bodyPr/>
        <a:lstStyle/>
        <a:p>
          <a:endParaRPr lang="en-US"/>
        </a:p>
      </dgm:t>
    </dgm:pt>
    <dgm:pt modelId="{2B0B2C1F-B8EE-45FA-A2F8-6D9B95CB7A0C}" type="pres">
      <dgm:prSet presAssocID="{9D3A04AA-932C-46A8-9A56-568051A3BC5A}" presName="connectorText" presStyleLbl="sibTrans2D1" presStyleIdx="3" presStyleCnt="5"/>
      <dgm:spPr/>
      <dgm:t>
        <a:bodyPr/>
        <a:lstStyle/>
        <a:p>
          <a:endParaRPr lang="en-US"/>
        </a:p>
      </dgm:t>
    </dgm:pt>
    <dgm:pt modelId="{037AF14D-2CBB-4287-9938-A42209E0EDD8}" type="pres">
      <dgm:prSet presAssocID="{F96EFFDD-0E38-4BFB-987F-73A466664B79}" presName="node" presStyleLbl="node1" presStyleIdx="4" presStyleCnt="6">
        <dgm:presLayoutVars>
          <dgm:bulletEnabled val="1"/>
        </dgm:presLayoutVars>
      </dgm:prSet>
      <dgm:spPr/>
      <dgm:t>
        <a:bodyPr/>
        <a:lstStyle/>
        <a:p>
          <a:endParaRPr lang="en-US"/>
        </a:p>
      </dgm:t>
    </dgm:pt>
    <dgm:pt modelId="{BD3BE8C7-7814-423F-8448-4365347AC3A9}" type="pres">
      <dgm:prSet presAssocID="{803EED2B-CB1A-42D9-A27B-3A06645CA2CF}" presName="sibTrans" presStyleLbl="sibTrans2D1" presStyleIdx="4" presStyleCnt="5"/>
      <dgm:spPr/>
      <dgm:t>
        <a:bodyPr/>
        <a:lstStyle/>
        <a:p>
          <a:endParaRPr lang="en-US"/>
        </a:p>
      </dgm:t>
    </dgm:pt>
    <dgm:pt modelId="{703DD01E-2EB2-46DF-95EC-FBBAA7362F20}" type="pres">
      <dgm:prSet presAssocID="{803EED2B-CB1A-42D9-A27B-3A06645CA2CF}" presName="connectorText" presStyleLbl="sibTrans2D1" presStyleIdx="4" presStyleCnt="5"/>
      <dgm:spPr/>
      <dgm:t>
        <a:bodyPr/>
        <a:lstStyle/>
        <a:p>
          <a:endParaRPr lang="en-US"/>
        </a:p>
      </dgm:t>
    </dgm:pt>
    <dgm:pt modelId="{17D6CD62-4C6C-4EA5-AE93-83CE53753A35}" type="pres">
      <dgm:prSet presAssocID="{F5D06B9F-D6AE-4759-9E70-CD73B940A8EC}" presName="node" presStyleLbl="node1" presStyleIdx="5" presStyleCnt="6">
        <dgm:presLayoutVars>
          <dgm:bulletEnabled val="1"/>
        </dgm:presLayoutVars>
      </dgm:prSet>
      <dgm:spPr/>
      <dgm:t>
        <a:bodyPr/>
        <a:lstStyle/>
        <a:p>
          <a:endParaRPr lang="en-US"/>
        </a:p>
      </dgm:t>
    </dgm:pt>
  </dgm:ptLst>
  <dgm:cxnLst>
    <dgm:cxn modelId="{FF6539D7-A9A6-4022-A192-192EADCA1812}" type="presOf" srcId="{8850C41E-161F-4A4B-8F65-1BAB59B5F4E8}" destId="{9D27F499-2402-4550-A58D-47153FA6484B}" srcOrd="0" destOrd="0" presId="urn:microsoft.com/office/officeart/2005/8/layout/process1"/>
    <dgm:cxn modelId="{9D261712-FB16-47D2-B23D-23E04FCC6937}" type="presOf" srcId="{AE99E8B3-8330-43F8-BE23-99CCA889739F}" destId="{D793144D-D266-49CE-BC9B-F9BB5004C6D0}" srcOrd="0" destOrd="0" presId="urn:microsoft.com/office/officeart/2005/8/layout/process1"/>
    <dgm:cxn modelId="{71C4A96D-0C45-436F-A450-8579888D852D}" type="presOf" srcId="{8EAEADD0-E72E-464E-A0BA-3FCAFB8AB8AB}" destId="{2E9CEA01-44E2-430D-AE47-12C513861E98}" srcOrd="1" destOrd="0" presId="urn:microsoft.com/office/officeart/2005/8/layout/process1"/>
    <dgm:cxn modelId="{C3EEA867-C9E4-48B6-9C26-651D051CBC17}" type="presOf" srcId="{9D3A04AA-932C-46A8-9A56-568051A3BC5A}" destId="{48DB4277-AE49-41F1-8500-AF1A5B9FC323}" srcOrd="0" destOrd="0" presId="urn:microsoft.com/office/officeart/2005/8/layout/process1"/>
    <dgm:cxn modelId="{6333C316-08D7-47A5-B973-D952F9DCF66B}" type="presOf" srcId="{8EAEADD0-E72E-464E-A0BA-3FCAFB8AB8AB}" destId="{0F72C703-4144-4844-9D54-B6B27886CA97}" srcOrd="0" destOrd="0" presId="urn:microsoft.com/office/officeart/2005/8/layout/process1"/>
    <dgm:cxn modelId="{7DD7C8AF-2E84-43FA-9ECF-222388554646}" type="presOf" srcId="{9D3A04AA-932C-46A8-9A56-568051A3BC5A}" destId="{2B0B2C1F-B8EE-45FA-A2F8-6D9B95CB7A0C}" srcOrd="1" destOrd="0" presId="urn:microsoft.com/office/officeart/2005/8/layout/process1"/>
    <dgm:cxn modelId="{9888105F-32A8-44B9-BE93-4B8CA9CA1FE0}" type="presOf" srcId="{0927851E-E2E8-48A5-84AA-1498666A9DC2}" destId="{806FDB6D-3D2A-44DC-ACED-B5C53EA2DFD7}" srcOrd="0" destOrd="0" presId="urn:microsoft.com/office/officeart/2005/8/layout/process1"/>
    <dgm:cxn modelId="{43AEAFFB-4716-4FA3-838D-01B784732055}" type="presOf" srcId="{F96EFFDD-0E38-4BFB-987F-73A466664B79}" destId="{037AF14D-2CBB-4287-9938-A42209E0EDD8}" srcOrd="0" destOrd="0" presId="urn:microsoft.com/office/officeart/2005/8/layout/process1"/>
    <dgm:cxn modelId="{2D80C96E-3381-49D3-8BB0-6BB4F1F7D1BF}" srcId="{45B05AB7-CEB4-42C0-8620-049E1A951940}" destId="{EA628158-075E-48B3-A256-713F688EB236}" srcOrd="1" destOrd="0" parTransId="{23AB6833-515E-4E39-9AA5-C4DA7B745C79}" sibTransId="{8EAEADD0-E72E-464E-A0BA-3FCAFB8AB8AB}"/>
    <dgm:cxn modelId="{1768E5CE-1CE7-4AA9-90F5-181AFD238DCD}" type="presOf" srcId="{803EED2B-CB1A-42D9-A27B-3A06645CA2CF}" destId="{BD3BE8C7-7814-423F-8448-4365347AC3A9}" srcOrd="0" destOrd="0" presId="urn:microsoft.com/office/officeart/2005/8/layout/process1"/>
    <dgm:cxn modelId="{7E846B0D-3620-4D24-98C6-47C8123F9CC0}" srcId="{45B05AB7-CEB4-42C0-8620-049E1A951940}" destId="{AE99E8B3-8330-43F8-BE23-99CCA889739F}" srcOrd="3" destOrd="0" parTransId="{C6139982-FA33-47AB-B69F-BD1E21B66BA6}" sibTransId="{9D3A04AA-932C-46A8-9A56-568051A3BC5A}"/>
    <dgm:cxn modelId="{BB84E8F7-35EF-477F-9A45-165BCF5A9940}" type="presOf" srcId="{21D38BD6-71CA-4513-BD36-BF975CA1ED04}" destId="{89285701-EF88-4AA2-B09F-8B3126243743}" srcOrd="0" destOrd="0" presId="urn:microsoft.com/office/officeart/2005/8/layout/process1"/>
    <dgm:cxn modelId="{8F0BD21D-D7D6-44E6-BA0C-88A948B90B8E}" type="presOf" srcId="{803EED2B-CB1A-42D9-A27B-3A06645CA2CF}" destId="{703DD01E-2EB2-46DF-95EC-FBBAA7362F20}" srcOrd="1" destOrd="0" presId="urn:microsoft.com/office/officeart/2005/8/layout/process1"/>
    <dgm:cxn modelId="{4946D5DF-714F-4CB4-B5C1-A179F0E25671}" srcId="{45B05AB7-CEB4-42C0-8620-049E1A951940}" destId="{F96EFFDD-0E38-4BFB-987F-73A466664B79}" srcOrd="4" destOrd="0" parTransId="{4E659E1A-BF79-4941-ACF6-C8935A40322E}" sibTransId="{803EED2B-CB1A-42D9-A27B-3A06645CA2CF}"/>
    <dgm:cxn modelId="{EA83FB98-6F6C-491B-8FCB-9433C24B0AA4}" srcId="{45B05AB7-CEB4-42C0-8620-049E1A951940}" destId="{F5D06B9F-D6AE-4759-9E70-CD73B940A8EC}" srcOrd="5" destOrd="0" parTransId="{ED54E5DC-FBEE-4176-8E46-3DF2D2B27797}" sibTransId="{9F539909-13FB-4CE5-A5D5-F65E15CE8EB7}"/>
    <dgm:cxn modelId="{11B85357-03F0-4FFC-B515-81470E86928B}" type="presOf" srcId="{EA628158-075E-48B3-A256-713F688EB236}" destId="{1CDA754B-E2C1-4DB4-8F82-AC77C4308F57}" srcOrd="0" destOrd="0" presId="urn:microsoft.com/office/officeart/2005/8/layout/process1"/>
    <dgm:cxn modelId="{9F024980-8360-43DF-974D-B54F2A8FC29C}" type="presOf" srcId="{F5D06B9F-D6AE-4759-9E70-CD73B940A8EC}" destId="{17D6CD62-4C6C-4EA5-AE93-83CE53753A35}" srcOrd="0" destOrd="0" presId="urn:microsoft.com/office/officeart/2005/8/layout/process1"/>
    <dgm:cxn modelId="{8874DC31-1FDA-4779-9B18-763E22FDA847}" type="presOf" srcId="{45B05AB7-CEB4-42C0-8620-049E1A951940}" destId="{D0654E1D-4C0E-4027-BD53-960FB467A674}" srcOrd="0" destOrd="0" presId="urn:microsoft.com/office/officeart/2005/8/layout/process1"/>
    <dgm:cxn modelId="{498C2B8D-13A8-442C-AB61-5E82AB420724}" srcId="{45B05AB7-CEB4-42C0-8620-049E1A951940}" destId="{0927851E-E2E8-48A5-84AA-1498666A9DC2}" srcOrd="2" destOrd="0" parTransId="{2B0CCBD9-9199-441B-8888-B49776AA8F2D}" sibTransId="{8850C41E-161F-4A4B-8F65-1BAB59B5F4E8}"/>
    <dgm:cxn modelId="{A86E6A82-B17D-475B-96A9-CA53B425D67B}" type="presOf" srcId="{21D38BD6-71CA-4513-BD36-BF975CA1ED04}" destId="{C58D0473-6388-4DEE-BAAA-5B4B3F4B058E}" srcOrd="1" destOrd="0" presId="urn:microsoft.com/office/officeart/2005/8/layout/process1"/>
    <dgm:cxn modelId="{C9FB9F8F-426F-4B30-BA9B-B602FE51DF0B}" type="presOf" srcId="{8850C41E-161F-4A4B-8F65-1BAB59B5F4E8}" destId="{E90B440D-AC89-44E6-BAB2-8A384CAEADD2}" srcOrd="1" destOrd="0" presId="urn:microsoft.com/office/officeart/2005/8/layout/process1"/>
    <dgm:cxn modelId="{BD35FC63-2BA1-47AC-B048-4E0552B9E1DC}" srcId="{45B05AB7-CEB4-42C0-8620-049E1A951940}" destId="{0E97C331-065B-46F6-B5A1-4689B5BDE6CD}" srcOrd="0" destOrd="0" parTransId="{F42871AA-BB82-4954-AAB4-81C04C2DF3FD}" sibTransId="{21D38BD6-71CA-4513-BD36-BF975CA1ED04}"/>
    <dgm:cxn modelId="{C68C7543-10F5-400D-9E7C-F140AC516E90}" type="presOf" srcId="{0E97C331-065B-46F6-B5A1-4689B5BDE6CD}" destId="{249E7964-32F7-4C87-A626-14A6076BFA49}" srcOrd="0" destOrd="0" presId="urn:microsoft.com/office/officeart/2005/8/layout/process1"/>
    <dgm:cxn modelId="{A31B671C-705D-4DF9-931E-A48D7DF93D4C}" type="presParOf" srcId="{D0654E1D-4C0E-4027-BD53-960FB467A674}" destId="{249E7964-32F7-4C87-A626-14A6076BFA49}" srcOrd="0" destOrd="0" presId="urn:microsoft.com/office/officeart/2005/8/layout/process1"/>
    <dgm:cxn modelId="{ABC78AF6-BC4B-4FD8-ADBD-EDF74C4C3007}" type="presParOf" srcId="{D0654E1D-4C0E-4027-BD53-960FB467A674}" destId="{89285701-EF88-4AA2-B09F-8B3126243743}" srcOrd="1" destOrd="0" presId="urn:microsoft.com/office/officeart/2005/8/layout/process1"/>
    <dgm:cxn modelId="{ACB699E1-CBF3-4298-B1F7-C056D08F227B}" type="presParOf" srcId="{89285701-EF88-4AA2-B09F-8B3126243743}" destId="{C58D0473-6388-4DEE-BAAA-5B4B3F4B058E}" srcOrd="0" destOrd="0" presId="urn:microsoft.com/office/officeart/2005/8/layout/process1"/>
    <dgm:cxn modelId="{AED88848-2EFB-48B3-80BB-0171D880A443}" type="presParOf" srcId="{D0654E1D-4C0E-4027-BD53-960FB467A674}" destId="{1CDA754B-E2C1-4DB4-8F82-AC77C4308F57}" srcOrd="2" destOrd="0" presId="urn:microsoft.com/office/officeart/2005/8/layout/process1"/>
    <dgm:cxn modelId="{65A1D481-B4AD-4A88-9853-11365D2D54DA}" type="presParOf" srcId="{D0654E1D-4C0E-4027-BD53-960FB467A674}" destId="{0F72C703-4144-4844-9D54-B6B27886CA97}" srcOrd="3" destOrd="0" presId="urn:microsoft.com/office/officeart/2005/8/layout/process1"/>
    <dgm:cxn modelId="{3F1D2B46-2931-47B7-B28E-589ECA20B873}" type="presParOf" srcId="{0F72C703-4144-4844-9D54-B6B27886CA97}" destId="{2E9CEA01-44E2-430D-AE47-12C513861E98}" srcOrd="0" destOrd="0" presId="urn:microsoft.com/office/officeart/2005/8/layout/process1"/>
    <dgm:cxn modelId="{66DB985E-34EF-4BCF-8528-60DC2F43E6C7}" type="presParOf" srcId="{D0654E1D-4C0E-4027-BD53-960FB467A674}" destId="{806FDB6D-3D2A-44DC-ACED-B5C53EA2DFD7}" srcOrd="4" destOrd="0" presId="urn:microsoft.com/office/officeart/2005/8/layout/process1"/>
    <dgm:cxn modelId="{3099E551-FAA4-432D-940D-9938A9611B2B}" type="presParOf" srcId="{D0654E1D-4C0E-4027-BD53-960FB467A674}" destId="{9D27F499-2402-4550-A58D-47153FA6484B}" srcOrd="5" destOrd="0" presId="urn:microsoft.com/office/officeart/2005/8/layout/process1"/>
    <dgm:cxn modelId="{5B62389E-DCFB-4812-B0B8-08FA6760D7F1}" type="presParOf" srcId="{9D27F499-2402-4550-A58D-47153FA6484B}" destId="{E90B440D-AC89-44E6-BAB2-8A384CAEADD2}" srcOrd="0" destOrd="0" presId="urn:microsoft.com/office/officeart/2005/8/layout/process1"/>
    <dgm:cxn modelId="{5762C4B9-C9F6-4952-9699-2BB14E7B0BA0}" type="presParOf" srcId="{D0654E1D-4C0E-4027-BD53-960FB467A674}" destId="{D793144D-D266-49CE-BC9B-F9BB5004C6D0}" srcOrd="6" destOrd="0" presId="urn:microsoft.com/office/officeart/2005/8/layout/process1"/>
    <dgm:cxn modelId="{09B54A9D-143E-479A-851F-E3E5D3F8CFEE}" type="presParOf" srcId="{D0654E1D-4C0E-4027-BD53-960FB467A674}" destId="{48DB4277-AE49-41F1-8500-AF1A5B9FC323}" srcOrd="7" destOrd="0" presId="urn:microsoft.com/office/officeart/2005/8/layout/process1"/>
    <dgm:cxn modelId="{C05631AF-3BE7-43A4-8432-6264FE918B1F}" type="presParOf" srcId="{48DB4277-AE49-41F1-8500-AF1A5B9FC323}" destId="{2B0B2C1F-B8EE-45FA-A2F8-6D9B95CB7A0C}" srcOrd="0" destOrd="0" presId="urn:microsoft.com/office/officeart/2005/8/layout/process1"/>
    <dgm:cxn modelId="{349B6E5A-993C-47E7-AA05-BDB850536D03}" type="presParOf" srcId="{D0654E1D-4C0E-4027-BD53-960FB467A674}" destId="{037AF14D-2CBB-4287-9938-A42209E0EDD8}" srcOrd="8" destOrd="0" presId="urn:microsoft.com/office/officeart/2005/8/layout/process1"/>
    <dgm:cxn modelId="{C67A026D-5D38-41C4-AFCE-BF59675F3FED}" type="presParOf" srcId="{D0654E1D-4C0E-4027-BD53-960FB467A674}" destId="{BD3BE8C7-7814-423F-8448-4365347AC3A9}" srcOrd="9" destOrd="0" presId="urn:microsoft.com/office/officeart/2005/8/layout/process1"/>
    <dgm:cxn modelId="{684E1229-A0AD-4349-AEDC-3BCC03FB506D}" type="presParOf" srcId="{BD3BE8C7-7814-423F-8448-4365347AC3A9}" destId="{703DD01E-2EB2-46DF-95EC-FBBAA7362F20}" srcOrd="0" destOrd="0" presId="urn:microsoft.com/office/officeart/2005/8/layout/process1"/>
    <dgm:cxn modelId="{AE7457B5-2AB3-4352-B87D-274D61844249}" type="presParOf" srcId="{D0654E1D-4C0E-4027-BD53-960FB467A674}" destId="{17D6CD62-4C6C-4EA5-AE93-83CE53753A35}" srcOrd="1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3EDDBF-B994-4EE1-9455-78CB67D5179A}" type="doc">
      <dgm:prSet loTypeId="urn:microsoft.com/office/officeart/2005/8/layout/process5" loCatId="process" qsTypeId="urn:microsoft.com/office/officeart/2005/8/quickstyle/simple1" qsCatId="simple" csTypeId="urn:microsoft.com/office/officeart/2005/8/colors/colorful4" csCatId="colorful" phldr="1"/>
      <dgm:spPr/>
    </dgm:pt>
    <dgm:pt modelId="{6F414D57-FC06-4694-86F6-07071115680C}">
      <dgm:prSet phldrT="[Text]"/>
      <dgm:spPr/>
      <dgm:t>
        <a:bodyPr/>
        <a:lstStyle/>
        <a:p>
          <a:r>
            <a:rPr lang="cs-CZ" dirty="0" smtClean="0"/>
            <a:t>1856 </a:t>
          </a:r>
        </a:p>
        <a:p>
          <a:r>
            <a:rPr lang="cs-CZ" dirty="0" smtClean="0"/>
            <a:t>narozen do kvakerské rodiny</a:t>
          </a:r>
          <a:endParaRPr lang="en-US" dirty="0"/>
        </a:p>
      </dgm:t>
    </dgm:pt>
    <dgm:pt modelId="{80CA3156-A4CF-42ED-B480-7661910EEA93}" type="parTrans" cxnId="{C386CF50-F4DE-4792-B6B4-2BD5F8F56CAB}">
      <dgm:prSet/>
      <dgm:spPr/>
      <dgm:t>
        <a:bodyPr/>
        <a:lstStyle/>
        <a:p>
          <a:endParaRPr lang="en-US"/>
        </a:p>
      </dgm:t>
    </dgm:pt>
    <dgm:pt modelId="{86D79F89-E58C-4185-A69C-25A1B9C0E7E5}" type="sibTrans" cxnId="{C386CF50-F4DE-4792-B6B4-2BD5F8F56CAB}">
      <dgm:prSet/>
      <dgm:spPr/>
      <dgm:t>
        <a:bodyPr/>
        <a:lstStyle/>
        <a:p>
          <a:endParaRPr lang="en-US"/>
        </a:p>
      </dgm:t>
    </dgm:pt>
    <dgm:pt modelId="{37F18006-5784-4614-9707-06130F6C84CD}">
      <dgm:prSet phldrT="[Text]"/>
      <dgm:spPr/>
      <dgm:t>
        <a:bodyPr/>
        <a:lstStyle/>
        <a:p>
          <a:r>
            <a:rPr lang="cs-CZ" dirty="0" smtClean="0"/>
            <a:t>Rychlá kariéra v továrně </a:t>
          </a:r>
          <a:r>
            <a:rPr lang="cs-CZ" b="0" i="0" dirty="0" err="1" smtClean="0"/>
            <a:t>Enterprise</a:t>
          </a:r>
          <a:r>
            <a:rPr lang="cs-CZ" b="0" i="0" dirty="0" smtClean="0"/>
            <a:t> </a:t>
          </a:r>
          <a:r>
            <a:rPr lang="cs-CZ" b="0" i="0" dirty="0" err="1" smtClean="0"/>
            <a:t>Hydraulic</a:t>
          </a:r>
          <a:r>
            <a:rPr lang="cs-CZ" b="0" i="0" dirty="0" smtClean="0"/>
            <a:t> Works Philadelphia</a:t>
          </a:r>
          <a:endParaRPr lang="en-US" dirty="0"/>
        </a:p>
      </dgm:t>
    </dgm:pt>
    <dgm:pt modelId="{32224664-D62D-4FDD-85D3-9C73D64D4909}" type="parTrans" cxnId="{0157576B-9EA1-4EB2-A98C-CBE2A4ABC281}">
      <dgm:prSet/>
      <dgm:spPr/>
      <dgm:t>
        <a:bodyPr/>
        <a:lstStyle/>
        <a:p>
          <a:endParaRPr lang="en-US"/>
        </a:p>
      </dgm:t>
    </dgm:pt>
    <dgm:pt modelId="{46204501-A7E2-47FC-8E86-2EF719A424F6}" type="sibTrans" cxnId="{0157576B-9EA1-4EB2-A98C-CBE2A4ABC281}">
      <dgm:prSet/>
      <dgm:spPr/>
      <dgm:t>
        <a:bodyPr/>
        <a:lstStyle/>
        <a:p>
          <a:endParaRPr lang="en-US"/>
        </a:p>
      </dgm:t>
    </dgm:pt>
    <dgm:pt modelId="{DA70291C-1B20-48F8-802C-D4300C3E7461}">
      <dgm:prSet/>
      <dgm:spPr/>
      <dgm:t>
        <a:bodyPr/>
        <a:lstStyle/>
        <a:p>
          <a:r>
            <a:rPr lang="cs-CZ" dirty="0" smtClean="0"/>
            <a:t>1874 </a:t>
          </a:r>
        </a:p>
        <a:p>
          <a:r>
            <a:rPr lang="cs-CZ" dirty="0" smtClean="0"/>
            <a:t>práva na Harvardu vyměnil za učební obor</a:t>
          </a:r>
          <a:endParaRPr lang="en-US" dirty="0"/>
        </a:p>
      </dgm:t>
    </dgm:pt>
    <dgm:pt modelId="{788C9D4C-9CC2-4BCD-9C70-1AA6EDA11919}" type="parTrans" cxnId="{7823FD90-0A6B-431B-B6F8-A9326BD5147A}">
      <dgm:prSet/>
      <dgm:spPr/>
      <dgm:t>
        <a:bodyPr/>
        <a:lstStyle/>
        <a:p>
          <a:endParaRPr lang="en-US"/>
        </a:p>
      </dgm:t>
    </dgm:pt>
    <dgm:pt modelId="{00F9ECE3-54FB-46A1-AAF7-862AA87D6C55}" type="sibTrans" cxnId="{7823FD90-0A6B-431B-B6F8-A9326BD5147A}">
      <dgm:prSet/>
      <dgm:spPr/>
      <dgm:t>
        <a:bodyPr/>
        <a:lstStyle/>
        <a:p>
          <a:endParaRPr lang="en-US"/>
        </a:p>
      </dgm:t>
    </dgm:pt>
    <dgm:pt modelId="{EA2F19C8-0137-41B2-A8D9-A559C7AA6FC7}">
      <dgm:prSet/>
      <dgm:spPr/>
      <dgm:t>
        <a:bodyPr/>
        <a:lstStyle/>
        <a:p>
          <a:r>
            <a:rPr lang="cs-CZ" dirty="0" smtClean="0"/>
            <a:t>Divné dítě na hřišti</a:t>
          </a:r>
          <a:endParaRPr lang="en-US" dirty="0"/>
        </a:p>
      </dgm:t>
    </dgm:pt>
    <dgm:pt modelId="{3E8CA90C-7379-409D-BC5B-EDD747A60E6C}" type="parTrans" cxnId="{BE3FE13D-303C-4B29-A94A-4B9434F2AF3B}">
      <dgm:prSet/>
      <dgm:spPr/>
      <dgm:t>
        <a:bodyPr/>
        <a:lstStyle/>
        <a:p>
          <a:endParaRPr lang="en-US"/>
        </a:p>
      </dgm:t>
    </dgm:pt>
    <dgm:pt modelId="{0704E3D6-E24C-4C84-971D-A40F4D951D70}" type="sibTrans" cxnId="{BE3FE13D-303C-4B29-A94A-4B9434F2AF3B}">
      <dgm:prSet/>
      <dgm:spPr/>
      <dgm:t>
        <a:bodyPr/>
        <a:lstStyle/>
        <a:p>
          <a:endParaRPr lang="en-US"/>
        </a:p>
      </dgm:t>
    </dgm:pt>
    <dgm:pt modelId="{8BE84D03-566B-41D2-9F22-1A785A251025}">
      <dgm:prSet/>
      <dgm:spPr/>
      <dgm:t>
        <a:bodyPr/>
        <a:lstStyle/>
        <a:p>
          <a:r>
            <a:rPr lang="cs-CZ" dirty="0" smtClean="0"/>
            <a:t>Jeden z prvních konzultantů managementu na světě </a:t>
          </a:r>
          <a:endParaRPr lang="en-US" dirty="0"/>
        </a:p>
      </dgm:t>
    </dgm:pt>
    <dgm:pt modelId="{57E2551C-B1B3-4823-9EA5-A1B1F787C1F7}" type="parTrans" cxnId="{8232C102-D4FF-4F90-82A8-5E0E54E1A1A8}">
      <dgm:prSet/>
      <dgm:spPr/>
      <dgm:t>
        <a:bodyPr/>
        <a:lstStyle/>
        <a:p>
          <a:endParaRPr lang="en-US"/>
        </a:p>
      </dgm:t>
    </dgm:pt>
    <dgm:pt modelId="{F9E1B1E4-BAA0-4ED6-B28A-816834D2FE64}" type="sibTrans" cxnId="{8232C102-D4FF-4F90-82A8-5E0E54E1A1A8}">
      <dgm:prSet/>
      <dgm:spPr/>
      <dgm:t>
        <a:bodyPr/>
        <a:lstStyle/>
        <a:p>
          <a:endParaRPr lang="en-US"/>
        </a:p>
      </dgm:t>
    </dgm:pt>
    <dgm:pt modelId="{9490A0FD-09A6-482A-A7AC-C9E83798E583}">
      <dgm:prSet/>
      <dgm:spPr/>
      <dgm:t>
        <a:bodyPr/>
        <a:lstStyle/>
        <a:p>
          <a:r>
            <a:rPr lang="cs-CZ" dirty="0" smtClean="0"/>
            <a:t>1911</a:t>
          </a:r>
        </a:p>
        <a:p>
          <a:r>
            <a:rPr lang="cs-CZ" dirty="0" smtClean="0"/>
            <a:t>„Zásady vědeckého řízení“ </a:t>
          </a:r>
          <a:endParaRPr lang="en-US" dirty="0"/>
        </a:p>
      </dgm:t>
    </dgm:pt>
    <dgm:pt modelId="{3CFD8B12-5776-4754-AFD5-6DF10486986A}" type="parTrans" cxnId="{0D20C7EA-7EB8-4D94-A3C6-C8175CF8C005}">
      <dgm:prSet/>
      <dgm:spPr/>
      <dgm:t>
        <a:bodyPr/>
        <a:lstStyle/>
        <a:p>
          <a:endParaRPr lang="en-US"/>
        </a:p>
      </dgm:t>
    </dgm:pt>
    <dgm:pt modelId="{0029E6CE-6082-403F-A74D-1CBB2C2945FB}" type="sibTrans" cxnId="{0D20C7EA-7EB8-4D94-A3C6-C8175CF8C005}">
      <dgm:prSet/>
      <dgm:spPr/>
      <dgm:t>
        <a:bodyPr/>
        <a:lstStyle/>
        <a:p>
          <a:endParaRPr lang="en-US"/>
        </a:p>
      </dgm:t>
    </dgm:pt>
    <dgm:pt modelId="{F6193755-8B0B-4067-AF1A-0C19F39BBF10}">
      <dgm:prSet/>
      <dgm:spPr/>
      <dgm:t>
        <a:bodyPr/>
        <a:lstStyle/>
        <a:p>
          <a:r>
            <a:rPr lang="cs-CZ" dirty="0" smtClean="0"/>
            <a:t>1915</a:t>
          </a:r>
        </a:p>
        <a:p>
          <a:r>
            <a:rPr lang="cs-CZ" dirty="0" smtClean="0"/>
            <a:t>Onemocněl a zemřel</a:t>
          </a:r>
          <a:endParaRPr lang="en-US" dirty="0"/>
        </a:p>
      </dgm:t>
    </dgm:pt>
    <dgm:pt modelId="{B46DF92C-DAF9-4A4F-A092-9D91F9D9CEF5}" type="parTrans" cxnId="{E94D6C36-9969-4725-B54B-27D2F8096775}">
      <dgm:prSet/>
      <dgm:spPr/>
      <dgm:t>
        <a:bodyPr/>
        <a:lstStyle/>
        <a:p>
          <a:endParaRPr lang="en-US"/>
        </a:p>
      </dgm:t>
    </dgm:pt>
    <dgm:pt modelId="{C1AF5B0F-E853-4E47-9F2C-1122E3393CB4}" type="sibTrans" cxnId="{E94D6C36-9969-4725-B54B-27D2F8096775}">
      <dgm:prSet/>
      <dgm:spPr/>
      <dgm:t>
        <a:bodyPr/>
        <a:lstStyle/>
        <a:p>
          <a:endParaRPr lang="en-US"/>
        </a:p>
      </dgm:t>
    </dgm:pt>
    <dgm:pt modelId="{C86A60A2-5A98-46CA-AC7E-0241CE9F601E}" type="pres">
      <dgm:prSet presAssocID="{9A3EDDBF-B994-4EE1-9455-78CB67D5179A}" presName="diagram" presStyleCnt="0">
        <dgm:presLayoutVars>
          <dgm:dir/>
          <dgm:resizeHandles val="exact"/>
        </dgm:presLayoutVars>
      </dgm:prSet>
      <dgm:spPr/>
    </dgm:pt>
    <dgm:pt modelId="{27AFB997-43EF-4F18-BF1A-2B283BE97BF8}" type="pres">
      <dgm:prSet presAssocID="{6F414D57-FC06-4694-86F6-07071115680C}" presName="node" presStyleLbl="node1" presStyleIdx="0" presStyleCnt="7">
        <dgm:presLayoutVars>
          <dgm:bulletEnabled val="1"/>
        </dgm:presLayoutVars>
      </dgm:prSet>
      <dgm:spPr/>
      <dgm:t>
        <a:bodyPr/>
        <a:lstStyle/>
        <a:p>
          <a:endParaRPr lang="cs-CZ"/>
        </a:p>
      </dgm:t>
    </dgm:pt>
    <dgm:pt modelId="{5F2E114F-2521-4F98-A9C4-CDCA58227E16}" type="pres">
      <dgm:prSet presAssocID="{86D79F89-E58C-4185-A69C-25A1B9C0E7E5}" presName="sibTrans" presStyleLbl="sibTrans2D1" presStyleIdx="0" presStyleCnt="6"/>
      <dgm:spPr/>
      <dgm:t>
        <a:bodyPr/>
        <a:lstStyle/>
        <a:p>
          <a:endParaRPr lang="cs-CZ"/>
        </a:p>
      </dgm:t>
    </dgm:pt>
    <dgm:pt modelId="{3AFD3841-9294-446F-AACB-07164F600AD9}" type="pres">
      <dgm:prSet presAssocID="{86D79F89-E58C-4185-A69C-25A1B9C0E7E5}" presName="connectorText" presStyleLbl="sibTrans2D1" presStyleIdx="0" presStyleCnt="6"/>
      <dgm:spPr/>
      <dgm:t>
        <a:bodyPr/>
        <a:lstStyle/>
        <a:p>
          <a:endParaRPr lang="cs-CZ"/>
        </a:p>
      </dgm:t>
    </dgm:pt>
    <dgm:pt modelId="{18D0D055-C537-4915-992C-E925F70506C7}" type="pres">
      <dgm:prSet presAssocID="{EA2F19C8-0137-41B2-A8D9-A559C7AA6FC7}" presName="node" presStyleLbl="node1" presStyleIdx="1" presStyleCnt="7">
        <dgm:presLayoutVars>
          <dgm:bulletEnabled val="1"/>
        </dgm:presLayoutVars>
      </dgm:prSet>
      <dgm:spPr/>
      <dgm:t>
        <a:bodyPr/>
        <a:lstStyle/>
        <a:p>
          <a:endParaRPr lang="cs-CZ"/>
        </a:p>
      </dgm:t>
    </dgm:pt>
    <dgm:pt modelId="{E8FD6FE1-4E4D-4759-828A-3D005979C30B}" type="pres">
      <dgm:prSet presAssocID="{0704E3D6-E24C-4C84-971D-A40F4D951D70}" presName="sibTrans" presStyleLbl="sibTrans2D1" presStyleIdx="1" presStyleCnt="6"/>
      <dgm:spPr/>
      <dgm:t>
        <a:bodyPr/>
        <a:lstStyle/>
        <a:p>
          <a:endParaRPr lang="cs-CZ"/>
        </a:p>
      </dgm:t>
    </dgm:pt>
    <dgm:pt modelId="{B862E966-69B8-46AA-850F-849711687F87}" type="pres">
      <dgm:prSet presAssocID="{0704E3D6-E24C-4C84-971D-A40F4D951D70}" presName="connectorText" presStyleLbl="sibTrans2D1" presStyleIdx="1" presStyleCnt="6"/>
      <dgm:spPr/>
      <dgm:t>
        <a:bodyPr/>
        <a:lstStyle/>
        <a:p>
          <a:endParaRPr lang="cs-CZ"/>
        </a:p>
      </dgm:t>
    </dgm:pt>
    <dgm:pt modelId="{9E7184F0-09B6-4685-BCBC-3FC090135B07}" type="pres">
      <dgm:prSet presAssocID="{DA70291C-1B20-48F8-802C-D4300C3E7461}" presName="node" presStyleLbl="node1" presStyleIdx="2" presStyleCnt="7">
        <dgm:presLayoutVars>
          <dgm:bulletEnabled val="1"/>
        </dgm:presLayoutVars>
      </dgm:prSet>
      <dgm:spPr/>
      <dgm:t>
        <a:bodyPr/>
        <a:lstStyle/>
        <a:p>
          <a:endParaRPr lang="en-US"/>
        </a:p>
      </dgm:t>
    </dgm:pt>
    <dgm:pt modelId="{FDFA2743-F1F0-46A7-B860-16CD4384C1DA}" type="pres">
      <dgm:prSet presAssocID="{00F9ECE3-54FB-46A1-AAF7-862AA87D6C55}" presName="sibTrans" presStyleLbl="sibTrans2D1" presStyleIdx="2" presStyleCnt="6"/>
      <dgm:spPr/>
      <dgm:t>
        <a:bodyPr/>
        <a:lstStyle/>
        <a:p>
          <a:endParaRPr lang="cs-CZ"/>
        </a:p>
      </dgm:t>
    </dgm:pt>
    <dgm:pt modelId="{880853CA-3725-4E50-B2DA-25CBEE9007BA}" type="pres">
      <dgm:prSet presAssocID="{00F9ECE3-54FB-46A1-AAF7-862AA87D6C55}" presName="connectorText" presStyleLbl="sibTrans2D1" presStyleIdx="2" presStyleCnt="6"/>
      <dgm:spPr/>
      <dgm:t>
        <a:bodyPr/>
        <a:lstStyle/>
        <a:p>
          <a:endParaRPr lang="cs-CZ"/>
        </a:p>
      </dgm:t>
    </dgm:pt>
    <dgm:pt modelId="{2373AF34-E7C1-49C0-A886-B72C3263EDA6}" type="pres">
      <dgm:prSet presAssocID="{37F18006-5784-4614-9707-06130F6C84CD}" presName="node" presStyleLbl="node1" presStyleIdx="3" presStyleCnt="7">
        <dgm:presLayoutVars>
          <dgm:bulletEnabled val="1"/>
        </dgm:presLayoutVars>
      </dgm:prSet>
      <dgm:spPr/>
      <dgm:t>
        <a:bodyPr/>
        <a:lstStyle/>
        <a:p>
          <a:endParaRPr lang="en-US"/>
        </a:p>
      </dgm:t>
    </dgm:pt>
    <dgm:pt modelId="{F8DB638C-6C73-4815-B775-7A94021B8637}" type="pres">
      <dgm:prSet presAssocID="{46204501-A7E2-47FC-8E86-2EF719A424F6}" presName="sibTrans" presStyleLbl="sibTrans2D1" presStyleIdx="3" presStyleCnt="6"/>
      <dgm:spPr/>
      <dgm:t>
        <a:bodyPr/>
        <a:lstStyle/>
        <a:p>
          <a:endParaRPr lang="cs-CZ"/>
        </a:p>
      </dgm:t>
    </dgm:pt>
    <dgm:pt modelId="{723D1627-779D-42C0-85CC-4219929EEF9A}" type="pres">
      <dgm:prSet presAssocID="{46204501-A7E2-47FC-8E86-2EF719A424F6}" presName="connectorText" presStyleLbl="sibTrans2D1" presStyleIdx="3" presStyleCnt="6"/>
      <dgm:spPr/>
      <dgm:t>
        <a:bodyPr/>
        <a:lstStyle/>
        <a:p>
          <a:endParaRPr lang="cs-CZ"/>
        </a:p>
      </dgm:t>
    </dgm:pt>
    <dgm:pt modelId="{135101D2-F85F-42E7-8D96-54415B01CD2C}" type="pres">
      <dgm:prSet presAssocID="{8BE84D03-566B-41D2-9F22-1A785A251025}" presName="node" presStyleLbl="node1" presStyleIdx="4" presStyleCnt="7">
        <dgm:presLayoutVars>
          <dgm:bulletEnabled val="1"/>
        </dgm:presLayoutVars>
      </dgm:prSet>
      <dgm:spPr/>
      <dgm:t>
        <a:bodyPr/>
        <a:lstStyle/>
        <a:p>
          <a:endParaRPr lang="en-US"/>
        </a:p>
      </dgm:t>
    </dgm:pt>
    <dgm:pt modelId="{F4E9F005-ED38-42A4-BCB7-BDB58881EE43}" type="pres">
      <dgm:prSet presAssocID="{F9E1B1E4-BAA0-4ED6-B28A-816834D2FE64}" presName="sibTrans" presStyleLbl="sibTrans2D1" presStyleIdx="4" presStyleCnt="6"/>
      <dgm:spPr/>
      <dgm:t>
        <a:bodyPr/>
        <a:lstStyle/>
        <a:p>
          <a:endParaRPr lang="cs-CZ"/>
        </a:p>
      </dgm:t>
    </dgm:pt>
    <dgm:pt modelId="{BD29E139-A6DC-4203-9610-22AE0C9ADC26}" type="pres">
      <dgm:prSet presAssocID="{F9E1B1E4-BAA0-4ED6-B28A-816834D2FE64}" presName="connectorText" presStyleLbl="sibTrans2D1" presStyleIdx="4" presStyleCnt="6"/>
      <dgm:spPr/>
      <dgm:t>
        <a:bodyPr/>
        <a:lstStyle/>
        <a:p>
          <a:endParaRPr lang="cs-CZ"/>
        </a:p>
      </dgm:t>
    </dgm:pt>
    <dgm:pt modelId="{DC59E7F0-9879-49B4-9138-16D145F6E03D}" type="pres">
      <dgm:prSet presAssocID="{9490A0FD-09A6-482A-A7AC-C9E83798E583}" presName="node" presStyleLbl="node1" presStyleIdx="5" presStyleCnt="7">
        <dgm:presLayoutVars>
          <dgm:bulletEnabled val="1"/>
        </dgm:presLayoutVars>
      </dgm:prSet>
      <dgm:spPr/>
      <dgm:t>
        <a:bodyPr/>
        <a:lstStyle/>
        <a:p>
          <a:endParaRPr lang="en-US"/>
        </a:p>
      </dgm:t>
    </dgm:pt>
    <dgm:pt modelId="{E9D3FC6C-0D4A-4FFC-914D-8A19D0949ED0}" type="pres">
      <dgm:prSet presAssocID="{0029E6CE-6082-403F-A74D-1CBB2C2945FB}" presName="sibTrans" presStyleLbl="sibTrans2D1" presStyleIdx="5" presStyleCnt="6"/>
      <dgm:spPr/>
      <dgm:t>
        <a:bodyPr/>
        <a:lstStyle/>
        <a:p>
          <a:endParaRPr lang="cs-CZ"/>
        </a:p>
      </dgm:t>
    </dgm:pt>
    <dgm:pt modelId="{D0092029-66DB-41B4-85B4-BD543804C844}" type="pres">
      <dgm:prSet presAssocID="{0029E6CE-6082-403F-A74D-1CBB2C2945FB}" presName="connectorText" presStyleLbl="sibTrans2D1" presStyleIdx="5" presStyleCnt="6"/>
      <dgm:spPr/>
      <dgm:t>
        <a:bodyPr/>
        <a:lstStyle/>
        <a:p>
          <a:endParaRPr lang="cs-CZ"/>
        </a:p>
      </dgm:t>
    </dgm:pt>
    <dgm:pt modelId="{4F7DB99B-BBAC-4EB3-8D69-768A9B80E6DC}" type="pres">
      <dgm:prSet presAssocID="{F6193755-8B0B-4067-AF1A-0C19F39BBF10}" presName="node" presStyleLbl="node1" presStyleIdx="6" presStyleCnt="7">
        <dgm:presLayoutVars>
          <dgm:bulletEnabled val="1"/>
        </dgm:presLayoutVars>
      </dgm:prSet>
      <dgm:spPr/>
      <dgm:t>
        <a:bodyPr/>
        <a:lstStyle/>
        <a:p>
          <a:endParaRPr lang="cs-CZ"/>
        </a:p>
      </dgm:t>
    </dgm:pt>
  </dgm:ptLst>
  <dgm:cxnLst>
    <dgm:cxn modelId="{FED8DB65-7533-46B4-A16C-5F6FE14160B0}" type="presOf" srcId="{46204501-A7E2-47FC-8E86-2EF719A424F6}" destId="{F8DB638C-6C73-4815-B775-7A94021B8637}" srcOrd="0" destOrd="0" presId="urn:microsoft.com/office/officeart/2005/8/layout/process5"/>
    <dgm:cxn modelId="{067355B2-55E2-44E7-A1A5-795FC1CCA6C3}" type="presOf" srcId="{46204501-A7E2-47FC-8E86-2EF719A424F6}" destId="{723D1627-779D-42C0-85CC-4219929EEF9A}" srcOrd="1" destOrd="0" presId="urn:microsoft.com/office/officeart/2005/8/layout/process5"/>
    <dgm:cxn modelId="{41A2FF69-8452-425D-8517-EDFD74F63A22}" type="presOf" srcId="{9A3EDDBF-B994-4EE1-9455-78CB67D5179A}" destId="{C86A60A2-5A98-46CA-AC7E-0241CE9F601E}" srcOrd="0" destOrd="0" presId="urn:microsoft.com/office/officeart/2005/8/layout/process5"/>
    <dgm:cxn modelId="{0D20C7EA-7EB8-4D94-A3C6-C8175CF8C005}" srcId="{9A3EDDBF-B994-4EE1-9455-78CB67D5179A}" destId="{9490A0FD-09A6-482A-A7AC-C9E83798E583}" srcOrd="5" destOrd="0" parTransId="{3CFD8B12-5776-4754-AFD5-6DF10486986A}" sibTransId="{0029E6CE-6082-403F-A74D-1CBB2C2945FB}"/>
    <dgm:cxn modelId="{BE3FE13D-303C-4B29-A94A-4B9434F2AF3B}" srcId="{9A3EDDBF-B994-4EE1-9455-78CB67D5179A}" destId="{EA2F19C8-0137-41B2-A8D9-A559C7AA6FC7}" srcOrd="1" destOrd="0" parTransId="{3E8CA90C-7379-409D-BC5B-EDD747A60E6C}" sibTransId="{0704E3D6-E24C-4C84-971D-A40F4D951D70}"/>
    <dgm:cxn modelId="{26C2B9A1-EF0F-45FE-9969-D69BF3CA77F9}" type="presOf" srcId="{00F9ECE3-54FB-46A1-AAF7-862AA87D6C55}" destId="{FDFA2743-F1F0-46A7-B860-16CD4384C1DA}" srcOrd="0" destOrd="0" presId="urn:microsoft.com/office/officeart/2005/8/layout/process5"/>
    <dgm:cxn modelId="{35A18BBA-02AA-47DB-80D3-93950AE72338}" type="presOf" srcId="{0704E3D6-E24C-4C84-971D-A40F4D951D70}" destId="{B862E966-69B8-46AA-850F-849711687F87}" srcOrd="1" destOrd="0" presId="urn:microsoft.com/office/officeart/2005/8/layout/process5"/>
    <dgm:cxn modelId="{666B83E7-E36A-4B4C-9ABB-50D2FF813FBE}" type="presOf" srcId="{00F9ECE3-54FB-46A1-AAF7-862AA87D6C55}" destId="{880853CA-3725-4E50-B2DA-25CBEE9007BA}" srcOrd="1" destOrd="0" presId="urn:microsoft.com/office/officeart/2005/8/layout/process5"/>
    <dgm:cxn modelId="{01972254-41F0-4075-8795-B2D68B67502A}" type="presOf" srcId="{F6193755-8B0B-4067-AF1A-0C19F39BBF10}" destId="{4F7DB99B-BBAC-4EB3-8D69-768A9B80E6DC}" srcOrd="0" destOrd="0" presId="urn:microsoft.com/office/officeart/2005/8/layout/process5"/>
    <dgm:cxn modelId="{EF5770E1-A97D-45C7-B92F-7479CC5FD79C}" type="presOf" srcId="{EA2F19C8-0137-41B2-A8D9-A559C7AA6FC7}" destId="{18D0D055-C537-4915-992C-E925F70506C7}" srcOrd="0" destOrd="0" presId="urn:microsoft.com/office/officeart/2005/8/layout/process5"/>
    <dgm:cxn modelId="{ACC47F5E-5C9F-49F1-AFA7-1065F6F3BF46}" type="presOf" srcId="{37F18006-5784-4614-9707-06130F6C84CD}" destId="{2373AF34-E7C1-49C0-A886-B72C3263EDA6}" srcOrd="0" destOrd="0" presId="urn:microsoft.com/office/officeart/2005/8/layout/process5"/>
    <dgm:cxn modelId="{2A1768C8-1ED2-47A8-B42D-370C9AF73811}" type="presOf" srcId="{DA70291C-1B20-48F8-802C-D4300C3E7461}" destId="{9E7184F0-09B6-4685-BCBC-3FC090135B07}" srcOrd="0" destOrd="0" presId="urn:microsoft.com/office/officeart/2005/8/layout/process5"/>
    <dgm:cxn modelId="{8232C102-D4FF-4F90-82A8-5E0E54E1A1A8}" srcId="{9A3EDDBF-B994-4EE1-9455-78CB67D5179A}" destId="{8BE84D03-566B-41D2-9F22-1A785A251025}" srcOrd="4" destOrd="0" parTransId="{57E2551C-B1B3-4823-9EA5-A1B1F787C1F7}" sibTransId="{F9E1B1E4-BAA0-4ED6-B28A-816834D2FE64}"/>
    <dgm:cxn modelId="{B1861D4A-24D4-42D4-903C-E2B254C2FEB6}" type="presOf" srcId="{0029E6CE-6082-403F-A74D-1CBB2C2945FB}" destId="{E9D3FC6C-0D4A-4FFC-914D-8A19D0949ED0}" srcOrd="0" destOrd="0" presId="urn:microsoft.com/office/officeart/2005/8/layout/process5"/>
    <dgm:cxn modelId="{0AC0A963-061F-454C-AADC-CD9DC4A6B76F}" type="presOf" srcId="{86D79F89-E58C-4185-A69C-25A1B9C0E7E5}" destId="{5F2E114F-2521-4F98-A9C4-CDCA58227E16}" srcOrd="0" destOrd="0" presId="urn:microsoft.com/office/officeart/2005/8/layout/process5"/>
    <dgm:cxn modelId="{43A2D33F-22CC-4A40-B401-B3C816E2460E}" type="presOf" srcId="{0704E3D6-E24C-4C84-971D-A40F4D951D70}" destId="{E8FD6FE1-4E4D-4759-828A-3D005979C30B}" srcOrd="0" destOrd="0" presId="urn:microsoft.com/office/officeart/2005/8/layout/process5"/>
    <dgm:cxn modelId="{9A65BDCE-57CA-4931-88A9-7B215F0FE115}" type="presOf" srcId="{0029E6CE-6082-403F-A74D-1CBB2C2945FB}" destId="{D0092029-66DB-41B4-85B4-BD543804C844}" srcOrd="1" destOrd="0" presId="urn:microsoft.com/office/officeart/2005/8/layout/process5"/>
    <dgm:cxn modelId="{C386CF50-F4DE-4792-B6B4-2BD5F8F56CAB}" srcId="{9A3EDDBF-B994-4EE1-9455-78CB67D5179A}" destId="{6F414D57-FC06-4694-86F6-07071115680C}" srcOrd="0" destOrd="0" parTransId="{80CA3156-A4CF-42ED-B480-7661910EEA93}" sibTransId="{86D79F89-E58C-4185-A69C-25A1B9C0E7E5}"/>
    <dgm:cxn modelId="{86B3C831-1F06-4993-9B31-77A239538103}" type="presOf" srcId="{F9E1B1E4-BAA0-4ED6-B28A-816834D2FE64}" destId="{BD29E139-A6DC-4203-9610-22AE0C9ADC26}" srcOrd="1" destOrd="0" presId="urn:microsoft.com/office/officeart/2005/8/layout/process5"/>
    <dgm:cxn modelId="{7823FD90-0A6B-431B-B6F8-A9326BD5147A}" srcId="{9A3EDDBF-B994-4EE1-9455-78CB67D5179A}" destId="{DA70291C-1B20-48F8-802C-D4300C3E7461}" srcOrd="2" destOrd="0" parTransId="{788C9D4C-9CC2-4BCD-9C70-1AA6EDA11919}" sibTransId="{00F9ECE3-54FB-46A1-AAF7-862AA87D6C55}"/>
    <dgm:cxn modelId="{0157576B-9EA1-4EB2-A98C-CBE2A4ABC281}" srcId="{9A3EDDBF-B994-4EE1-9455-78CB67D5179A}" destId="{37F18006-5784-4614-9707-06130F6C84CD}" srcOrd="3" destOrd="0" parTransId="{32224664-D62D-4FDD-85D3-9C73D64D4909}" sibTransId="{46204501-A7E2-47FC-8E86-2EF719A424F6}"/>
    <dgm:cxn modelId="{1495CC21-F1AF-4B23-A12E-B5E1DCF0F0FF}" type="presOf" srcId="{F9E1B1E4-BAA0-4ED6-B28A-816834D2FE64}" destId="{F4E9F005-ED38-42A4-BCB7-BDB58881EE43}" srcOrd="0" destOrd="0" presId="urn:microsoft.com/office/officeart/2005/8/layout/process5"/>
    <dgm:cxn modelId="{E94D6C36-9969-4725-B54B-27D2F8096775}" srcId="{9A3EDDBF-B994-4EE1-9455-78CB67D5179A}" destId="{F6193755-8B0B-4067-AF1A-0C19F39BBF10}" srcOrd="6" destOrd="0" parTransId="{B46DF92C-DAF9-4A4F-A092-9D91F9D9CEF5}" sibTransId="{C1AF5B0F-E853-4E47-9F2C-1122E3393CB4}"/>
    <dgm:cxn modelId="{FE378071-827B-4893-96E0-1B2A92B61350}" type="presOf" srcId="{8BE84D03-566B-41D2-9F22-1A785A251025}" destId="{135101D2-F85F-42E7-8D96-54415B01CD2C}" srcOrd="0" destOrd="0" presId="urn:microsoft.com/office/officeart/2005/8/layout/process5"/>
    <dgm:cxn modelId="{09E9A7C1-7780-43D8-B7FB-4E1EC371CE6D}" type="presOf" srcId="{9490A0FD-09A6-482A-A7AC-C9E83798E583}" destId="{DC59E7F0-9879-49B4-9138-16D145F6E03D}" srcOrd="0" destOrd="0" presId="urn:microsoft.com/office/officeart/2005/8/layout/process5"/>
    <dgm:cxn modelId="{CCACE845-EE46-4364-B162-A49EDF258CB4}" type="presOf" srcId="{6F414D57-FC06-4694-86F6-07071115680C}" destId="{27AFB997-43EF-4F18-BF1A-2B283BE97BF8}" srcOrd="0" destOrd="0" presId="urn:microsoft.com/office/officeart/2005/8/layout/process5"/>
    <dgm:cxn modelId="{F83D166D-954B-43B6-B886-3BC692896AFA}" type="presOf" srcId="{86D79F89-E58C-4185-A69C-25A1B9C0E7E5}" destId="{3AFD3841-9294-446F-AACB-07164F600AD9}" srcOrd="1" destOrd="0" presId="urn:microsoft.com/office/officeart/2005/8/layout/process5"/>
    <dgm:cxn modelId="{44432050-49B9-42DE-9A55-F5A0935C08C1}" type="presParOf" srcId="{C86A60A2-5A98-46CA-AC7E-0241CE9F601E}" destId="{27AFB997-43EF-4F18-BF1A-2B283BE97BF8}" srcOrd="0" destOrd="0" presId="urn:microsoft.com/office/officeart/2005/8/layout/process5"/>
    <dgm:cxn modelId="{6B00D13C-6174-468E-8F22-747314B77F06}" type="presParOf" srcId="{C86A60A2-5A98-46CA-AC7E-0241CE9F601E}" destId="{5F2E114F-2521-4F98-A9C4-CDCA58227E16}" srcOrd="1" destOrd="0" presId="urn:microsoft.com/office/officeart/2005/8/layout/process5"/>
    <dgm:cxn modelId="{6B8CFA12-D3BB-4193-9132-855949B7D8B4}" type="presParOf" srcId="{5F2E114F-2521-4F98-A9C4-CDCA58227E16}" destId="{3AFD3841-9294-446F-AACB-07164F600AD9}" srcOrd="0" destOrd="0" presId="urn:microsoft.com/office/officeart/2005/8/layout/process5"/>
    <dgm:cxn modelId="{DD4DDB94-3387-4DB1-B976-B957011323DA}" type="presParOf" srcId="{C86A60A2-5A98-46CA-AC7E-0241CE9F601E}" destId="{18D0D055-C537-4915-992C-E925F70506C7}" srcOrd="2" destOrd="0" presId="urn:microsoft.com/office/officeart/2005/8/layout/process5"/>
    <dgm:cxn modelId="{E0A7E2E4-B4B5-4F43-9577-2BBD421E49C5}" type="presParOf" srcId="{C86A60A2-5A98-46CA-AC7E-0241CE9F601E}" destId="{E8FD6FE1-4E4D-4759-828A-3D005979C30B}" srcOrd="3" destOrd="0" presId="urn:microsoft.com/office/officeart/2005/8/layout/process5"/>
    <dgm:cxn modelId="{E0FD8703-AD5A-454B-BA4E-99679F74D590}" type="presParOf" srcId="{E8FD6FE1-4E4D-4759-828A-3D005979C30B}" destId="{B862E966-69B8-46AA-850F-849711687F87}" srcOrd="0" destOrd="0" presId="urn:microsoft.com/office/officeart/2005/8/layout/process5"/>
    <dgm:cxn modelId="{C552DD61-CA47-4878-B31E-9EC2D680AA16}" type="presParOf" srcId="{C86A60A2-5A98-46CA-AC7E-0241CE9F601E}" destId="{9E7184F0-09B6-4685-BCBC-3FC090135B07}" srcOrd="4" destOrd="0" presId="urn:microsoft.com/office/officeart/2005/8/layout/process5"/>
    <dgm:cxn modelId="{5222DAE4-A77D-4D72-90B6-F229A00E9739}" type="presParOf" srcId="{C86A60A2-5A98-46CA-AC7E-0241CE9F601E}" destId="{FDFA2743-F1F0-46A7-B860-16CD4384C1DA}" srcOrd="5" destOrd="0" presId="urn:microsoft.com/office/officeart/2005/8/layout/process5"/>
    <dgm:cxn modelId="{9DC87150-27D6-4E12-ABCA-F2D74B050874}" type="presParOf" srcId="{FDFA2743-F1F0-46A7-B860-16CD4384C1DA}" destId="{880853CA-3725-4E50-B2DA-25CBEE9007BA}" srcOrd="0" destOrd="0" presId="urn:microsoft.com/office/officeart/2005/8/layout/process5"/>
    <dgm:cxn modelId="{E0384DDD-1649-4381-B88C-FBC0C201573E}" type="presParOf" srcId="{C86A60A2-5A98-46CA-AC7E-0241CE9F601E}" destId="{2373AF34-E7C1-49C0-A886-B72C3263EDA6}" srcOrd="6" destOrd="0" presId="urn:microsoft.com/office/officeart/2005/8/layout/process5"/>
    <dgm:cxn modelId="{E1F5DBF2-3F21-4AB0-AB59-1E48A2E43B5E}" type="presParOf" srcId="{C86A60A2-5A98-46CA-AC7E-0241CE9F601E}" destId="{F8DB638C-6C73-4815-B775-7A94021B8637}" srcOrd="7" destOrd="0" presId="urn:microsoft.com/office/officeart/2005/8/layout/process5"/>
    <dgm:cxn modelId="{2793C127-5BEB-4313-969F-EB2CA0CF1625}" type="presParOf" srcId="{F8DB638C-6C73-4815-B775-7A94021B8637}" destId="{723D1627-779D-42C0-85CC-4219929EEF9A}" srcOrd="0" destOrd="0" presId="urn:microsoft.com/office/officeart/2005/8/layout/process5"/>
    <dgm:cxn modelId="{904F299B-4A41-49BC-81FD-621741C44715}" type="presParOf" srcId="{C86A60A2-5A98-46CA-AC7E-0241CE9F601E}" destId="{135101D2-F85F-42E7-8D96-54415B01CD2C}" srcOrd="8" destOrd="0" presId="urn:microsoft.com/office/officeart/2005/8/layout/process5"/>
    <dgm:cxn modelId="{7548C7E0-28DF-42C6-8837-3F9ADA6E7749}" type="presParOf" srcId="{C86A60A2-5A98-46CA-AC7E-0241CE9F601E}" destId="{F4E9F005-ED38-42A4-BCB7-BDB58881EE43}" srcOrd="9" destOrd="0" presId="urn:microsoft.com/office/officeart/2005/8/layout/process5"/>
    <dgm:cxn modelId="{E6AFE3C9-3393-4935-9DF0-41235EBD82F6}" type="presParOf" srcId="{F4E9F005-ED38-42A4-BCB7-BDB58881EE43}" destId="{BD29E139-A6DC-4203-9610-22AE0C9ADC26}" srcOrd="0" destOrd="0" presId="urn:microsoft.com/office/officeart/2005/8/layout/process5"/>
    <dgm:cxn modelId="{DFDDDB8F-AC99-4B0A-8804-7F33D2D0EFB2}" type="presParOf" srcId="{C86A60A2-5A98-46CA-AC7E-0241CE9F601E}" destId="{DC59E7F0-9879-49B4-9138-16D145F6E03D}" srcOrd="10" destOrd="0" presId="urn:microsoft.com/office/officeart/2005/8/layout/process5"/>
    <dgm:cxn modelId="{457FC7DB-1EE1-487B-AC2A-1BB46DF3F7B0}" type="presParOf" srcId="{C86A60A2-5A98-46CA-AC7E-0241CE9F601E}" destId="{E9D3FC6C-0D4A-4FFC-914D-8A19D0949ED0}" srcOrd="11" destOrd="0" presId="urn:microsoft.com/office/officeart/2005/8/layout/process5"/>
    <dgm:cxn modelId="{33DAE26C-6636-4CF2-8747-86F64108660A}" type="presParOf" srcId="{E9D3FC6C-0D4A-4FFC-914D-8A19D0949ED0}" destId="{D0092029-66DB-41B4-85B4-BD543804C844}" srcOrd="0" destOrd="0" presId="urn:microsoft.com/office/officeart/2005/8/layout/process5"/>
    <dgm:cxn modelId="{1BCBB3AA-9D66-4F49-AB28-2B32FC65AE00}" type="presParOf" srcId="{C86A60A2-5A98-46CA-AC7E-0241CE9F601E}" destId="{4F7DB99B-BBAC-4EB3-8D69-768A9B80E6DC}" srcOrd="12" destOrd="0" presId="urn:microsoft.com/office/officeart/2005/8/layout/process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9E7964-32F7-4C87-A626-14A6076BFA49}">
      <dsp:nvSpPr>
        <dsp:cNvPr id="0" name=""/>
        <dsp:cNvSpPr/>
      </dsp:nvSpPr>
      <dsp:spPr>
        <a:xfrm>
          <a:off x="0" y="632577"/>
          <a:ext cx="1091484" cy="65489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kern="1200" dirty="0" smtClean="0"/>
            <a:t>dělník</a:t>
          </a:r>
          <a:endParaRPr lang="en-US" sz="1700" kern="1200" dirty="0"/>
        </a:p>
      </dsp:txBody>
      <dsp:txXfrm>
        <a:off x="0" y="632577"/>
        <a:ext cx="1091484" cy="654890"/>
      </dsp:txXfrm>
    </dsp:sp>
    <dsp:sp modelId="{89285701-EF88-4AA2-B09F-8B3126243743}">
      <dsp:nvSpPr>
        <dsp:cNvPr id="0" name=""/>
        <dsp:cNvSpPr/>
      </dsp:nvSpPr>
      <dsp:spPr>
        <a:xfrm>
          <a:off x="1200632" y="824678"/>
          <a:ext cx="231394" cy="270688"/>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200632" y="824678"/>
        <a:ext cx="231394" cy="270688"/>
      </dsp:txXfrm>
    </dsp:sp>
    <dsp:sp modelId="{1CDA754B-E2C1-4DB4-8F82-AC77C4308F57}">
      <dsp:nvSpPr>
        <dsp:cNvPr id="0" name=""/>
        <dsp:cNvSpPr/>
      </dsp:nvSpPr>
      <dsp:spPr>
        <a:xfrm>
          <a:off x="1528078" y="632577"/>
          <a:ext cx="1091484" cy="65489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kern="1200" dirty="0" smtClean="0"/>
            <a:t>strojař</a:t>
          </a:r>
          <a:endParaRPr lang="en-US" sz="1700" kern="1200" dirty="0"/>
        </a:p>
      </dsp:txBody>
      <dsp:txXfrm>
        <a:off x="1528078" y="632577"/>
        <a:ext cx="1091484" cy="654890"/>
      </dsp:txXfrm>
    </dsp:sp>
    <dsp:sp modelId="{0F72C703-4144-4844-9D54-B6B27886CA97}">
      <dsp:nvSpPr>
        <dsp:cNvPr id="0" name=""/>
        <dsp:cNvSpPr/>
      </dsp:nvSpPr>
      <dsp:spPr>
        <a:xfrm>
          <a:off x="2728711" y="824678"/>
          <a:ext cx="231394" cy="270688"/>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728711" y="824678"/>
        <a:ext cx="231394" cy="270688"/>
      </dsp:txXfrm>
    </dsp:sp>
    <dsp:sp modelId="{806FDB6D-3D2A-44DC-ACED-B5C53EA2DFD7}">
      <dsp:nvSpPr>
        <dsp:cNvPr id="0" name=""/>
        <dsp:cNvSpPr/>
      </dsp:nvSpPr>
      <dsp:spPr>
        <a:xfrm>
          <a:off x="3056156" y="632577"/>
          <a:ext cx="1091484" cy="65489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kern="1200" dirty="0" smtClean="0"/>
            <a:t>předák</a:t>
          </a:r>
          <a:endParaRPr lang="en-US" sz="1700" kern="1200" dirty="0"/>
        </a:p>
      </dsp:txBody>
      <dsp:txXfrm>
        <a:off x="3056156" y="632577"/>
        <a:ext cx="1091484" cy="654890"/>
      </dsp:txXfrm>
    </dsp:sp>
    <dsp:sp modelId="{9D27F499-2402-4550-A58D-47153FA6484B}">
      <dsp:nvSpPr>
        <dsp:cNvPr id="0" name=""/>
        <dsp:cNvSpPr/>
      </dsp:nvSpPr>
      <dsp:spPr>
        <a:xfrm>
          <a:off x="4256789" y="824678"/>
          <a:ext cx="231394" cy="270688"/>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256789" y="824678"/>
        <a:ext cx="231394" cy="270688"/>
      </dsp:txXfrm>
    </dsp:sp>
    <dsp:sp modelId="{D793144D-D266-49CE-BC9B-F9BB5004C6D0}">
      <dsp:nvSpPr>
        <dsp:cNvPr id="0" name=""/>
        <dsp:cNvSpPr/>
      </dsp:nvSpPr>
      <dsp:spPr>
        <a:xfrm>
          <a:off x="4584234" y="632577"/>
          <a:ext cx="1091484" cy="65489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kern="1200" dirty="0" smtClean="0"/>
            <a:t>mistr</a:t>
          </a:r>
          <a:endParaRPr lang="en-US" sz="1700" kern="1200" dirty="0"/>
        </a:p>
      </dsp:txBody>
      <dsp:txXfrm>
        <a:off x="4584234" y="632577"/>
        <a:ext cx="1091484" cy="654890"/>
      </dsp:txXfrm>
    </dsp:sp>
    <dsp:sp modelId="{48DB4277-AE49-41F1-8500-AF1A5B9FC323}">
      <dsp:nvSpPr>
        <dsp:cNvPr id="0" name=""/>
        <dsp:cNvSpPr/>
      </dsp:nvSpPr>
      <dsp:spPr>
        <a:xfrm>
          <a:off x="5784867" y="824678"/>
          <a:ext cx="231394" cy="270688"/>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784867" y="824678"/>
        <a:ext cx="231394" cy="270688"/>
      </dsp:txXfrm>
    </dsp:sp>
    <dsp:sp modelId="{037AF14D-2CBB-4287-9938-A42209E0EDD8}">
      <dsp:nvSpPr>
        <dsp:cNvPr id="0" name=""/>
        <dsp:cNvSpPr/>
      </dsp:nvSpPr>
      <dsp:spPr>
        <a:xfrm>
          <a:off x="6112313" y="632577"/>
          <a:ext cx="1091484" cy="65489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kern="1200" dirty="0" smtClean="0"/>
            <a:t>mechanik</a:t>
          </a:r>
          <a:endParaRPr lang="en-US" sz="1700" kern="1200" dirty="0"/>
        </a:p>
      </dsp:txBody>
      <dsp:txXfrm>
        <a:off x="6112313" y="632577"/>
        <a:ext cx="1091484" cy="654890"/>
      </dsp:txXfrm>
    </dsp:sp>
    <dsp:sp modelId="{BD3BE8C7-7814-423F-8448-4365347AC3A9}">
      <dsp:nvSpPr>
        <dsp:cNvPr id="0" name=""/>
        <dsp:cNvSpPr/>
      </dsp:nvSpPr>
      <dsp:spPr>
        <a:xfrm>
          <a:off x="7312946" y="824678"/>
          <a:ext cx="231394" cy="270688"/>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7312946" y="824678"/>
        <a:ext cx="231394" cy="270688"/>
      </dsp:txXfrm>
    </dsp:sp>
    <dsp:sp modelId="{17D6CD62-4C6C-4EA5-AE93-83CE53753A35}">
      <dsp:nvSpPr>
        <dsp:cNvPr id="0" name=""/>
        <dsp:cNvSpPr/>
      </dsp:nvSpPr>
      <dsp:spPr>
        <a:xfrm>
          <a:off x="7640391" y="632577"/>
          <a:ext cx="1091484" cy="65489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kern="1200" dirty="0" smtClean="0"/>
            <a:t>hlavní inženýr</a:t>
          </a:r>
          <a:endParaRPr lang="en-US" sz="1700" kern="1200" dirty="0"/>
        </a:p>
      </dsp:txBody>
      <dsp:txXfrm>
        <a:off x="7640391" y="632577"/>
        <a:ext cx="1091484" cy="65489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AFB997-43EF-4F18-BF1A-2B283BE97BF8}">
      <dsp:nvSpPr>
        <dsp:cNvPr id="0" name=""/>
        <dsp:cNvSpPr/>
      </dsp:nvSpPr>
      <dsp:spPr>
        <a:xfrm>
          <a:off x="4849" y="228986"/>
          <a:ext cx="2120507" cy="127230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kern="1200" dirty="0" smtClean="0"/>
            <a:t>1856 </a:t>
          </a:r>
        </a:p>
        <a:p>
          <a:pPr lvl="0" algn="ctr" defTabSz="755650">
            <a:lnSpc>
              <a:spcPct val="90000"/>
            </a:lnSpc>
            <a:spcBef>
              <a:spcPct val="0"/>
            </a:spcBef>
            <a:spcAft>
              <a:spcPct val="35000"/>
            </a:spcAft>
          </a:pPr>
          <a:r>
            <a:rPr lang="cs-CZ" sz="1700" kern="1200" dirty="0" smtClean="0"/>
            <a:t>narozen do kvakerské rodiny</a:t>
          </a:r>
          <a:endParaRPr lang="en-US" sz="1700" kern="1200" dirty="0"/>
        </a:p>
      </dsp:txBody>
      <dsp:txXfrm>
        <a:off x="4849" y="228986"/>
        <a:ext cx="2120507" cy="1272304"/>
      </dsp:txXfrm>
    </dsp:sp>
    <dsp:sp modelId="{5F2E114F-2521-4F98-A9C4-CDCA58227E16}">
      <dsp:nvSpPr>
        <dsp:cNvPr id="0" name=""/>
        <dsp:cNvSpPr/>
      </dsp:nvSpPr>
      <dsp:spPr>
        <a:xfrm>
          <a:off x="2311961" y="602195"/>
          <a:ext cx="449547" cy="52588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311961" y="602195"/>
        <a:ext cx="449547" cy="525885"/>
      </dsp:txXfrm>
    </dsp:sp>
    <dsp:sp modelId="{18D0D055-C537-4915-992C-E925F70506C7}">
      <dsp:nvSpPr>
        <dsp:cNvPr id="0" name=""/>
        <dsp:cNvSpPr/>
      </dsp:nvSpPr>
      <dsp:spPr>
        <a:xfrm>
          <a:off x="2973559" y="228986"/>
          <a:ext cx="2120507" cy="1272304"/>
        </a:xfrm>
        <a:prstGeom prst="roundRect">
          <a:avLst>
            <a:gd name="adj" fmla="val 10000"/>
          </a:avLst>
        </a:prstGeom>
        <a:solidFill>
          <a:schemeClr val="accent4">
            <a:hueOff val="-2315598"/>
            <a:satOff val="9383"/>
            <a:lumOff val="6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kern="1200" dirty="0" smtClean="0"/>
            <a:t>Divné dítě na hřišti</a:t>
          </a:r>
          <a:endParaRPr lang="en-US" sz="1700" kern="1200" dirty="0"/>
        </a:p>
      </dsp:txBody>
      <dsp:txXfrm>
        <a:off x="2973559" y="228986"/>
        <a:ext cx="2120507" cy="1272304"/>
      </dsp:txXfrm>
    </dsp:sp>
    <dsp:sp modelId="{E8FD6FE1-4E4D-4759-828A-3D005979C30B}">
      <dsp:nvSpPr>
        <dsp:cNvPr id="0" name=""/>
        <dsp:cNvSpPr/>
      </dsp:nvSpPr>
      <dsp:spPr>
        <a:xfrm>
          <a:off x="5280671" y="602195"/>
          <a:ext cx="449547" cy="525885"/>
        </a:xfrm>
        <a:prstGeom prst="rightArrow">
          <a:avLst>
            <a:gd name="adj1" fmla="val 60000"/>
            <a:gd name="adj2" fmla="val 50000"/>
          </a:avLst>
        </a:prstGeom>
        <a:solidFill>
          <a:schemeClr val="accent4">
            <a:hueOff val="-2778717"/>
            <a:satOff val="11260"/>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280671" y="602195"/>
        <a:ext cx="449547" cy="525885"/>
      </dsp:txXfrm>
    </dsp:sp>
    <dsp:sp modelId="{9E7184F0-09B6-4685-BCBC-3FC090135B07}">
      <dsp:nvSpPr>
        <dsp:cNvPr id="0" name=""/>
        <dsp:cNvSpPr/>
      </dsp:nvSpPr>
      <dsp:spPr>
        <a:xfrm>
          <a:off x="5942269" y="228986"/>
          <a:ext cx="2120507" cy="1272304"/>
        </a:xfrm>
        <a:prstGeom prst="roundRect">
          <a:avLst>
            <a:gd name="adj" fmla="val 10000"/>
          </a:avLst>
        </a:prstGeom>
        <a:solidFill>
          <a:schemeClr val="accent4">
            <a:hueOff val="-4631195"/>
            <a:satOff val="18767"/>
            <a:lumOff val="130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kern="1200" dirty="0" smtClean="0"/>
            <a:t>1874 </a:t>
          </a:r>
        </a:p>
        <a:p>
          <a:pPr lvl="0" algn="ctr" defTabSz="755650">
            <a:lnSpc>
              <a:spcPct val="90000"/>
            </a:lnSpc>
            <a:spcBef>
              <a:spcPct val="0"/>
            </a:spcBef>
            <a:spcAft>
              <a:spcPct val="35000"/>
            </a:spcAft>
          </a:pPr>
          <a:r>
            <a:rPr lang="cs-CZ" sz="1700" kern="1200" dirty="0" smtClean="0"/>
            <a:t>práva na Harvardu vyměnil za učební obor</a:t>
          </a:r>
          <a:endParaRPr lang="en-US" sz="1700" kern="1200" dirty="0"/>
        </a:p>
      </dsp:txBody>
      <dsp:txXfrm>
        <a:off x="5942269" y="228986"/>
        <a:ext cx="2120507" cy="1272304"/>
      </dsp:txXfrm>
    </dsp:sp>
    <dsp:sp modelId="{FDFA2743-F1F0-46A7-B860-16CD4384C1DA}">
      <dsp:nvSpPr>
        <dsp:cNvPr id="0" name=""/>
        <dsp:cNvSpPr/>
      </dsp:nvSpPr>
      <dsp:spPr>
        <a:xfrm>
          <a:off x="8249381" y="602195"/>
          <a:ext cx="449547" cy="525885"/>
        </a:xfrm>
        <a:prstGeom prst="rightArrow">
          <a:avLst>
            <a:gd name="adj1" fmla="val 60000"/>
            <a:gd name="adj2" fmla="val 50000"/>
          </a:avLst>
        </a:prstGeom>
        <a:solidFill>
          <a:schemeClr val="accent4">
            <a:hueOff val="-5557434"/>
            <a:satOff val="22520"/>
            <a:lumOff val="15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8249381" y="602195"/>
        <a:ext cx="449547" cy="525885"/>
      </dsp:txXfrm>
    </dsp:sp>
    <dsp:sp modelId="{2373AF34-E7C1-49C0-A886-B72C3263EDA6}">
      <dsp:nvSpPr>
        <dsp:cNvPr id="0" name=""/>
        <dsp:cNvSpPr/>
      </dsp:nvSpPr>
      <dsp:spPr>
        <a:xfrm>
          <a:off x="8910979" y="228986"/>
          <a:ext cx="2120507" cy="1272304"/>
        </a:xfrm>
        <a:prstGeom prst="roundRect">
          <a:avLst>
            <a:gd name="adj" fmla="val 10000"/>
          </a:avLst>
        </a:prstGeom>
        <a:solidFill>
          <a:schemeClr val="accent4">
            <a:hueOff val="-6946793"/>
            <a:satOff val="28150"/>
            <a:lumOff val="19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kern="1200" dirty="0" smtClean="0"/>
            <a:t>Rychlá kariéra v továrně </a:t>
          </a:r>
          <a:r>
            <a:rPr lang="cs-CZ" sz="1700" b="0" i="0" kern="1200" dirty="0" err="1" smtClean="0"/>
            <a:t>Enterprise</a:t>
          </a:r>
          <a:r>
            <a:rPr lang="cs-CZ" sz="1700" b="0" i="0" kern="1200" dirty="0" smtClean="0"/>
            <a:t> </a:t>
          </a:r>
          <a:r>
            <a:rPr lang="cs-CZ" sz="1700" b="0" i="0" kern="1200" dirty="0" err="1" smtClean="0"/>
            <a:t>Hydraulic</a:t>
          </a:r>
          <a:r>
            <a:rPr lang="cs-CZ" sz="1700" b="0" i="0" kern="1200" dirty="0" smtClean="0"/>
            <a:t> Works Philadelphia</a:t>
          </a:r>
          <a:endParaRPr lang="en-US" sz="1700" kern="1200" dirty="0"/>
        </a:p>
      </dsp:txBody>
      <dsp:txXfrm>
        <a:off x="8910979" y="228986"/>
        <a:ext cx="2120507" cy="1272304"/>
      </dsp:txXfrm>
    </dsp:sp>
    <dsp:sp modelId="{F8DB638C-6C73-4815-B775-7A94021B8637}">
      <dsp:nvSpPr>
        <dsp:cNvPr id="0" name=""/>
        <dsp:cNvSpPr/>
      </dsp:nvSpPr>
      <dsp:spPr>
        <a:xfrm rot="5400000">
          <a:off x="9746459" y="1649726"/>
          <a:ext cx="449547" cy="525885"/>
        </a:xfrm>
        <a:prstGeom prst="rightArrow">
          <a:avLst>
            <a:gd name="adj1" fmla="val 60000"/>
            <a:gd name="adj2" fmla="val 50000"/>
          </a:avLst>
        </a:prstGeom>
        <a:solidFill>
          <a:schemeClr val="accent4">
            <a:hueOff val="-8336151"/>
            <a:satOff val="33780"/>
            <a:lumOff val="23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9746459" y="1649726"/>
        <a:ext cx="449547" cy="525885"/>
      </dsp:txXfrm>
    </dsp:sp>
    <dsp:sp modelId="{135101D2-F85F-42E7-8D96-54415B01CD2C}">
      <dsp:nvSpPr>
        <dsp:cNvPr id="0" name=""/>
        <dsp:cNvSpPr/>
      </dsp:nvSpPr>
      <dsp:spPr>
        <a:xfrm>
          <a:off x="8910979" y="2349493"/>
          <a:ext cx="2120507" cy="1272304"/>
        </a:xfrm>
        <a:prstGeom prst="roundRect">
          <a:avLst>
            <a:gd name="adj" fmla="val 10000"/>
          </a:avLst>
        </a:prstGeom>
        <a:solidFill>
          <a:schemeClr val="accent4">
            <a:hueOff val="-9262390"/>
            <a:satOff val="37533"/>
            <a:lumOff val="26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kern="1200" dirty="0" smtClean="0"/>
            <a:t>Jeden z prvních konzultantů managementu na světě </a:t>
          </a:r>
          <a:endParaRPr lang="en-US" sz="1700" kern="1200" dirty="0"/>
        </a:p>
      </dsp:txBody>
      <dsp:txXfrm>
        <a:off x="8910979" y="2349493"/>
        <a:ext cx="2120507" cy="1272304"/>
      </dsp:txXfrm>
    </dsp:sp>
    <dsp:sp modelId="{F4E9F005-ED38-42A4-BCB7-BDB58881EE43}">
      <dsp:nvSpPr>
        <dsp:cNvPr id="0" name=""/>
        <dsp:cNvSpPr/>
      </dsp:nvSpPr>
      <dsp:spPr>
        <a:xfrm rot="10800000">
          <a:off x="8274827" y="2722702"/>
          <a:ext cx="449547" cy="525885"/>
        </a:xfrm>
        <a:prstGeom prst="rightArrow">
          <a:avLst>
            <a:gd name="adj1" fmla="val 60000"/>
            <a:gd name="adj2" fmla="val 50000"/>
          </a:avLst>
        </a:prstGeom>
        <a:solidFill>
          <a:schemeClr val="accent4">
            <a:hueOff val="-11114868"/>
            <a:satOff val="45040"/>
            <a:lumOff val="31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8274827" y="2722702"/>
        <a:ext cx="449547" cy="525885"/>
      </dsp:txXfrm>
    </dsp:sp>
    <dsp:sp modelId="{DC59E7F0-9879-49B4-9138-16D145F6E03D}">
      <dsp:nvSpPr>
        <dsp:cNvPr id="0" name=""/>
        <dsp:cNvSpPr/>
      </dsp:nvSpPr>
      <dsp:spPr>
        <a:xfrm>
          <a:off x="5942269" y="2349493"/>
          <a:ext cx="2120507" cy="1272304"/>
        </a:xfrm>
        <a:prstGeom prst="roundRect">
          <a:avLst>
            <a:gd name="adj" fmla="val 10000"/>
          </a:avLst>
        </a:prstGeom>
        <a:solidFill>
          <a:schemeClr val="accent4">
            <a:hueOff val="-11577988"/>
            <a:satOff val="46917"/>
            <a:lumOff val="32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kern="1200" dirty="0" smtClean="0"/>
            <a:t>1911</a:t>
          </a:r>
        </a:p>
        <a:p>
          <a:pPr lvl="0" algn="ctr" defTabSz="755650">
            <a:lnSpc>
              <a:spcPct val="90000"/>
            </a:lnSpc>
            <a:spcBef>
              <a:spcPct val="0"/>
            </a:spcBef>
            <a:spcAft>
              <a:spcPct val="35000"/>
            </a:spcAft>
          </a:pPr>
          <a:r>
            <a:rPr lang="cs-CZ" sz="1700" kern="1200" dirty="0" smtClean="0"/>
            <a:t>„Zásady vědeckého řízení“ </a:t>
          </a:r>
          <a:endParaRPr lang="en-US" sz="1700" kern="1200" dirty="0"/>
        </a:p>
      </dsp:txBody>
      <dsp:txXfrm>
        <a:off x="5942269" y="2349493"/>
        <a:ext cx="2120507" cy="1272304"/>
      </dsp:txXfrm>
    </dsp:sp>
    <dsp:sp modelId="{E9D3FC6C-0D4A-4FFC-914D-8A19D0949ED0}">
      <dsp:nvSpPr>
        <dsp:cNvPr id="0" name=""/>
        <dsp:cNvSpPr/>
      </dsp:nvSpPr>
      <dsp:spPr>
        <a:xfrm rot="10800000">
          <a:off x="5306117" y="2722702"/>
          <a:ext cx="449547" cy="525885"/>
        </a:xfrm>
        <a:prstGeom prst="rightArrow">
          <a:avLst>
            <a:gd name="adj1" fmla="val 60000"/>
            <a:gd name="adj2" fmla="val 50000"/>
          </a:avLst>
        </a:prstGeom>
        <a:solidFill>
          <a:schemeClr val="accent4">
            <a:hueOff val="-13893585"/>
            <a:satOff val="56300"/>
            <a:lumOff val="392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5306117" y="2722702"/>
        <a:ext cx="449547" cy="525885"/>
      </dsp:txXfrm>
    </dsp:sp>
    <dsp:sp modelId="{4F7DB99B-BBAC-4EB3-8D69-768A9B80E6DC}">
      <dsp:nvSpPr>
        <dsp:cNvPr id="0" name=""/>
        <dsp:cNvSpPr/>
      </dsp:nvSpPr>
      <dsp:spPr>
        <a:xfrm>
          <a:off x="2973559" y="2349493"/>
          <a:ext cx="2120507" cy="1272304"/>
        </a:xfrm>
        <a:prstGeom prst="roundRect">
          <a:avLst>
            <a:gd name="adj" fmla="val 10000"/>
          </a:avLst>
        </a:prstGeom>
        <a:solidFill>
          <a:schemeClr val="accent4">
            <a:hueOff val="-13893585"/>
            <a:satOff val="56300"/>
            <a:lumOff val="39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kern="1200" dirty="0" smtClean="0"/>
            <a:t>1915</a:t>
          </a:r>
        </a:p>
        <a:p>
          <a:pPr lvl="0" algn="ctr" defTabSz="755650">
            <a:lnSpc>
              <a:spcPct val="90000"/>
            </a:lnSpc>
            <a:spcBef>
              <a:spcPct val="0"/>
            </a:spcBef>
            <a:spcAft>
              <a:spcPct val="35000"/>
            </a:spcAft>
          </a:pPr>
          <a:r>
            <a:rPr lang="cs-CZ" sz="1700" kern="1200" dirty="0" smtClean="0"/>
            <a:t>Onemocněl a zemřel</a:t>
          </a:r>
          <a:endParaRPr lang="en-US" sz="1700" kern="1200" dirty="0"/>
        </a:p>
      </dsp:txBody>
      <dsp:txXfrm>
        <a:off x="2973559" y="2349493"/>
        <a:ext cx="2120507" cy="12723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20EA5F0D-C1DC-412F-A146-DDB3A74B588F}" type="datetimeFigureOut">
              <a:rPr lang="cs-CZ" smtClean="0"/>
              <a:pPr/>
              <a:t>26.9.2020</a:t>
            </a:fld>
            <a:endParaRPr lang="cs-CZ" dirty="0"/>
          </a:p>
        </p:txBody>
      </p:sp>
      <p:sp>
        <p:nvSpPr>
          <p:cNvPr id="4" name="Zástupný symbol pro zápatí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7BAE14B8-3CC9-472D-9BC5-A84D80684DE2}" type="slidenum">
              <a:rPr lang="cs-CZ" smtClean="0"/>
              <a:pPr/>
              <a:t>‹#›</a:t>
            </a:fld>
            <a:endParaRPr lang="cs-CZ" dirty="0"/>
          </a:p>
        </p:txBody>
      </p:sp>
    </p:spTree>
    <p:extLst>
      <p:ext uri="{BB962C8B-B14F-4D97-AF65-F5344CB8AC3E}">
        <p14:creationId xmlns=""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A8CDE508-72C8-4AB5-AA9C-1584D31690E0}" type="datetimeFigureOut">
              <a:rPr lang="cs-CZ" smtClean="0"/>
              <a:pPr/>
              <a:t>26.9.2020</a:t>
            </a:fld>
            <a:endParaRPr lang="cs-CZ" dirty="0"/>
          </a:p>
        </p:txBody>
      </p:sp>
      <p:sp>
        <p:nvSpPr>
          <p:cNvPr id="4" name="Zástupný symbol pro obrázek snímku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786362"/>
            <a:ext cx="5486400" cy="3356670"/>
          </a:xfrm>
          <a:prstGeom prst="rect">
            <a:avLst/>
          </a:prstGeom>
        </p:spPr>
        <p:txBody>
          <a:bodyPr vert="horz" lIns="91440" tIns="45720" rIns="91440" bIns="45720" rtlCol="0"/>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zápatí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7FB667E1-E601-4AAF-B95C-B25720D70A60}" type="slidenum">
              <a:rPr lang="cs-CZ" smtClean="0"/>
              <a:pPr/>
              <a:t>‹#›</a:t>
            </a:fld>
            <a:endParaRPr lang="cs-CZ" dirty="0"/>
          </a:p>
        </p:txBody>
      </p:sp>
    </p:spTree>
    <p:extLst>
      <p:ext uri="{BB962C8B-B14F-4D97-AF65-F5344CB8AC3E}">
        <p14:creationId xmlns=""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s.wikipedia.org/wiki/Kvake%C5%99i"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ikisofia.cz/index.php?title=Kapitalismus&amp;action=edit&amp;redlink=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ikisofia.cz/index.php?title=Racionalizace&amp;action=edit&amp;redlink=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ikisofia.cz/index.php?title=Pr%C3%A1ce&amp;action=edit&amp;redlink=1"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s.wikipedia.org/wiki/Technokracie"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cs.wikipedia.org/wiki/Ergonomie" TargetMode="External"/><Relationship Id="rId4" Type="http://schemas.openxmlformats.org/officeDocument/2006/relationships/hyperlink" Target="https://cs.wikipedia.org/wiki/Norma"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ikisofia.cz/wiki/Fordismu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pPr/>
              <a:t>1</a:t>
            </a:fld>
            <a:endParaRPr lang="cs-CZ" dirty="0"/>
          </a:p>
        </p:txBody>
      </p:sp>
    </p:spTree>
    <p:extLst>
      <p:ext uri="{BB962C8B-B14F-4D97-AF65-F5344CB8AC3E}">
        <p14:creationId xmlns="" xmlns:p14="http://schemas.microsoft.com/office/powerpoint/2010/main" val="2318111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Taylorismus znamenal výrazné zvýšení zisku pro ty firmy, které ho přijaly.</a:t>
            </a:r>
          </a:p>
          <a:p>
            <a:endParaRPr lang="cs-CZ" dirty="0" smtClean="0"/>
          </a:p>
          <a:p>
            <a:endParaRPr lang="cs-CZ" dirty="0" smtClean="0"/>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pPr/>
              <a:t>10</a:t>
            </a:fld>
            <a:endParaRPr lang="cs-CZ" dirty="0"/>
          </a:p>
        </p:txBody>
      </p:sp>
    </p:spTree>
    <p:extLst>
      <p:ext uri="{BB962C8B-B14F-4D97-AF65-F5344CB8AC3E}">
        <p14:creationId xmlns="" xmlns:p14="http://schemas.microsoft.com/office/powerpoint/2010/main" val="2457514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kern="1200" dirty="0" smtClean="0">
                <a:solidFill>
                  <a:schemeClr val="tx1"/>
                </a:solidFill>
                <a:effectLst/>
                <a:latin typeface="+mn-lt"/>
                <a:ea typeface="+mn-ea"/>
                <a:cs typeface="+mn-cs"/>
              </a:rPr>
              <a:t>H. Ford</a:t>
            </a:r>
            <a:r>
              <a:rPr lang="cs-CZ" sz="1200" b="0" i="0" kern="1200" dirty="0" smtClean="0">
                <a:solidFill>
                  <a:schemeClr val="tx1"/>
                </a:solidFill>
                <a:effectLst/>
                <a:latin typeface="+mn-lt"/>
                <a:ea typeface="+mn-ea"/>
                <a:cs typeface="+mn-cs"/>
              </a:rPr>
              <a:t> patřil k praktickým realizátorům myšlenek vědeckého řízení. Zavedl běžící pás, což znamenalo masovou produkci standardních výrobků. Dělnické kádry stabilizoval přiměřeným výdělkem. Činnosti byly prokalkulovány na minimum času a nákladů.</a:t>
            </a:r>
          </a:p>
          <a:p>
            <a:r>
              <a:rPr lang="cs-CZ" sz="1200" b="1" i="0" kern="1200" dirty="0" smtClean="0">
                <a:solidFill>
                  <a:schemeClr val="tx1"/>
                </a:solidFill>
                <a:effectLst/>
                <a:latin typeface="+mn-lt"/>
                <a:ea typeface="+mn-ea"/>
                <a:cs typeface="+mn-cs"/>
              </a:rPr>
              <a:t>H. </a:t>
            </a:r>
            <a:r>
              <a:rPr lang="cs-CZ" sz="1200" b="1" i="0" kern="1200" dirty="0" err="1" smtClean="0">
                <a:solidFill>
                  <a:schemeClr val="tx1"/>
                </a:solidFill>
                <a:effectLst/>
                <a:latin typeface="+mn-lt"/>
                <a:ea typeface="+mn-ea"/>
                <a:cs typeface="+mn-cs"/>
              </a:rPr>
              <a:t>Fayol</a:t>
            </a:r>
            <a:r>
              <a:rPr lang="cs-CZ" sz="1200" b="0" i="0" kern="1200" dirty="0" smtClean="0">
                <a:solidFill>
                  <a:schemeClr val="tx1"/>
                </a:solidFill>
                <a:effectLst/>
                <a:latin typeface="+mn-lt"/>
                <a:ea typeface="+mn-ea"/>
                <a:cs typeface="+mn-cs"/>
              </a:rPr>
              <a:t> - </a:t>
            </a:r>
            <a:r>
              <a:rPr lang="cs-CZ" sz="1200" b="0" i="0" kern="1200" dirty="0" err="1" smtClean="0">
                <a:solidFill>
                  <a:schemeClr val="tx1"/>
                </a:solidFill>
                <a:effectLst/>
                <a:latin typeface="+mn-lt"/>
                <a:ea typeface="+mn-ea"/>
                <a:cs typeface="+mn-cs"/>
              </a:rPr>
              <a:t>francouzký</a:t>
            </a:r>
            <a:r>
              <a:rPr lang="cs-CZ" sz="1200" b="0" i="0" kern="1200" dirty="0" smtClean="0">
                <a:solidFill>
                  <a:schemeClr val="tx1"/>
                </a:solidFill>
                <a:effectLst/>
                <a:latin typeface="+mn-lt"/>
                <a:ea typeface="+mn-ea"/>
                <a:cs typeface="+mn-cs"/>
              </a:rPr>
              <a:t> průmyslník, který podnikové činnosti rozdělil do šesti skupin: technické, obchodní, finanční, ochrany, účetní a manažerské. Manažerské aktivity blíže rozebral a stanovil základní složky: plánování, organizování, přikazování, koordinaci a kontrolu. Vymezil principy managementu, jako například dělbu práce, pravomoc a odpovědnost, disciplínu a pořádek atd.</a:t>
            </a:r>
          </a:p>
          <a:p>
            <a:r>
              <a:rPr lang="cs-CZ" sz="1200" b="1" i="0" kern="1200" dirty="0" smtClean="0">
                <a:solidFill>
                  <a:schemeClr val="tx1"/>
                </a:solidFill>
                <a:effectLst/>
                <a:latin typeface="+mn-lt"/>
                <a:ea typeface="+mn-ea"/>
                <a:cs typeface="+mn-cs"/>
              </a:rPr>
              <a:t>M. Weber</a:t>
            </a:r>
            <a:r>
              <a:rPr lang="cs-CZ" sz="1200" b="0" i="0" kern="1200" dirty="0" smtClean="0">
                <a:solidFill>
                  <a:schemeClr val="tx1"/>
                </a:solidFill>
                <a:effectLst/>
                <a:latin typeface="+mn-lt"/>
                <a:ea typeface="+mn-ea"/>
                <a:cs typeface="+mn-cs"/>
              </a:rPr>
              <a:t> - německý sociolog, který na základě empirických analýz dochází k závěrům, že pevná pravidla, přesné vymezení práv a povinností, jasné definování úkolů, jsou základem všech organizací. Stanovil povinnost dopředu určit pravidla (řád), pravomoci a odpovědnost. Doporučoval přísně administrativní uspořádání a byrokratické řízení, kdy vedoucí pracovník řídí spravedlivě a neosobně.</a:t>
            </a:r>
          </a:p>
          <a:p>
            <a:r>
              <a:rPr lang="cs-CZ" sz="1200" b="1" i="0" kern="1200" dirty="0" smtClean="0">
                <a:solidFill>
                  <a:schemeClr val="tx1"/>
                </a:solidFill>
                <a:effectLst/>
                <a:latin typeface="+mn-lt"/>
                <a:ea typeface="+mn-ea"/>
                <a:cs typeface="+mn-cs"/>
              </a:rPr>
              <a:t>T. Baťa</a:t>
            </a:r>
            <a:r>
              <a:rPr lang="cs-CZ" sz="1200" b="0" i="0" kern="1200" dirty="0" smtClean="0">
                <a:solidFill>
                  <a:schemeClr val="tx1"/>
                </a:solidFill>
                <a:effectLst/>
                <a:latin typeface="+mn-lt"/>
                <a:ea typeface="+mn-ea"/>
                <a:cs typeface="+mn-cs"/>
              </a:rPr>
              <a:t> - položil v meziválečném období základy firmy, jež se vyznačovala účinným řízením. Mezi nejdůležitější znaky Baťova systému řízení lze zahrnout například plánování veškeré činnosti (základním plánovacím obdobím bylo pololetí), samosprávná hospodářská střediska, samosprávu dílen, pravomoc a odpovědnost řídících pracovníků, týdenní zúčtování, účast pracovníků na zisku a důraz na pořádek a disciplínu.</a:t>
            </a:r>
          </a:p>
          <a:p>
            <a:endParaRPr lang="en-US" dirty="0" smtClean="0"/>
          </a:p>
          <a:p>
            <a:endParaRPr lang="en-US" dirty="0"/>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pPr/>
              <a:t>11</a:t>
            </a:fld>
            <a:endParaRPr lang="cs-CZ" dirty="0"/>
          </a:p>
        </p:txBody>
      </p:sp>
    </p:spTree>
    <p:extLst>
      <p:ext uri="{BB962C8B-B14F-4D97-AF65-F5344CB8AC3E}">
        <p14:creationId xmlns="" xmlns:p14="http://schemas.microsoft.com/office/powerpoint/2010/main" val="607672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Kritika:</a:t>
            </a:r>
          </a:p>
          <a:p>
            <a:pPr lvl="0"/>
            <a:r>
              <a:rPr lang="cs-CZ" sz="1200" kern="1200" dirty="0" smtClean="0">
                <a:solidFill>
                  <a:schemeClr val="tx1"/>
                </a:solidFill>
                <a:effectLst/>
                <a:latin typeface="+mn-lt"/>
                <a:ea typeface="+mn-ea"/>
                <a:cs typeface="+mn-cs"/>
              </a:rPr>
              <a:t>- Dehumanizace a odcizení - s lidmi se zacházelo jako se zvířaty nebo mechanickými stroji.</a:t>
            </a:r>
          </a:p>
          <a:p>
            <a:pPr lvl="0"/>
            <a:r>
              <a:rPr lang="cs-CZ" sz="1200" kern="1200" dirty="0" smtClean="0">
                <a:solidFill>
                  <a:schemeClr val="tx1"/>
                </a:solidFill>
                <a:effectLst/>
                <a:latin typeface="+mn-lt"/>
                <a:ea typeface="+mn-ea"/>
                <a:cs typeface="+mn-cs"/>
              </a:rPr>
              <a:t>- Degradace práce a přesun kontroly nad výrobou od dělníků k manažerům.</a:t>
            </a:r>
          </a:p>
          <a:p>
            <a:pPr lvl="0"/>
            <a:r>
              <a:rPr lang="cs-CZ" sz="1200" kern="1200" dirty="0" smtClean="0">
                <a:solidFill>
                  <a:schemeClr val="tx1"/>
                </a:solidFill>
                <a:effectLst/>
                <a:latin typeface="+mn-lt"/>
                <a:ea typeface="+mn-ea"/>
                <a:cs typeface="+mn-cs"/>
              </a:rPr>
              <a:t>- Nedostatečné využití schopností dělníků (mohli dělat pouze jednu činnost) vedlo k oddělení práce od dovedností a mělo negativní důsledky pro americký průmysl, který byl předhoněn průmyslem japonským, schopným zkombinovat formální racionalitu a plné využití schopností dělníků.</a:t>
            </a:r>
          </a:p>
          <a:p>
            <a:endParaRPr lang="en-US" dirty="0" smtClean="0"/>
          </a:p>
          <a:p>
            <a:endParaRPr lang="en-US" dirty="0"/>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pPr/>
              <a:t>12</a:t>
            </a:fld>
            <a:endParaRPr lang="cs-CZ" dirty="0"/>
          </a:p>
        </p:txBody>
      </p:sp>
    </p:spTree>
    <p:extLst>
      <p:ext uri="{BB962C8B-B14F-4D97-AF65-F5344CB8AC3E}">
        <p14:creationId xmlns="" xmlns:p14="http://schemas.microsoft.com/office/powerpoint/2010/main" val="2143598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pPr/>
              <a:t>13</a:t>
            </a:fld>
            <a:endParaRPr lang="cs-CZ" dirty="0"/>
          </a:p>
        </p:txBody>
      </p:sp>
    </p:spTree>
    <p:extLst>
      <p:ext uri="{BB962C8B-B14F-4D97-AF65-F5344CB8AC3E}">
        <p14:creationId xmlns="" xmlns:p14="http://schemas.microsoft.com/office/powerpoint/2010/main" val="285587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pPr/>
              <a:t>2</a:t>
            </a:fld>
            <a:endParaRPr lang="cs-CZ" dirty="0"/>
          </a:p>
        </p:txBody>
      </p:sp>
    </p:spTree>
    <p:extLst>
      <p:ext uri="{BB962C8B-B14F-4D97-AF65-F5344CB8AC3E}">
        <p14:creationId xmlns="" xmlns:p14="http://schemas.microsoft.com/office/powerpoint/2010/main" val="177964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Frederick </a:t>
            </a:r>
            <a:r>
              <a:rPr lang="cs-CZ" sz="1200" b="1" kern="1200" dirty="0" err="1" smtClean="0">
                <a:solidFill>
                  <a:schemeClr val="tx1"/>
                </a:solidFill>
                <a:effectLst/>
                <a:latin typeface="+mn-lt"/>
                <a:ea typeface="+mn-ea"/>
                <a:cs typeface="+mn-cs"/>
              </a:rPr>
              <a:t>Winslow</a:t>
            </a:r>
            <a:r>
              <a:rPr lang="cs-CZ" sz="1200" b="1" kern="1200" dirty="0" smtClean="0">
                <a:solidFill>
                  <a:schemeClr val="tx1"/>
                </a:solidFill>
                <a:effectLst/>
                <a:latin typeface="+mn-lt"/>
                <a:ea typeface="+mn-ea"/>
                <a:cs typeface="+mn-cs"/>
              </a:rPr>
              <a:t> </a:t>
            </a:r>
            <a:r>
              <a:rPr lang="cs-CZ" sz="1200" b="1" kern="1200" dirty="0" err="1" smtClean="0">
                <a:solidFill>
                  <a:schemeClr val="tx1"/>
                </a:solidFill>
                <a:effectLst/>
                <a:latin typeface="+mn-lt"/>
                <a:ea typeface="+mn-ea"/>
                <a:cs typeface="+mn-cs"/>
              </a:rPr>
              <a:t>Taylor</a:t>
            </a:r>
            <a:r>
              <a:rPr lang="cs-CZ" sz="1200" kern="1200" dirty="0" smtClean="0">
                <a:solidFill>
                  <a:schemeClr val="tx1"/>
                </a:solidFill>
                <a:effectLst/>
                <a:latin typeface="+mn-lt"/>
                <a:ea typeface="+mn-ea"/>
                <a:cs typeface="+mn-cs"/>
              </a:rPr>
              <a:t> se narodil 20. března 1856 ve Philadelphii v USA a zemřel 21. března 1915 také ve Philadelphii v USA. Pocházel z  v křesťanské rodiny tzv. </a:t>
            </a:r>
            <a:r>
              <a:rPr lang="cs-CZ" sz="1200" u="none" strike="noStrike" kern="1200" dirty="0" smtClean="0">
                <a:solidFill>
                  <a:schemeClr val="tx1"/>
                </a:solidFill>
                <a:effectLst/>
                <a:latin typeface="+mn-lt"/>
                <a:ea typeface="+mn-ea"/>
                <a:cs typeface="+mn-cs"/>
                <a:hlinkClick r:id="rId3" tooltip="Kvakeři"/>
              </a:rPr>
              <a:t>kvakerů</a:t>
            </a:r>
            <a:r>
              <a:rPr lang="cs-CZ" sz="1200" kern="1200" dirty="0" smtClean="0">
                <a:solidFill>
                  <a:schemeClr val="tx1"/>
                </a:solidFill>
                <a:effectLst/>
                <a:latin typeface="+mn-lt"/>
                <a:ea typeface="+mn-ea"/>
                <a:cs typeface="+mn-cs"/>
              </a:rPr>
              <a:t> - puritánů. Dodnes je obvykle pokládán za zakladatele moderního managementu a za prvního představitele </a:t>
            </a:r>
            <a:r>
              <a:rPr lang="cs-CZ" sz="1200" i="1" kern="1200" dirty="0" smtClean="0">
                <a:solidFill>
                  <a:schemeClr val="tx1"/>
                </a:solidFill>
                <a:effectLst/>
                <a:latin typeface="+mn-lt"/>
                <a:ea typeface="+mn-ea"/>
                <a:cs typeface="+mn-cs"/>
              </a:rPr>
              <a:t>klasické školy řízení</a:t>
            </a:r>
            <a:r>
              <a:rPr lang="cs-CZ" sz="1200" kern="1200" dirty="0" smtClean="0">
                <a:solidFill>
                  <a:schemeClr val="tx1"/>
                </a:solidFill>
                <a:effectLst/>
                <a:latin typeface="+mn-lt"/>
                <a:ea typeface="+mn-ea"/>
                <a:cs typeface="+mn-cs"/>
              </a:rPr>
              <a:t>. Během své praxe prošel pracovní pozice od asistenta v laboratoři až po vrchního inženýra a generálního ředitele závodu. </a:t>
            </a:r>
          </a:p>
          <a:p>
            <a:r>
              <a:rPr lang="cs-CZ" sz="1200" kern="1200" dirty="0" smtClean="0">
                <a:solidFill>
                  <a:schemeClr val="tx1"/>
                </a:solidFill>
                <a:effectLst/>
                <a:latin typeface="+mn-lt"/>
                <a:ea typeface="+mn-ea"/>
                <a:cs typeface="+mn-cs"/>
              </a:rPr>
              <a:t>Od svého mládí se pokoušel zlepšit vše, co viděl. Ostatní děti ho považovali za divného, protože to vypadalo, že se více zajímá o to, jak je položené hřiště, než o svou hru. </a:t>
            </a:r>
          </a:p>
          <a:p>
            <a:r>
              <a:rPr lang="cs-CZ" sz="1200" kern="1200" dirty="0" smtClean="0">
                <a:solidFill>
                  <a:schemeClr val="tx1"/>
                </a:solidFill>
                <a:effectLst/>
                <a:latin typeface="+mn-lt"/>
                <a:ea typeface="+mn-ea"/>
                <a:cs typeface="+mn-cs"/>
              </a:rPr>
              <a:t>Rodiče z něho chtěli mít právníka, ale kvůli špatnému zraku zanechal studií na Harvardu a stal se dělníkem ve slévárně. Začal zde jako běžný pracovník a v krátkém období šesti let postupně povýšil na strojaře, předáka, mistra v obchodě, mechanika s odpovědností za opravy a údržbu závodu a hlavního strojního inženýra. Díky svému nadání se stal zakrátko jedním z šéfů, díky svým vynálezům v oblasti zpracování kovů rychle zbohatl. </a:t>
            </a:r>
            <a:endParaRPr lang="en-US" dirty="0"/>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pPr/>
              <a:t>3</a:t>
            </a:fld>
            <a:endParaRPr lang="cs-CZ" dirty="0"/>
          </a:p>
        </p:txBody>
      </p:sp>
    </p:spTree>
    <p:extLst>
      <p:ext uri="{BB962C8B-B14F-4D97-AF65-F5344CB8AC3E}">
        <p14:creationId xmlns="" xmlns:p14="http://schemas.microsoft.com/office/powerpoint/2010/main" val="1981511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Ke studiu práce ho motivovalo </a:t>
            </a:r>
            <a:r>
              <a:rPr lang="cs-CZ" sz="1200" b="1" kern="1200" dirty="0" smtClean="0">
                <a:solidFill>
                  <a:schemeClr val="tx1"/>
                </a:solidFill>
                <a:effectLst/>
                <a:latin typeface="+mn-lt"/>
                <a:ea typeface="+mn-ea"/>
                <a:cs typeface="+mn-cs"/>
              </a:rPr>
              <a:t>zděšení</a:t>
            </a:r>
            <a:r>
              <a:rPr lang="cs-CZ" sz="1200" kern="1200" dirty="0" smtClean="0">
                <a:solidFill>
                  <a:schemeClr val="tx1"/>
                </a:solidFill>
                <a:effectLst/>
                <a:latin typeface="+mn-lt"/>
                <a:ea typeface="+mn-ea"/>
                <a:cs typeface="+mn-cs"/>
              </a:rPr>
              <a:t> ze stále </a:t>
            </a:r>
            <a:r>
              <a:rPr lang="cs-CZ" sz="1200" b="1" kern="1200" dirty="0" smtClean="0">
                <a:solidFill>
                  <a:schemeClr val="tx1"/>
                </a:solidFill>
                <a:effectLst/>
                <a:latin typeface="+mn-lt"/>
                <a:ea typeface="+mn-ea"/>
                <a:cs typeface="+mn-cs"/>
              </a:rPr>
              <a:t>rostoucí nenávisti mezi dělníky a </a:t>
            </a:r>
            <a:r>
              <a:rPr lang="cs-CZ" sz="1200" b="1" u="sng" kern="1200" dirty="0" smtClean="0">
                <a:solidFill>
                  <a:schemeClr val="tx1"/>
                </a:solidFill>
                <a:effectLst/>
                <a:latin typeface="+mn-lt"/>
                <a:ea typeface="+mn-ea"/>
                <a:cs typeface="+mn-cs"/>
                <a:hlinkClick r:id="rId3" tooltip="Kapitalismus (stránka neexistuje)"/>
              </a:rPr>
              <a:t>kapitalisty</a:t>
            </a:r>
            <a:r>
              <a:rPr lang="cs-CZ" sz="1200" kern="1200" dirty="0" smtClean="0">
                <a:solidFill>
                  <a:schemeClr val="tx1"/>
                </a:solidFill>
                <a:effectLst/>
                <a:latin typeface="+mn-lt"/>
                <a:ea typeface="+mn-ea"/>
                <a:cs typeface="+mn-cs"/>
              </a:rPr>
              <a:t> a také </a:t>
            </a:r>
            <a:r>
              <a:rPr lang="cs-CZ" sz="1200" b="1" kern="1200" dirty="0" smtClean="0">
                <a:solidFill>
                  <a:schemeClr val="tx1"/>
                </a:solidFill>
                <a:effectLst/>
                <a:latin typeface="+mn-lt"/>
                <a:ea typeface="+mn-ea"/>
                <a:cs typeface="+mn-cs"/>
              </a:rPr>
              <a:t>nízká efektivita</a:t>
            </a:r>
            <a:r>
              <a:rPr lang="cs-CZ" sz="1200" kern="1200" dirty="0" smtClean="0">
                <a:solidFill>
                  <a:schemeClr val="tx1"/>
                </a:solidFill>
                <a:effectLst/>
                <a:latin typeface="+mn-lt"/>
                <a:ea typeface="+mn-ea"/>
                <a:cs typeface="+mn-cs"/>
              </a:rPr>
              <a:t> v pracovním světě. </a:t>
            </a:r>
          </a:p>
          <a:p>
            <a:endParaRPr lang="en-US" dirty="0"/>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pPr/>
              <a:t>4</a:t>
            </a:fld>
            <a:endParaRPr lang="cs-CZ" dirty="0"/>
          </a:p>
        </p:txBody>
      </p:sp>
    </p:spTree>
    <p:extLst>
      <p:ext uri="{BB962C8B-B14F-4D97-AF65-F5344CB8AC3E}">
        <p14:creationId xmlns="" xmlns:p14="http://schemas.microsoft.com/office/powerpoint/2010/main" val="1583255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Konflikt však podle jeho názoru nebyl nutný, dělníci i kapitalisté totiž mají </a:t>
            </a:r>
            <a:r>
              <a:rPr lang="cs-CZ" sz="1200" b="1" kern="1200" dirty="0" smtClean="0">
                <a:solidFill>
                  <a:schemeClr val="tx1"/>
                </a:solidFill>
                <a:effectLst/>
                <a:latin typeface="+mn-lt"/>
                <a:ea typeface="+mn-ea"/>
                <a:cs typeface="+mn-cs"/>
              </a:rPr>
              <a:t>společný zájem</a:t>
            </a:r>
            <a:r>
              <a:rPr lang="cs-CZ" sz="1200" kern="1200" dirty="0" smtClean="0">
                <a:solidFill>
                  <a:schemeClr val="tx1"/>
                </a:solidFill>
                <a:effectLst/>
                <a:latin typeface="+mn-lt"/>
                <a:ea typeface="+mn-ea"/>
                <a:cs typeface="+mn-cs"/>
              </a:rPr>
              <a:t> na </a:t>
            </a:r>
            <a:r>
              <a:rPr lang="cs-CZ" sz="1200" b="1" kern="1200" dirty="0" smtClean="0">
                <a:solidFill>
                  <a:schemeClr val="tx1"/>
                </a:solidFill>
                <a:effectLst/>
                <a:latin typeface="+mn-lt"/>
                <a:ea typeface="+mn-ea"/>
                <a:cs typeface="+mn-cs"/>
              </a:rPr>
              <a:t>zvýšení produktivity</a:t>
            </a:r>
            <a:r>
              <a:rPr lang="cs-CZ" sz="1200" kern="1200" dirty="0" smtClean="0">
                <a:solidFill>
                  <a:schemeClr val="tx1"/>
                </a:solidFill>
                <a:effectLst/>
                <a:latin typeface="+mn-lt"/>
                <a:ea typeface="+mn-ea"/>
                <a:cs typeface="+mn-cs"/>
              </a:rPr>
              <a:t>, aplikaci znalostí a v konečném důsledku zvětšování blahobytu jednotlivce. </a:t>
            </a:r>
            <a:endParaRPr lang="en-US" dirty="0"/>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pPr/>
              <a:t>5</a:t>
            </a:fld>
            <a:endParaRPr lang="cs-CZ" dirty="0"/>
          </a:p>
        </p:txBody>
      </p:sp>
    </p:spTree>
    <p:extLst>
      <p:ext uri="{BB962C8B-B14F-4D97-AF65-F5344CB8AC3E}">
        <p14:creationId xmlns="" xmlns:p14="http://schemas.microsoft.com/office/powerpoint/2010/main" val="802413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Způsob, jakým se mělo tohoto cíle dosáhnout, je podle </a:t>
            </a:r>
            <a:r>
              <a:rPr lang="cs-CZ" sz="1200" kern="1200" dirty="0" err="1" smtClean="0">
                <a:solidFill>
                  <a:schemeClr val="tx1"/>
                </a:solidFill>
                <a:effectLst/>
                <a:latin typeface="+mn-lt"/>
                <a:ea typeface="+mn-ea"/>
                <a:cs typeface="+mn-cs"/>
              </a:rPr>
              <a:t>Taylora</a:t>
            </a:r>
            <a:r>
              <a:rPr lang="cs-CZ" sz="1200" kern="1200" dirty="0" smtClean="0">
                <a:solidFill>
                  <a:schemeClr val="tx1"/>
                </a:solidFill>
                <a:effectLst/>
                <a:latin typeface="+mn-lt"/>
                <a:ea typeface="+mn-ea"/>
                <a:cs typeface="+mn-cs"/>
              </a:rPr>
              <a:t> </a:t>
            </a:r>
            <a:r>
              <a:rPr lang="cs-CZ" sz="1200" b="1" u="sng" kern="1200" dirty="0" smtClean="0">
                <a:solidFill>
                  <a:schemeClr val="tx1"/>
                </a:solidFill>
                <a:effectLst/>
                <a:latin typeface="+mn-lt"/>
                <a:ea typeface="+mn-ea"/>
                <a:cs typeface="+mn-cs"/>
                <a:hlinkClick r:id="rId3" tooltip="Racionalizace (stránka neexistuje)"/>
              </a:rPr>
              <a:t>racionalizace</a:t>
            </a:r>
            <a:r>
              <a:rPr lang="cs-CZ" sz="1200" b="1" kern="1200" dirty="0" smtClean="0">
                <a:solidFill>
                  <a:schemeClr val="tx1"/>
                </a:solidFill>
                <a:effectLst/>
                <a:latin typeface="+mn-lt"/>
                <a:ea typeface="+mn-ea"/>
                <a:cs typeface="+mn-cs"/>
              </a:rPr>
              <a:t> </a:t>
            </a:r>
            <a:r>
              <a:rPr lang="cs-CZ" sz="1200" b="1" u="sng" kern="1200" dirty="0" smtClean="0">
                <a:solidFill>
                  <a:schemeClr val="tx1"/>
                </a:solidFill>
                <a:effectLst/>
                <a:latin typeface="+mn-lt"/>
                <a:ea typeface="+mn-ea"/>
                <a:cs typeface="+mn-cs"/>
                <a:hlinkClick r:id="rId4" tooltip="Práce (stránka neexistuje)"/>
              </a:rPr>
              <a:t>práce</a:t>
            </a:r>
            <a:r>
              <a:rPr lang="cs-CZ" sz="1200" kern="1200" dirty="0" smtClean="0">
                <a:solidFill>
                  <a:schemeClr val="tx1"/>
                </a:solidFill>
                <a:effectLst/>
                <a:latin typeface="+mn-lt"/>
                <a:ea typeface="+mn-ea"/>
                <a:cs typeface="+mn-cs"/>
              </a:rPr>
              <a:t>, realizace tzv. </a:t>
            </a:r>
            <a:r>
              <a:rPr lang="cs-CZ" sz="1200" b="1" kern="1200" dirty="0" smtClean="0">
                <a:solidFill>
                  <a:schemeClr val="tx1"/>
                </a:solidFill>
                <a:effectLst/>
                <a:latin typeface="+mn-lt"/>
                <a:ea typeface="+mn-ea"/>
                <a:cs typeface="+mn-cs"/>
              </a:rPr>
              <a:t>vědeckého způsobu řízení</a:t>
            </a:r>
            <a:r>
              <a:rPr lang="cs-CZ" sz="1200" kern="1200" dirty="0" smtClean="0">
                <a:solidFill>
                  <a:schemeClr val="tx1"/>
                </a:solidFill>
                <a:effectLst/>
                <a:latin typeface="+mn-lt"/>
                <a:ea typeface="+mn-ea"/>
                <a:cs typeface="+mn-cs"/>
              </a:rPr>
              <a:t>. </a:t>
            </a:r>
          </a:p>
          <a:p>
            <a:endParaRPr lang="en-US" dirty="0"/>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pPr/>
              <a:t>6</a:t>
            </a:fld>
            <a:endParaRPr lang="cs-CZ" dirty="0"/>
          </a:p>
        </p:txBody>
      </p:sp>
    </p:spTree>
    <p:extLst>
      <p:ext uri="{BB962C8B-B14F-4D97-AF65-F5344CB8AC3E}">
        <p14:creationId xmlns="" xmlns:p14="http://schemas.microsoft.com/office/powerpoint/2010/main" val="417743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Ve svém řízení používal </a:t>
            </a:r>
            <a:r>
              <a:rPr lang="cs-CZ" sz="1200" u="sng" kern="1200" dirty="0" smtClean="0">
                <a:solidFill>
                  <a:schemeClr val="tx1"/>
                </a:solidFill>
                <a:effectLst/>
                <a:latin typeface="+mn-lt"/>
                <a:ea typeface="+mn-ea"/>
                <a:cs typeface="+mn-cs"/>
                <a:hlinkClick r:id="rId3" tooltip="Technokracie"/>
              </a:rPr>
              <a:t>technokratický</a:t>
            </a:r>
            <a:r>
              <a:rPr lang="cs-CZ" sz="1200" kern="1200" dirty="0" smtClean="0">
                <a:solidFill>
                  <a:schemeClr val="tx1"/>
                </a:solidFill>
                <a:effectLst/>
                <a:latin typeface="+mn-lt"/>
                <a:ea typeface="+mn-ea"/>
                <a:cs typeface="+mn-cs"/>
              </a:rPr>
              <a:t> přístup. Snažil se u dělníků v hromadné výrobě eliminovat všechny zbytné pohyby a nalézt ty nejefektivnější. Velký důraz kladl na </a:t>
            </a:r>
            <a:r>
              <a:rPr lang="cs-CZ" sz="1200" u="sng" kern="1200" dirty="0" smtClean="0">
                <a:solidFill>
                  <a:schemeClr val="tx1"/>
                </a:solidFill>
                <a:effectLst/>
                <a:latin typeface="+mn-lt"/>
                <a:ea typeface="+mn-ea"/>
                <a:cs typeface="+mn-cs"/>
                <a:hlinkClick r:id="rId4" tooltip="Norma"/>
              </a:rPr>
              <a:t>normování</a:t>
            </a:r>
            <a:r>
              <a:rPr lang="cs-CZ" sz="1200" kern="1200" dirty="0" smtClean="0">
                <a:solidFill>
                  <a:schemeClr val="tx1"/>
                </a:solidFill>
                <a:effectLst/>
                <a:latin typeface="+mn-lt"/>
                <a:ea typeface="+mn-ea"/>
                <a:cs typeface="+mn-cs"/>
              </a:rPr>
              <a:t> a </a:t>
            </a:r>
            <a:r>
              <a:rPr lang="cs-CZ" sz="1200" u="sng" kern="1200" dirty="0" smtClean="0">
                <a:solidFill>
                  <a:schemeClr val="tx1"/>
                </a:solidFill>
                <a:effectLst/>
                <a:latin typeface="+mn-lt"/>
                <a:ea typeface="+mn-ea"/>
                <a:cs typeface="+mn-cs"/>
                <a:hlinkClick r:id="rId5" tooltip="Ergonomie"/>
              </a:rPr>
              <a:t>ergonomii</a:t>
            </a:r>
            <a:r>
              <a:rPr lang="cs-CZ" sz="1200" kern="1200" dirty="0" smtClean="0">
                <a:solidFill>
                  <a:schemeClr val="tx1"/>
                </a:solidFill>
                <a:effectLst/>
                <a:latin typeface="+mn-lt"/>
                <a:ea typeface="+mn-ea"/>
                <a:cs typeface="+mn-cs"/>
              </a:rPr>
              <a:t> pracovních pohybů. Rozebíral práci v časových snímcích a zkoumal každý pohyb při vykonávání určité činnosti. Následně podle výsledků nejlepších pracovníků normoval správný způsob provedení dané činnosti a optimalizoval i podobu pracovního náčiní (například velikost lopaty). Pro stanovení normy nepoužíval průměrnou hodnotu, ale nejlepší výkon. Tvrdil, že dělník musí jasně znát, co a jak dělat, a mít při tom normalizované pomůcky a materiál. Jen tak lze trvale zachovat vysoký výkon.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endParaRPr lang="en-US" dirty="0"/>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pPr/>
              <a:t>7</a:t>
            </a:fld>
            <a:endParaRPr lang="cs-CZ" dirty="0"/>
          </a:p>
        </p:txBody>
      </p:sp>
    </p:spTree>
    <p:extLst>
      <p:ext uri="{BB962C8B-B14F-4D97-AF65-F5344CB8AC3E}">
        <p14:creationId xmlns="" xmlns:p14="http://schemas.microsoft.com/office/powerpoint/2010/main" val="3720907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Mezi </a:t>
            </a:r>
            <a:r>
              <a:rPr lang="cs-CZ" sz="1200" b="1" kern="1200" dirty="0" err="1" smtClean="0">
                <a:solidFill>
                  <a:schemeClr val="tx1"/>
                </a:solidFill>
                <a:effectLst/>
                <a:latin typeface="+mn-lt"/>
                <a:ea typeface="+mn-ea"/>
                <a:cs typeface="+mn-cs"/>
              </a:rPr>
              <a:t>Taylorovy</a:t>
            </a:r>
            <a:r>
              <a:rPr lang="cs-CZ" sz="1200" b="1" kern="1200" dirty="0" smtClean="0">
                <a:solidFill>
                  <a:schemeClr val="tx1"/>
                </a:solidFill>
                <a:effectLst/>
                <a:latin typeface="+mn-lt"/>
                <a:ea typeface="+mn-ea"/>
                <a:cs typeface="+mn-cs"/>
              </a:rPr>
              <a:t> zásady řízení patří:</a:t>
            </a:r>
            <a:endParaRPr lang="cs-CZ" sz="1200" kern="1200" dirty="0" smtClean="0">
              <a:solidFill>
                <a:schemeClr val="tx1"/>
              </a:solidFill>
              <a:effectLst/>
              <a:latin typeface="+mn-lt"/>
              <a:ea typeface="+mn-ea"/>
              <a:cs typeface="+mn-cs"/>
            </a:endParaRPr>
          </a:p>
          <a:p>
            <a:pPr lvl="0"/>
            <a:r>
              <a:rPr lang="cs-CZ" sz="1200" kern="1200" dirty="0" smtClean="0">
                <a:solidFill>
                  <a:schemeClr val="tx1"/>
                </a:solidFill>
                <a:effectLst/>
                <a:latin typeface="+mn-lt"/>
                <a:ea typeface="+mn-ea"/>
                <a:cs typeface="+mn-cs"/>
              </a:rPr>
              <a:t>Jasně vymezená délka a denní norma práce.</a:t>
            </a:r>
          </a:p>
          <a:p>
            <a:pPr lvl="0"/>
            <a:r>
              <a:rPr lang="cs-CZ" sz="1200" kern="1200" dirty="0" smtClean="0">
                <a:solidFill>
                  <a:schemeClr val="tx1"/>
                </a:solidFill>
                <a:effectLst/>
                <a:latin typeface="+mn-lt"/>
                <a:ea typeface="+mn-ea"/>
                <a:cs typeface="+mn-cs"/>
              </a:rPr>
              <a:t>Normalizace a srovnatelnost podmínek.</a:t>
            </a:r>
          </a:p>
          <a:p>
            <a:pPr lvl="0"/>
            <a:r>
              <a:rPr lang="cs-CZ" sz="1200" kern="1200" dirty="0" smtClean="0">
                <a:solidFill>
                  <a:schemeClr val="tx1"/>
                </a:solidFill>
                <a:effectLst/>
                <a:latin typeface="+mn-lt"/>
                <a:ea typeface="+mn-ea"/>
                <a:cs typeface="+mn-cs"/>
              </a:rPr>
              <a:t>Vzájemná kolegiální spolupráce a vzájemné sdílení nejlepších pracovních postupů.</a:t>
            </a:r>
          </a:p>
          <a:p>
            <a:pPr lvl="0"/>
            <a:r>
              <a:rPr lang="cs-CZ" sz="1200" kern="1200" dirty="0" smtClean="0">
                <a:solidFill>
                  <a:schemeClr val="tx1"/>
                </a:solidFill>
                <a:effectLst/>
                <a:latin typeface="+mn-lt"/>
                <a:ea typeface="+mn-ea"/>
                <a:cs typeface="+mn-cs"/>
              </a:rPr>
              <a:t>Provázání výkonu a odměny (za splnění vysoká odměna, za nesplnění prodělek). </a:t>
            </a:r>
          </a:p>
          <a:p>
            <a:pPr lvl="0"/>
            <a:r>
              <a:rPr lang="cs-CZ" sz="1200" kern="1200" dirty="0" smtClean="0">
                <a:solidFill>
                  <a:schemeClr val="tx1"/>
                </a:solidFill>
                <a:effectLst/>
                <a:latin typeface="+mn-lt"/>
                <a:ea typeface="+mn-ea"/>
                <a:cs typeface="+mn-cs"/>
              </a:rPr>
              <a:t>Systematické vzdělávání pracovníků.</a:t>
            </a:r>
          </a:p>
          <a:p>
            <a:pPr lvl="0"/>
            <a:endParaRPr lang="cs-CZ" sz="1200" kern="1200" dirty="0" smtClean="0">
              <a:solidFill>
                <a:schemeClr val="tx1"/>
              </a:solidFill>
              <a:effectLst/>
              <a:latin typeface="+mn-lt"/>
              <a:ea typeface="+mn-ea"/>
              <a:cs typeface="+mn-cs"/>
            </a:endParaRPr>
          </a:p>
          <a:p>
            <a:pPr lvl="0"/>
            <a:r>
              <a:rPr lang="cs-CZ" sz="1200" kern="1200" dirty="0" smtClean="0">
                <a:solidFill>
                  <a:schemeClr val="tx1"/>
                </a:solidFill>
                <a:effectLst/>
                <a:latin typeface="+mn-lt"/>
                <a:ea typeface="+mn-ea"/>
                <a:cs typeface="+mn-cs"/>
              </a:rPr>
              <a:t>Doporučoval,</a:t>
            </a:r>
            <a:r>
              <a:rPr lang="cs-CZ" sz="1200" kern="1200" baseline="0" dirty="0" smtClean="0">
                <a:solidFill>
                  <a:schemeClr val="tx1"/>
                </a:solidFill>
                <a:effectLst/>
                <a:latin typeface="+mn-lt"/>
                <a:ea typeface="+mn-ea"/>
                <a:cs typeface="+mn-cs"/>
              </a:rPr>
              <a:t> aby organizace:</a:t>
            </a:r>
          </a:p>
          <a:p>
            <a:pPr marL="171450" lvl="0" indent="-171450">
              <a:buFontTx/>
              <a:buChar char="-"/>
            </a:pPr>
            <a:r>
              <a:rPr lang="cs-CZ" sz="1200" kern="1200" baseline="0" dirty="0" smtClean="0">
                <a:solidFill>
                  <a:schemeClr val="tx1"/>
                </a:solidFill>
                <a:effectLst/>
                <a:latin typeface="+mn-lt"/>
                <a:ea typeface="+mn-ea"/>
                <a:cs typeface="+mn-cs"/>
              </a:rPr>
              <a:t>o</a:t>
            </a:r>
            <a:r>
              <a:rPr lang="cs-CZ" sz="1200" kern="1200" dirty="0" smtClean="0">
                <a:solidFill>
                  <a:schemeClr val="tx1"/>
                </a:solidFill>
                <a:effectLst/>
                <a:latin typeface="+mn-lt"/>
                <a:ea typeface="+mn-ea"/>
                <a:cs typeface="+mn-cs"/>
              </a:rPr>
              <a:t>rganizovala práci tak, aby se jí každý mohl bez nesnází naučit a později ji vykonávat, tzn. </a:t>
            </a:r>
            <a:r>
              <a:rPr lang="cs-CZ" sz="1200" b="1" kern="1200" dirty="0" smtClean="0">
                <a:solidFill>
                  <a:schemeClr val="tx1"/>
                </a:solidFill>
                <a:effectLst/>
                <a:latin typeface="+mn-lt"/>
                <a:ea typeface="+mn-ea"/>
                <a:cs typeface="+mn-cs"/>
              </a:rPr>
              <a:t>rozdělení práce na co nejprostší kroky</a:t>
            </a:r>
            <a:r>
              <a:rPr lang="cs-CZ" sz="1200" kern="1200" dirty="0" smtClean="0">
                <a:solidFill>
                  <a:schemeClr val="tx1"/>
                </a:solidFill>
                <a:effectLst/>
                <a:latin typeface="+mn-lt"/>
                <a:ea typeface="+mn-ea"/>
                <a:cs typeface="+mn-cs"/>
              </a:rPr>
              <a:t>. Z tohoto požadavku se později vyvinul systém pásové výroby, tzv. </a:t>
            </a:r>
            <a:r>
              <a:rPr lang="cs-CZ" sz="1200" b="1" u="sng" kern="1200" dirty="0" smtClean="0">
                <a:solidFill>
                  <a:schemeClr val="tx1"/>
                </a:solidFill>
                <a:effectLst/>
                <a:latin typeface="+mn-lt"/>
                <a:ea typeface="+mn-ea"/>
                <a:cs typeface="+mn-cs"/>
                <a:hlinkClick r:id="rId3" tooltip="Fordismus"/>
              </a:rPr>
              <a:t>fordismus</a:t>
            </a:r>
            <a:r>
              <a:rPr lang="cs-CZ" sz="1200" kern="1200" dirty="0" smtClean="0">
                <a:solidFill>
                  <a:schemeClr val="tx1"/>
                </a:solidFill>
                <a:effectLst/>
                <a:latin typeface="+mn-lt"/>
                <a:ea typeface="+mn-ea"/>
                <a:cs typeface="+mn-cs"/>
              </a:rPr>
              <a:t>.</a:t>
            </a:r>
          </a:p>
          <a:p>
            <a:pPr marL="171450" lvl="0" indent="-171450">
              <a:buFontTx/>
              <a:buChar char="-"/>
            </a:pPr>
            <a:r>
              <a:rPr lang="cs-CZ" sz="1200" kern="1200" dirty="0" smtClean="0">
                <a:solidFill>
                  <a:schemeClr val="tx1"/>
                </a:solidFill>
                <a:effectLst/>
                <a:latin typeface="+mn-lt"/>
                <a:ea typeface="+mn-ea"/>
                <a:cs typeface="+mn-cs"/>
              </a:rPr>
              <a:t>přizpůsobila systém ekonomických pobídek motivaci pracujících, tzn. snaha o </a:t>
            </a:r>
            <a:r>
              <a:rPr lang="cs-CZ" sz="1200" b="1" kern="1200" dirty="0" smtClean="0">
                <a:solidFill>
                  <a:schemeClr val="tx1"/>
                </a:solidFill>
                <a:effectLst/>
                <a:latin typeface="+mn-lt"/>
                <a:ea typeface="+mn-ea"/>
                <a:cs typeface="+mn-cs"/>
              </a:rPr>
              <a:t>maximální výdělky při minimální námaze</a:t>
            </a:r>
            <a:r>
              <a:rPr lang="cs-CZ" sz="1200" kern="1200" dirty="0" smtClean="0">
                <a:solidFill>
                  <a:schemeClr val="tx1"/>
                </a:solidFill>
                <a:effectLst/>
                <a:latin typeface="+mn-lt"/>
                <a:ea typeface="+mn-ea"/>
                <a:cs typeface="+mn-cs"/>
              </a:rPr>
              <a:t>. V praxi to znamenalo práci v úkolu.</a:t>
            </a:r>
          </a:p>
          <a:p>
            <a:pPr marL="171450" lvl="0" indent="-171450">
              <a:buFontTx/>
              <a:buChar char="-"/>
            </a:pPr>
            <a:r>
              <a:rPr lang="cs-CZ" sz="1200" kern="1200" dirty="0" smtClean="0">
                <a:solidFill>
                  <a:schemeClr val="tx1"/>
                </a:solidFill>
                <a:effectLst/>
                <a:latin typeface="+mn-lt"/>
                <a:ea typeface="+mn-ea"/>
                <a:cs typeface="+mn-cs"/>
              </a:rPr>
              <a:t>zabezpečila </a:t>
            </a:r>
            <a:r>
              <a:rPr lang="cs-CZ" sz="1200" b="1" kern="1200" dirty="0" smtClean="0">
                <a:solidFill>
                  <a:schemeClr val="tx1"/>
                </a:solidFill>
                <a:effectLst/>
                <a:latin typeface="+mn-lt"/>
                <a:ea typeface="+mn-ea"/>
                <a:cs typeface="+mn-cs"/>
              </a:rPr>
              <a:t>dobré fyzické podmínky práce</a:t>
            </a:r>
            <a:r>
              <a:rPr lang="cs-CZ" sz="1200" kern="1200" dirty="0" smtClean="0">
                <a:solidFill>
                  <a:schemeClr val="tx1"/>
                </a:solidFill>
                <a:effectLst/>
                <a:latin typeface="+mn-lt"/>
                <a:ea typeface="+mn-ea"/>
                <a:cs typeface="+mn-cs"/>
              </a:rPr>
              <a:t> (čistotu, větrání, pracovní přestávky atd.).</a:t>
            </a:r>
          </a:p>
          <a:p>
            <a:pPr lvl="0"/>
            <a:endParaRPr lang="cs-CZ" sz="1200" kern="1200" dirty="0" smtClean="0">
              <a:solidFill>
                <a:schemeClr val="tx1"/>
              </a:solidFill>
              <a:effectLst/>
              <a:latin typeface="+mn-lt"/>
              <a:ea typeface="+mn-ea"/>
              <a:cs typeface="+mn-cs"/>
            </a:endParaRPr>
          </a:p>
          <a:p>
            <a:endParaRPr lang="en-US" dirty="0"/>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pPr/>
              <a:t>8</a:t>
            </a:fld>
            <a:endParaRPr lang="cs-CZ" dirty="0"/>
          </a:p>
        </p:txBody>
      </p:sp>
    </p:spTree>
    <p:extLst>
      <p:ext uri="{BB962C8B-B14F-4D97-AF65-F5344CB8AC3E}">
        <p14:creationId xmlns="" xmlns:p14="http://schemas.microsoft.com/office/powerpoint/2010/main" val="4213072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err="1" smtClean="0">
                <a:solidFill>
                  <a:schemeClr val="tx1"/>
                </a:solidFill>
                <a:effectLst/>
                <a:latin typeface="+mn-lt"/>
                <a:ea typeface="+mn-ea"/>
                <a:cs typeface="+mn-cs"/>
              </a:rPr>
              <a:t>Taylor</a:t>
            </a:r>
            <a:r>
              <a:rPr lang="cs-CZ" sz="1200" kern="1200" dirty="0" smtClean="0">
                <a:solidFill>
                  <a:schemeClr val="tx1"/>
                </a:solidFill>
                <a:effectLst/>
                <a:latin typeface="+mn-lt"/>
                <a:ea typeface="+mn-ea"/>
                <a:cs typeface="+mn-cs"/>
              </a:rPr>
              <a:t> doporučoval, aby </a:t>
            </a:r>
            <a:r>
              <a:rPr lang="cs-CZ" sz="1200" b="1" kern="1200" dirty="0" smtClean="0">
                <a:solidFill>
                  <a:schemeClr val="tx1"/>
                </a:solidFill>
                <a:effectLst/>
                <a:latin typeface="+mn-lt"/>
                <a:ea typeface="+mn-ea"/>
                <a:cs typeface="+mn-cs"/>
              </a:rPr>
              <a:t>průmyslová organizace</a:t>
            </a:r>
            <a:r>
              <a:rPr lang="cs-CZ" sz="1200" kern="1200" dirty="0" smtClean="0">
                <a:solidFill>
                  <a:schemeClr val="tx1"/>
                </a:solidFill>
                <a:effectLst/>
                <a:latin typeface="+mn-lt"/>
                <a:ea typeface="+mn-ea"/>
                <a:cs typeface="+mn-cs"/>
              </a:rPr>
              <a:t>:</a:t>
            </a:r>
          </a:p>
          <a:p>
            <a:pPr lvl="0"/>
            <a:r>
              <a:rPr lang="cs-CZ" sz="1200" kern="1200" dirty="0" smtClean="0">
                <a:solidFill>
                  <a:schemeClr val="tx1"/>
                </a:solidFill>
                <a:effectLst/>
                <a:latin typeface="+mn-lt"/>
                <a:ea typeface="+mn-ea"/>
                <a:cs typeface="+mn-cs"/>
              </a:rPr>
              <a:t>Nepřistupovala k </a:t>
            </a:r>
            <a:r>
              <a:rPr lang="cs-CZ" sz="1200" b="1" kern="1200" dirty="0" smtClean="0">
                <a:solidFill>
                  <a:schemeClr val="tx1"/>
                </a:solidFill>
                <a:effectLst/>
                <a:latin typeface="+mn-lt"/>
                <a:ea typeface="+mn-ea"/>
                <a:cs typeface="+mn-cs"/>
              </a:rPr>
              <a:t>pracovníkovi</a:t>
            </a:r>
            <a:r>
              <a:rPr lang="cs-CZ" sz="1200" kern="1200" dirty="0" smtClean="0">
                <a:solidFill>
                  <a:schemeClr val="tx1"/>
                </a:solidFill>
                <a:effectLst/>
                <a:latin typeface="+mn-lt"/>
                <a:ea typeface="+mn-ea"/>
                <a:cs typeface="+mn-cs"/>
              </a:rPr>
              <a:t> jako k myslící osobě, ale spíše </a:t>
            </a:r>
            <a:r>
              <a:rPr lang="cs-CZ" sz="1200" b="1" kern="1200" dirty="0" smtClean="0">
                <a:solidFill>
                  <a:schemeClr val="tx1"/>
                </a:solidFill>
                <a:effectLst/>
                <a:latin typeface="+mn-lt"/>
                <a:ea typeface="+mn-ea"/>
                <a:cs typeface="+mn-cs"/>
              </a:rPr>
              <a:t>jako</a:t>
            </a:r>
            <a:r>
              <a:rPr lang="cs-CZ" sz="1200" kern="1200" dirty="0" smtClean="0">
                <a:solidFill>
                  <a:schemeClr val="tx1"/>
                </a:solidFill>
                <a:effectLst/>
                <a:latin typeface="+mn-lt"/>
                <a:ea typeface="+mn-ea"/>
                <a:cs typeface="+mn-cs"/>
              </a:rPr>
              <a:t> k </a:t>
            </a:r>
            <a:r>
              <a:rPr lang="cs-CZ" sz="1200" b="1" kern="1200" dirty="0" smtClean="0">
                <a:solidFill>
                  <a:schemeClr val="tx1"/>
                </a:solidFill>
                <a:effectLst/>
                <a:latin typeface="+mn-lt"/>
                <a:ea typeface="+mn-ea"/>
                <a:cs typeface="+mn-cs"/>
              </a:rPr>
              <a:t>vykonavateli příkazů</a:t>
            </a:r>
            <a:r>
              <a:rPr lang="cs-CZ" sz="1200" kern="1200" dirty="0" smtClean="0">
                <a:solidFill>
                  <a:schemeClr val="tx1"/>
                </a:solidFill>
                <a:effectLst/>
                <a:latin typeface="+mn-lt"/>
                <a:ea typeface="+mn-ea"/>
                <a:cs typeface="+mn-cs"/>
              </a:rPr>
              <a:t>. V jeho koncepci není dělník spolutvůrce organizace. </a:t>
            </a:r>
            <a:r>
              <a:rPr lang="cs-CZ" sz="1200" kern="1200" dirty="0" err="1" smtClean="0">
                <a:solidFill>
                  <a:schemeClr val="tx1"/>
                </a:solidFill>
                <a:effectLst/>
                <a:latin typeface="+mn-lt"/>
                <a:ea typeface="+mn-ea"/>
                <a:cs typeface="+mn-cs"/>
              </a:rPr>
              <a:t>Taylor</a:t>
            </a:r>
            <a:r>
              <a:rPr lang="cs-CZ" sz="1200" kern="1200" dirty="0" smtClean="0">
                <a:solidFill>
                  <a:schemeClr val="tx1"/>
                </a:solidFill>
                <a:effectLst/>
                <a:latin typeface="+mn-lt"/>
                <a:ea typeface="+mn-ea"/>
                <a:cs typeface="+mn-cs"/>
              </a:rPr>
              <a:t> </a:t>
            </a:r>
            <a:r>
              <a:rPr lang="cs-CZ" sz="1200" b="1" kern="1200" dirty="0" smtClean="0">
                <a:solidFill>
                  <a:schemeClr val="tx1"/>
                </a:solidFill>
                <a:effectLst/>
                <a:latin typeface="+mn-lt"/>
                <a:ea typeface="+mn-ea"/>
                <a:cs typeface="+mn-cs"/>
              </a:rPr>
              <a:t>nesouhlasil s působením odborů</a:t>
            </a:r>
            <a:r>
              <a:rPr lang="cs-CZ" sz="1200" kern="1200" dirty="0" smtClean="0">
                <a:solidFill>
                  <a:schemeClr val="tx1"/>
                </a:solidFill>
                <a:effectLst/>
                <a:latin typeface="+mn-lt"/>
                <a:ea typeface="+mn-ea"/>
                <a:cs typeface="+mn-cs"/>
              </a:rPr>
              <a:t> usilujících o kolektivní jednání, které bylo v rozporu se systémem založeným na americké individualistické kultuře. Dělník zpochybňující rozhodnutí nadřízeného má být vyhozen z práce.</a:t>
            </a:r>
          </a:p>
          <a:p>
            <a:endParaRPr lang="en-US" dirty="0"/>
          </a:p>
        </p:txBody>
      </p:sp>
      <p:sp>
        <p:nvSpPr>
          <p:cNvPr id="4" name="Zástupný symbol pro číslo snímku 3"/>
          <p:cNvSpPr>
            <a:spLocks noGrp="1"/>
          </p:cNvSpPr>
          <p:nvPr>
            <p:ph type="sldNum" sz="quarter" idx="10"/>
          </p:nvPr>
        </p:nvSpPr>
        <p:spPr/>
        <p:txBody>
          <a:bodyPr/>
          <a:lstStyle/>
          <a:p>
            <a:fld id="{7FB667E1-E601-4AAF-B95C-B25720D70A60}" type="slidenum">
              <a:rPr lang="cs-CZ" smtClean="0"/>
              <a:pPr/>
              <a:t>9</a:t>
            </a:fld>
            <a:endParaRPr lang="cs-CZ" dirty="0"/>
          </a:p>
        </p:txBody>
      </p:sp>
    </p:spTree>
    <p:extLst>
      <p:ext uri="{BB962C8B-B14F-4D97-AF65-F5344CB8AC3E}">
        <p14:creationId xmlns="" xmlns:p14="http://schemas.microsoft.com/office/powerpoint/2010/main" val="1873730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9" name="Obrázek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51" y="0"/>
            <a:ext cx="12188699" cy="4799300"/>
          </a:xfrm>
          <a:prstGeom prst="rect">
            <a:avLst/>
          </a:prstGeom>
        </p:spPr>
      </p:pic>
      <p:sp>
        <p:nvSpPr>
          <p:cNvPr id="4" name="Obdélník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dirty="0">
              <a:ln>
                <a:noFill/>
              </a:ln>
              <a:solidFill>
                <a:prstClr val="white"/>
              </a:solidFill>
              <a:effectLst/>
              <a:uLnTx/>
              <a:uFillTx/>
              <a:latin typeface="Euphemia"/>
              <a:ea typeface="+mn-ea"/>
              <a:cs typeface="+mn-cs"/>
            </a:endParaRPr>
          </a:p>
        </p:txBody>
      </p:sp>
      <p:sp>
        <p:nvSpPr>
          <p:cNvPr id="6" name="Obdélník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2" name="Nadpis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cs-CZ" smtClean="0"/>
              <a:t>Kliknutím lze upravit styl.</a:t>
            </a:r>
            <a:endParaRPr lang="cs-CZ" dirty="0"/>
          </a:p>
        </p:txBody>
      </p:sp>
      <p:sp>
        <p:nvSpPr>
          <p:cNvPr id="3" name="Podnadpis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cs-CZ" dirty="0"/>
          </a:p>
        </p:txBody>
      </p:sp>
    </p:spTree>
    <p:extLst>
      <p:ext uri="{BB962C8B-B14F-4D97-AF65-F5344CB8AC3E}">
        <p14:creationId xmlns="" xmlns:p14="http://schemas.microsoft.com/office/powerpoint/2010/main" val="33828820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Jiný obsah s titulkem">
    <p:spTree>
      <p:nvGrpSpPr>
        <p:cNvPr id="1" name=""/>
        <p:cNvGrpSpPr/>
        <p:nvPr/>
      </p:nvGrpSpPr>
      <p:grpSpPr>
        <a:xfrm>
          <a:off x="0" y="0"/>
          <a:ext cx="0" cy="0"/>
          <a:chOff x="0" y="0"/>
          <a:chExt cx="0" cy="0"/>
        </a:xfrm>
      </p:grpSpPr>
      <p:sp>
        <p:nvSpPr>
          <p:cNvPr id="8" name="Obdélník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dirty="0">
              <a:ln>
                <a:noFill/>
              </a:ln>
              <a:solidFill>
                <a:prstClr val="white"/>
              </a:solidFill>
              <a:effectLst/>
              <a:uLnTx/>
              <a:uFillTx/>
              <a:latin typeface="Euphemia"/>
              <a:ea typeface="+mn-ea"/>
              <a:cs typeface="+mn-cs"/>
            </a:endParaRPr>
          </a:p>
        </p:txBody>
      </p:sp>
      <p:sp>
        <p:nvSpPr>
          <p:cNvPr id="2" name="Nadpis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cs-CZ" smtClean="0"/>
              <a:t>Kliknutím lze upravit styl.</a:t>
            </a:r>
            <a:endParaRPr lang="cs-CZ" dirty="0"/>
          </a:p>
        </p:txBody>
      </p:sp>
      <p:sp>
        <p:nvSpPr>
          <p:cNvPr id="3" name="Zástupný symbol pro obsah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text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solidFill>
                  <a:schemeClr val="tx2"/>
                </a:solidFill>
              </a:defRPr>
            </a:lvl1pPr>
          </a:lstStyle>
          <a:p>
            <a:fld id="{9E583DDF-CA54-461A-A486-592D2374C532}" type="datetimeFigureOut">
              <a:rPr lang="cs-CZ" smtClean="0"/>
              <a:pPr/>
              <a:t>26.9.2020</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lvl1pPr>
              <a:defRPr>
                <a:solidFill>
                  <a:schemeClr val="tx2"/>
                </a:solidFill>
              </a:defRPr>
            </a:lvl1pPr>
          </a:lstStyle>
          <a:p>
            <a:fld id="{CA8D9AD5-F248-4919-864A-CFD76CC027D6}" type="slidenum">
              <a:rPr lang="cs-CZ" smtClean="0"/>
              <a:pPr/>
              <a:t>‹#›</a:t>
            </a:fld>
            <a:endParaRPr lang="cs-CZ" dirty="0"/>
          </a:p>
        </p:txBody>
      </p:sp>
    </p:spTree>
    <p:extLst>
      <p:ext uri="{BB962C8B-B14F-4D97-AF65-F5344CB8AC3E}">
        <p14:creationId xmlns="" xmlns:p14="http://schemas.microsoft.com/office/powerpoint/2010/main" val="3769307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Obdélník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dirty="0">
              <a:ln>
                <a:noFill/>
              </a:ln>
              <a:solidFill>
                <a:prstClr val="white"/>
              </a:solidFill>
              <a:effectLst/>
              <a:uLnTx/>
              <a:uFillTx/>
              <a:latin typeface="Euphemia"/>
              <a:ea typeface="+mn-ea"/>
              <a:cs typeface="+mn-cs"/>
            </a:endParaRPr>
          </a:p>
        </p:txBody>
      </p:sp>
      <p:sp>
        <p:nvSpPr>
          <p:cNvPr id="2" name="Nadpis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cs-CZ" smtClean="0"/>
              <a:t>Kliknutím lze upravit styl.</a:t>
            </a:r>
            <a:endParaRPr lang="cs-CZ" dirty="0"/>
          </a:p>
        </p:txBody>
      </p:sp>
      <p:sp>
        <p:nvSpPr>
          <p:cNvPr id="3" name="Piál 1Zástupný symbol pro obrázek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dirty="0"/>
          </a:p>
        </p:txBody>
      </p:sp>
      <p:sp>
        <p:nvSpPr>
          <p:cNvPr id="4" name="Zástupný symbol pro text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E583DDF-CA54-461A-A486-592D2374C532}" type="datetimeFigureOut">
              <a:rPr lang="cs-CZ" smtClean="0"/>
              <a:pPr/>
              <a:t>26.9.2020</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CA8D9AD5-F248-4919-864A-CFD76CC027D6}" type="slidenum">
              <a:rPr lang="cs-CZ" smtClean="0"/>
              <a:pPr/>
              <a:t>‹#›</a:t>
            </a:fld>
            <a:endParaRPr lang="cs-CZ" dirty="0"/>
          </a:p>
        </p:txBody>
      </p:sp>
    </p:spTree>
    <p:extLst>
      <p:ext uri="{BB962C8B-B14F-4D97-AF65-F5344CB8AC3E}">
        <p14:creationId xmlns="" xmlns:p14="http://schemas.microsoft.com/office/powerpoint/2010/main" val="1371734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9E583DDF-CA54-461A-A486-592D2374C532}" type="datetimeFigureOut">
              <a:rPr lang="cs-CZ" smtClean="0"/>
              <a:pPr/>
              <a:t>26.9.2020</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CA8D9AD5-F248-4919-864A-CFD76CC027D6}" type="slidenum">
              <a:rPr lang="cs-CZ" smtClean="0"/>
              <a:pPr/>
              <a:t>‹#›</a:t>
            </a:fld>
            <a:endParaRPr lang="cs-CZ" dirty="0"/>
          </a:p>
        </p:txBody>
      </p:sp>
    </p:spTree>
    <p:extLst>
      <p:ext uri="{BB962C8B-B14F-4D97-AF65-F5344CB8AC3E}">
        <p14:creationId xmlns="" xmlns:p14="http://schemas.microsoft.com/office/powerpoint/2010/main" val="33385722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274638"/>
            <a:ext cx="2628900" cy="5897562"/>
          </a:xfrm>
        </p:spPr>
        <p:txBody>
          <a:bodyPr vert="eaVert"/>
          <a:lstStyle/>
          <a:p>
            <a:r>
              <a:rPr lang="cs-CZ" smtClean="0"/>
              <a:t>Kliknutím lze upravit styl.</a:t>
            </a:r>
            <a:endParaRPr lang="cs-CZ" dirty="0"/>
          </a:p>
        </p:txBody>
      </p:sp>
      <p:sp>
        <p:nvSpPr>
          <p:cNvPr id="3" name="Zástupný symbol pro svislý text 2"/>
          <p:cNvSpPr>
            <a:spLocks noGrp="1"/>
          </p:cNvSpPr>
          <p:nvPr>
            <p:ph type="body" orient="vert" idx="1"/>
          </p:nvPr>
        </p:nvSpPr>
        <p:spPr>
          <a:xfrm>
            <a:off x="838200" y="274638"/>
            <a:ext cx="7734300" cy="5897562"/>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9E583DDF-CA54-461A-A486-592D2374C532}" type="datetimeFigureOut">
              <a:rPr lang="cs-CZ" smtClean="0"/>
              <a:pPr/>
              <a:t>26.9.2020</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CA8D9AD5-F248-4919-864A-CFD76CC027D6}" type="slidenum">
              <a:rPr lang="cs-CZ" smtClean="0"/>
              <a:pPr/>
              <a:t>‹#›</a:t>
            </a:fld>
            <a:endParaRPr lang="cs-CZ" dirty="0"/>
          </a:p>
        </p:txBody>
      </p:sp>
    </p:spTree>
    <p:extLst>
      <p:ext uri="{BB962C8B-B14F-4D97-AF65-F5344CB8AC3E}">
        <p14:creationId xmlns="" xmlns:p14="http://schemas.microsoft.com/office/powerpoint/2010/main" val="27515582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obsah 2"/>
          <p:cNvSpPr>
            <a:spLocks noGrp="1"/>
          </p:cNvSpPr>
          <p:nvPr>
            <p:ph idx="1"/>
          </p:nvPr>
        </p:nvSpPr>
        <p:spPr/>
        <p:txBody>
          <a:bodyPr/>
          <a:lstStyle>
            <a:lvl6pPr>
              <a:defRPr/>
            </a:lvl6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9E583DDF-CA54-461A-A486-592D2374C532}" type="datetimeFigureOut">
              <a:rPr lang="cs-CZ" smtClean="0"/>
              <a:pPr/>
              <a:t>26.9.2020</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CA8D9AD5-F248-4919-864A-CFD76CC027D6}" type="slidenum">
              <a:rPr lang="cs-CZ" smtClean="0"/>
              <a:pPr/>
              <a:t>‹#›</a:t>
            </a:fld>
            <a:endParaRPr lang="cs-CZ" dirty="0"/>
          </a:p>
        </p:txBody>
      </p:sp>
    </p:spTree>
    <p:extLst>
      <p:ext uri="{BB962C8B-B14F-4D97-AF65-F5344CB8AC3E}">
        <p14:creationId xmlns="" xmlns:p14="http://schemas.microsoft.com/office/powerpoint/2010/main" val="41593422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7" name="Obdélník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cs-CZ" b="0" i="0" u="none" strike="noStrike" kern="0" cap="none" spc="0" normalizeH="0" baseline="0" dirty="0">
              <a:ln>
                <a:noFill/>
              </a:ln>
              <a:solidFill>
                <a:prstClr val="white"/>
              </a:solidFill>
              <a:effectLst/>
              <a:uLnTx/>
              <a:uFillTx/>
              <a:latin typeface="Euphemia"/>
            </a:endParaRPr>
          </a:p>
        </p:txBody>
      </p:sp>
      <p:sp>
        <p:nvSpPr>
          <p:cNvPr id="8" name="Obdélník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2" name="Nadpis 1"/>
          <p:cNvSpPr>
            <a:spLocks noGrp="1"/>
          </p:cNvSpPr>
          <p:nvPr>
            <p:ph type="title"/>
          </p:nvPr>
        </p:nvSpPr>
        <p:spPr>
          <a:xfrm>
            <a:off x="1524000" y="1143000"/>
            <a:ext cx="9144000" cy="2667000"/>
          </a:xfrm>
        </p:spPr>
        <p:txBody>
          <a:bodyPr anchor="b">
            <a:normAutofit/>
          </a:bodyPr>
          <a:lstStyle>
            <a:lvl1pPr algn="ctr">
              <a:defRPr sz="5200" b="0"/>
            </a:lvl1pPr>
          </a:lstStyle>
          <a:p>
            <a:r>
              <a:rPr lang="cs-CZ" smtClean="0"/>
              <a:t>Kliknutím lze upravit styl.</a:t>
            </a:r>
            <a:endParaRPr lang="cs-CZ" dirty="0"/>
          </a:p>
        </p:txBody>
      </p:sp>
      <p:sp>
        <p:nvSpPr>
          <p:cNvPr id="3" name="Zástupný symbol pro text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E583DDF-CA54-461A-A486-592D2374C532}" type="datetimeFigureOut">
              <a:rPr lang="cs-CZ" smtClean="0"/>
              <a:pPr/>
              <a:t>26.9.2020</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CA8D9AD5-F248-4919-864A-CFD76CC027D6}" type="slidenum">
              <a:rPr lang="cs-CZ" smtClean="0"/>
              <a:pPr/>
              <a:t>‹#›</a:t>
            </a:fld>
            <a:endParaRPr lang="cs-CZ" dirty="0"/>
          </a:p>
        </p:txBody>
      </p:sp>
    </p:spTree>
    <p:extLst>
      <p:ext uri="{BB962C8B-B14F-4D97-AF65-F5344CB8AC3E}">
        <p14:creationId xmlns=""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ivní záhlaví oddílu">
    <p:bg>
      <p:bgRef idx="1003">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cs-CZ" smtClean="0"/>
              <a:t>Kliknutím lze upravit styl.</a:t>
            </a:r>
            <a:endParaRPr lang="cs-CZ" dirty="0"/>
          </a:p>
        </p:txBody>
      </p:sp>
      <p:sp>
        <p:nvSpPr>
          <p:cNvPr id="3" name="Zástupný symbol pro text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solidFill>
                  <a:schemeClr val="tx2"/>
                </a:solidFill>
              </a:defRPr>
            </a:lvl1pPr>
          </a:lstStyle>
          <a:p>
            <a:fld id="{9E583DDF-CA54-461A-A486-592D2374C532}" type="datetimeFigureOut">
              <a:rPr lang="cs-CZ" smtClean="0"/>
              <a:pPr/>
              <a:t>26.9.2020</a:t>
            </a:fld>
            <a:endParaRPr lang="cs-CZ" dirty="0"/>
          </a:p>
        </p:txBody>
      </p:sp>
      <p:sp>
        <p:nvSpPr>
          <p:cNvPr id="5" name="Zástupný symbol pro zápatí 4"/>
          <p:cNvSpPr>
            <a:spLocks noGrp="1"/>
          </p:cNvSpPr>
          <p:nvPr>
            <p:ph type="ftr" sz="quarter" idx="11"/>
          </p:nvPr>
        </p:nvSpPr>
        <p:spPr/>
        <p:txBody>
          <a:bodyPr/>
          <a:lstStyle>
            <a:lvl1pPr>
              <a:defRPr>
                <a:solidFill>
                  <a:schemeClr val="tx2"/>
                </a:solidFill>
              </a:defRPr>
            </a:lvl1pPr>
          </a:lstStyle>
          <a:p>
            <a:endParaRPr lang="cs-CZ" dirty="0"/>
          </a:p>
        </p:txBody>
      </p:sp>
      <p:sp>
        <p:nvSpPr>
          <p:cNvPr id="6" name="Zástupný symbol pro číslo snímku 5"/>
          <p:cNvSpPr>
            <a:spLocks noGrp="1"/>
          </p:cNvSpPr>
          <p:nvPr>
            <p:ph type="sldNum" sz="quarter" idx="12"/>
          </p:nvPr>
        </p:nvSpPr>
        <p:spPr/>
        <p:txBody>
          <a:bodyPr/>
          <a:lstStyle>
            <a:lvl1pPr>
              <a:defRPr>
                <a:solidFill>
                  <a:schemeClr val="tx2"/>
                </a:solidFill>
              </a:defRPr>
            </a:lvl1pPr>
          </a:lstStyle>
          <a:p>
            <a:fld id="{CA8D9AD5-F248-4919-864A-CFD76CC027D6}" type="slidenum">
              <a:rPr lang="cs-CZ" smtClean="0"/>
              <a:pPr/>
              <a:t>‹#›</a:t>
            </a:fld>
            <a:endParaRPr lang="cs-CZ" dirty="0"/>
          </a:p>
        </p:txBody>
      </p:sp>
    </p:spTree>
    <p:extLst>
      <p:ext uri="{BB962C8B-B14F-4D97-AF65-F5344CB8AC3E}">
        <p14:creationId xmlns=""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obsah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datum 4"/>
          <p:cNvSpPr>
            <a:spLocks noGrp="1"/>
          </p:cNvSpPr>
          <p:nvPr>
            <p:ph type="dt" sz="half" idx="10"/>
          </p:nvPr>
        </p:nvSpPr>
        <p:spPr/>
        <p:txBody>
          <a:bodyPr/>
          <a:lstStyle/>
          <a:p>
            <a:fld id="{9DD7D43D-6574-4C7B-808D-C6C12215A4D4}" type="datetimeFigureOut">
              <a:rPr lang="cs-CZ" smtClean="0"/>
              <a:pPr/>
              <a:t>26.9.2020</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A0ECE5F2-81AA-4605-B028-6FBA391056AF}" type="slidenum">
              <a:rPr lang="cs-CZ" smtClean="0"/>
              <a:pPr/>
              <a:t>‹#›</a:t>
            </a:fld>
            <a:endParaRPr lang="cs-CZ" dirty="0"/>
          </a:p>
        </p:txBody>
      </p:sp>
    </p:spTree>
    <p:extLst>
      <p:ext uri="{BB962C8B-B14F-4D97-AF65-F5344CB8AC3E}">
        <p14:creationId xmlns="" xmlns:p14="http://schemas.microsoft.com/office/powerpoint/2010/main" val="31170784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341120" y="466344"/>
            <a:ext cx="9509760" cy="1234440"/>
          </a:xfrm>
        </p:spPr>
        <p:txBody>
          <a:bodyPr/>
          <a:lstStyle/>
          <a:p>
            <a:r>
              <a:rPr lang="cs-CZ" smtClean="0"/>
              <a:t>Kliknutím lze upravit styl.</a:t>
            </a:r>
            <a:endParaRPr lang="cs-CZ" dirty="0"/>
          </a:p>
        </p:txBody>
      </p:sp>
      <p:sp>
        <p:nvSpPr>
          <p:cNvPr id="3" name="Zástupný symbol pro text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text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Zástupný symbol pro datum 6"/>
          <p:cNvSpPr>
            <a:spLocks noGrp="1"/>
          </p:cNvSpPr>
          <p:nvPr>
            <p:ph type="dt" sz="half" idx="10"/>
          </p:nvPr>
        </p:nvSpPr>
        <p:spPr/>
        <p:txBody>
          <a:bodyPr/>
          <a:lstStyle/>
          <a:p>
            <a:fld id="{9E583DDF-CA54-461A-A486-592D2374C532}" type="datetimeFigureOut">
              <a:rPr lang="cs-CZ" smtClean="0"/>
              <a:pPr/>
              <a:t>26.9.2020</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CA8D9AD5-F248-4919-864A-CFD76CC027D6}" type="slidenum">
              <a:rPr lang="cs-CZ" smtClean="0"/>
              <a:pPr/>
              <a:t>‹#›</a:t>
            </a:fld>
            <a:endParaRPr lang="cs-CZ" dirty="0"/>
          </a:p>
        </p:txBody>
      </p:sp>
    </p:spTree>
    <p:extLst>
      <p:ext uri="{BB962C8B-B14F-4D97-AF65-F5344CB8AC3E}">
        <p14:creationId xmlns="" xmlns:p14="http://schemas.microsoft.com/office/powerpoint/2010/main" val="40570808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datum 2"/>
          <p:cNvSpPr>
            <a:spLocks noGrp="1"/>
          </p:cNvSpPr>
          <p:nvPr>
            <p:ph type="dt" sz="half" idx="10"/>
          </p:nvPr>
        </p:nvSpPr>
        <p:spPr/>
        <p:txBody>
          <a:bodyPr/>
          <a:lstStyle/>
          <a:p>
            <a:fld id="{9E583DDF-CA54-461A-A486-592D2374C532}" type="datetimeFigureOut">
              <a:rPr lang="cs-CZ" smtClean="0"/>
              <a:pPr/>
              <a:t>26.9.2020</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CA8D9AD5-F248-4919-864A-CFD76CC027D6}" type="slidenum">
              <a:rPr lang="cs-CZ" smtClean="0"/>
              <a:pPr/>
              <a:t>‹#›</a:t>
            </a:fld>
            <a:endParaRPr lang="cs-CZ" dirty="0"/>
          </a:p>
        </p:txBody>
      </p:sp>
    </p:spTree>
    <p:extLst>
      <p:ext uri="{BB962C8B-B14F-4D97-AF65-F5344CB8AC3E}">
        <p14:creationId xmlns="" xmlns:p14="http://schemas.microsoft.com/office/powerpoint/2010/main" val="8420110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solidFill>
                  <a:schemeClr val="tx2"/>
                </a:solidFill>
              </a:defRPr>
            </a:lvl1pPr>
          </a:lstStyle>
          <a:p>
            <a:fld id="{9E583DDF-CA54-461A-A486-592D2374C532}" type="datetimeFigureOut">
              <a:rPr lang="cs-CZ" smtClean="0"/>
              <a:pPr/>
              <a:t>26.9.2020</a:t>
            </a:fld>
            <a:endParaRPr lang="cs-CZ" dirty="0"/>
          </a:p>
        </p:txBody>
      </p:sp>
      <p:sp>
        <p:nvSpPr>
          <p:cNvPr id="3" name="Zástupný symbol pro zápatí 2"/>
          <p:cNvSpPr>
            <a:spLocks noGrp="1"/>
          </p:cNvSpPr>
          <p:nvPr>
            <p:ph type="ftr" sz="quarter" idx="11"/>
          </p:nvPr>
        </p:nvSpPr>
        <p:spPr/>
        <p:txBody>
          <a:bodyPr/>
          <a:lstStyle>
            <a:lvl1pPr>
              <a:defRPr>
                <a:solidFill>
                  <a:schemeClr val="tx2"/>
                </a:solidFill>
              </a:defRPr>
            </a:lvl1pPr>
          </a:lstStyle>
          <a:p>
            <a:endParaRPr lang="cs-CZ" dirty="0"/>
          </a:p>
        </p:txBody>
      </p:sp>
      <p:sp>
        <p:nvSpPr>
          <p:cNvPr id="4" name="Zástupný symbol pro číslo snímku 3"/>
          <p:cNvSpPr>
            <a:spLocks noGrp="1"/>
          </p:cNvSpPr>
          <p:nvPr>
            <p:ph type="sldNum" sz="quarter" idx="12"/>
          </p:nvPr>
        </p:nvSpPr>
        <p:spPr/>
        <p:txBody>
          <a:bodyPr/>
          <a:lstStyle>
            <a:lvl1pPr>
              <a:defRPr>
                <a:solidFill>
                  <a:schemeClr val="tx2"/>
                </a:solidFill>
              </a:defRPr>
            </a:lvl1pPr>
          </a:lstStyle>
          <a:p>
            <a:fld id="{CA8D9AD5-F248-4919-864A-CFD76CC027D6}" type="slidenum">
              <a:rPr lang="cs-CZ" smtClean="0"/>
              <a:pPr/>
              <a:t>‹#›</a:t>
            </a:fld>
            <a:endParaRPr lang="cs-CZ" dirty="0"/>
          </a:p>
        </p:txBody>
      </p:sp>
    </p:spTree>
    <p:extLst>
      <p:ext uri="{BB962C8B-B14F-4D97-AF65-F5344CB8AC3E}">
        <p14:creationId xmlns="" xmlns:p14="http://schemas.microsoft.com/office/powerpoint/2010/main" val="25590039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60412" y="2362200"/>
            <a:ext cx="3200400" cy="1990725"/>
          </a:xfrm>
        </p:spPr>
        <p:txBody>
          <a:bodyPr anchor="b">
            <a:normAutofit/>
          </a:bodyPr>
          <a:lstStyle>
            <a:lvl1pPr>
              <a:defRPr sz="3400" b="0"/>
            </a:lvl1pPr>
          </a:lstStyle>
          <a:p>
            <a:r>
              <a:rPr lang="cs-CZ" smtClean="0"/>
              <a:t>Kliknutím lze upravit styl.</a:t>
            </a:r>
            <a:endParaRPr lang="cs-CZ" dirty="0"/>
          </a:p>
        </p:txBody>
      </p:sp>
      <p:sp>
        <p:nvSpPr>
          <p:cNvPr id="3" name="Zástupný symbol pro obsah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text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E583DDF-CA54-461A-A486-592D2374C532}" type="datetimeFigureOut">
              <a:rPr lang="cs-CZ" smtClean="0"/>
              <a:pPr/>
              <a:t>26.9.2020</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CA8D9AD5-F248-4919-864A-CFD76CC027D6}" type="slidenum">
              <a:rPr lang="cs-CZ" smtClean="0"/>
              <a:pPr/>
              <a:t>‹#›</a:t>
            </a:fld>
            <a:endParaRPr lang="cs-CZ" dirty="0"/>
          </a:p>
        </p:txBody>
      </p:sp>
    </p:spTree>
    <p:extLst>
      <p:ext uri="{BB962C8B-B14F-4D97-AF65-F5344CB8AC3E}">
        <p14:creationId xmlns="" xmlns:p14="http://schemas.microsoft.com/office/powerpoint/2010/main" val="14359466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Obdélník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cs-CZ" b="0" i="0" u="none" strike="noStrike" kern="0" cap="none" spc="0" normalizeH="0" baseline="0" dirty="0">
              <a:ln>
                <a:noFill/>
              </a:ln>
              <a:solidFill>
                <a:prstClr val="white"/>
              </a:solidFill>
              <a:effectLst/>
              <a:uLnTx/>
              <a:uFillTx/>
              <a:latin typeface="Euphemia"/>
            </a:endParaRPr>
          </a:p>
        </p:txBody>
      </p:sp>
      <p:sp>
        <p:nvSpPr>
          <p:cNvPr id="8" name="Obdélník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a:p>
            <a:pPr lvl="5"/>
            <a:r>
              <a:rPr lang="cs-CZ" dirty="0" smtClean="0"/>
              <a:t>Šestý</a:t>
            </a:r>
          </a:p>
          <a:p>
            <a:pPr lvl="6"/>
            <a:r>
              <a:rPr lang="cs-CZ" dirty="0" smtClean="0"/>
              <a:t>Sedmý</a:t>
            </a:r>
          </a:p>
          <a:p>
            <a:pPr lvl="7"/>
            <a:r>
              <a:rPr lang="cs-CZ" dirty="0" smtClean="0"/>
              <a:t>Osmý</a:t>
            </a:r>
          </a:p>
          <a:p>
            <a:pPr lvl="8"/>
            <a:r>
              <a:rPr lang="cs-CZ" dirty="0" smtClean="0"/>
              <a:t>Devátý</a:t>
            </a:r>
            <a:endParaRPr lang="cs-CZ" dirty="0"/>
          </a:p>
        </p:txBody>
      </p:sp>
      <p:sp>
        <p:nvSpPr>
          <p:cNvPr id="4" name="Zástupný symbol pro datum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cs-CZ" smtClean="0"/>
              <a:pPr/>
              <a:t>26.9.2020</a:t>
            </a:fld>
            <a:endParaRPr lang="cs-CZ" dirty="0"/>
          </a:p>
        </p:txBody>
      </p:sp>
      <p:sp>
        <p:nvSpPr>
          <p:cNvPr id="5" name="Zástupný symbol pro zápatí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lang="cs-CZ" dirty="0"/>
          </a:p>
        </p:txBody>
      </p:sp>
      <p:sp>
        <p:nvSpPr>
          <p:cNvPr id="6" name="Zástupný symbol pro číslo snímku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lang="cs-CZ" smtClean="0"/>
              <a:pPr/>
              <a:t>‹#›</a:t>
            </a:fld>
            <a:endParaRPr lang="cs-CZ" dirty="0"/>
          </a:p>
        </p:txBody>
      </p:sp>
    </p:spTree>
    <p:extLst>
      <p:ext uri="{BB962C8B-B14F-4D97-AF65-F5344CB8AC3E}">
        <p14:creationId xmlns=""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slfFJXVAepE" TargetMode="External"/><Relationship Id="rId5" Type="http://schemas.openxmlformats.org/officeDocument/2006/relationships/image" Target="../media/image9.jpeg"/><Relationship Id="rId4" Type="http://schemas.openxmlformats.org/officeDocument/2006/relationships/hyperlink" Target="https://www.youtube.com/watch?v=slfFJXVAep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marL="0" indent="0" algn="ctr" defTabSz="914400">
              <a:lnSpc>
                <a:spcPct val="90000"/>
              </a:lnSpc>
              <a:spcBef>
                <a:spcPts val="0"/>
              </a:spcBef>
              <a:buNone/>
            </a:pPr>
            <a:r>
              <a:rPr lang="cs-CZ" sz="4800" b="0" i="0" dirty="0" smtClean="0">
                <a:solidFill>
                  <a:schemeClr val="bg1"/>
                </a:solidFill>
                <a:latin typeface="Corbel"/>
                <a:ea typeface="+mj-ea"/>
                <a:cs typeface="+mj-cs"/>
              </a:rPr>
              <a:t>Představitelé klasické školy řízení</a:t>
            </a:r>
            <a:endParaRPr lang="cs-CZ" sz="4800" b="0" i="0" dirty="0">
              <a:solidFill>
                <a:schemeClr val="bg1"/>
              </a:solidFill>
              <a:latin typeface="Corbel"/>
              <a:ea typeface="+mj-ea"/>
              <a:cs typeface="+mj-cs"/>
            </a:endParaRPr>
          </a:p>
        </p:txBody>
      </p:sp>
      <p:sp>
        <p:nvSpPr>
          <p:cNvPr id="4" name="Podnadpis 3"/>
          <p:cNvSpPr>
            <a:spLocks noGrp="1"/>
          </p:cNvSpPr>
          <p:nvPr>
            <p:ph type="subTitle" idx="1"/>
          </p:nvPr>
        </p:nvSpPr>
        <p:spPr/>
        <p:txBody>
          <a:bodyPr/>
          <a:lstStyle/>
          <a:p>
            <a:pPr marL="0" indent="0" algn="ctr">
              <a:spcBef>
                <a:spcPts val="0"/>
              </a:spcBef>
              <a:buNone/>
            </a:pPr>
            <a:r>
              <a:rPr lang="cs-CZ" dirty="0" smtClean="0"/>
              <a:t>… především Frederick W. </a:t>
            </a:r>
            <a:r>
              <a:rPr lang="cs-CZ" dirty="0" err="1" smtClean="0"/>
              <a:t>Taylor</a:t>
            </a:r>
            <a:endParaRPr lang="cs-CZ" sz="2000" b="0" i="0" baseline="0" dirty="0">
              <a:solidFill>
                <a:schemeClr val="bg1"/>
              </a:solidFill>
            </a:endParaRPr>
          </a:p>
        </p:txBody>
      </p:sp>
      <p:sp>
        <p:nvSpPr>
          <p:cNvPr id="3" name="TextovéPole 2"/>
          <p:cNvSpPr txBox="1"/>
          <p:nvPr/>
        </p:nvSpPr>
        <p:spPr>
          <a:xfrm>
            <a:off x="1156996" y="317240"/>
            <a:ext cx="10804849" cy="369332"/>
          </a:xfrm>
          <a:prstGeom prst="rect">
            <a:avLst/>
          </a:prstGeom>
          <a:noFill/>
        </p:spPr>
        <p:txBody>
          <a:bodyPr wrap="square" rtlCol="0">
            <a:spAutoFit/>
          </a:bodyPr>
          <a:lstStyle/>
          <a:p>
            <a:pPr algn="r"/>
            <a:r>
              <a:rPr lang="cs-CZ" dirty="0" smtClean="0">
                <a:solidFill>
                  <a:schemeClr val="bg1"/>
                </a:solidFill>
              </a:rPr>
              <a:t>Martina Horváthová, FFUK, Úvod do sociologie práce, 13. 10. 2017</a:t>
            </a:r>
            <a:endParaRPr lang="en-US" dirty="0">
              <a:solidFill>
                <a:schemeClr val="bg1"/>
              </a:solidFill>
            </a:endParaRPr>
          </a:p>
        </p:txBody>
      </p:sp>
    </p:spTree>
    <p:extLst>
      <p:ext uri="{BB962C8B-B14F-4D97-AF65-F5344CB8AC3E}">
        <p14:creationId xmlns="" xmlns:p14="http://schemas.microsoft.com/office/powerpoint/2010/main" val="27988093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dirty="0" smtClean="0"/>
              <a:t>Zásadní osobnost tzv. klasického období managementu</a:t>
            </a:r>
            <a:endParaRPr lang="en-US" dirty="0"/>
          </a:p>
        </p:txBody>
      </p:sp>
      <p:sp>
        <p:nvSpPr>
          <p:cNvPr id="6" name="Zástupný symbol pro obsah 5"/>
          <p:cNvSpPr>
            <a:spLocks noGrp="1"/>
          </p:cNvSpPr>
          <p:nvPr>
            <p:ph idx="1"/>
          </p:nvPr>
        </p:nvSpPr>
        <p:spPr>
          <a:xfrm>
            <a:off x="1341120" y="1901953"/>
            <a:ext cx="9509760" cy="1083844"/>
          </a:xfrm>
        </p:spPr>
        <p:txBody>
          <a:bodyPr/>
          <a:lstStyle/>
          <a:p>
            <a:r>
              <a:rPr lang="cs-CZ" dirty="0"/>
              <a:t>Některými označován za největší osobnost managementu 20. století.</a:t>
            </a:r>
            <a:endParaRPr lang="en-US" dirty="0"/>
          </a:p>
          <a:p>
            <a:r>
              <a:rPr lang="cs-CZ" dirty="0" smtClean="0">
                <a:hlinkClick r:id="rId4"/>
              </a:rPr>
              <a:t>Krátké video o </a:t>
            </a:r>
            <a:r>
              <a:rPr lang="cs-CZ" dirty="0" err="1" smtClean="0">
                <a:hlinkClick r:id="rId4"/>
              </a:rPr>
              <a:t>Taylorovi</a:t>
            </a:r>
            <a:r>
              <a:rPr lang="cs-CZ" dirty="0" smtClean="0"/>
              <a:t> (4 minuty) – online</a:t>
            </a:r>
            <a:endParaRPr lang="en-US" dirty="0"/>
          </a:p>
        </p:txBody>
      </p:sp>
      <p:pic>
        <p:nvPicPr>
          <p:cNvPr id="12" name="slfFJXVAepE"/>
          <p:cNvPicPr>
            <a:picLocks noRot="1" noChangeAspect="1"/>
          </p:cNvPicPr>
          <p:nvPr>
            <a:videoFile r:link="rId1"/>
          </p:nvPr>
        </p:nvPicPr>
        <p:blipFill>
          <a:blip r:embed="rId5" cstate="print"/>
          <a:stretch>
            <a:fillRect/>
          </a:stretch>
        </p:blipFill>
        <p:spPr>
          <a:xfrm>
            <a:off x="3810000" y="3186966"/>
            <a:ext cx="4572000" cy="2571750"/>
          </a:xfrm>
          <a:prstGeom prst="rect">
            <a:avLst/>
          </a:prstGeom>
        </p:spPr>
      </p:pic>
    </p:spTree>
    <p:extLst>
      <p:ext uri="{BB962C8B-B14F-4D97-AF65-F5344CB8AC3E}">
        <p14:creationId xmlns="" xmlns:p14="http://schemas.microsoft.com/office/powerpoint/2010/main" val="20810841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bata"/>
          <p:cNvPicPr>
            <a:picLocks noGrp="1" noChangeAspect="1"/>
          </p:cNvPicPr>
          <p:nvPr isPhoto="1"/>
        </p:nvPicPr>
        <p:blipFill rotWithShape="1">
          <a:blip r:embed="rId3" cstate="print">
            <a:lum/>
            <a:extLst>
              <a:ext uri="{28A0092B-C50C-407E-A947-70E740481C1C}">
                <a14:useLocalDpi xmlns="" xmlns:a14="http://schemas.microsoft.com/office/drawing/2010/main" val="0"/>
              </a:ext>
            </a:extLst>
          </a:blip>
          <a:srcRect l="4538" r="6421"/>
          <a:stretch/>
        </p:blipFill>
        <p:spPr>
          <a:xfrm>
            <a:off x="1093302" y="363840"/>
            <a:ext cx="2127379" cy="2857500"/>
          </a:xfrm>
          <a:prstGeom prst="rect">
            <a:avLst/>
          </a:prstGeom>
          <a:noFill/>
          <a:ln>
            <a:noFill/>
          </a:ln>
        </p:spPr>
      </p:pic>
      <p:pic>
        <p:nvPicPr>
          <p:cNvPr id="3" name="Obrázek 2" descr="weber"/>
          <p:cNvPicPr>
            <a:picLocks noGrp="1" noChangeAspect="1"/>
          </p:cNvPicPr>
          <p:nvPr isPhoto="1"/>
        </p:nvPicPr>
        <p:blipFill>
          <a:blip r:embed="rId4" cstate="print">
            <a:lum/>
            <a:extLst>
              <a:ext uri="{28A0092B-C50C-407E-A947-70E740481C1C}">
                <a14:useLocalDpi xmlns="" xmlns:a14="http://schemas.microsoft.com/office/drawing/2010/main" val="0"/>
              </a:ext>
            </a:extLst>
          </a:blip>
          <a:stretch>
            <a:fillRect/>
          </a:stretch>
        </p:blipFill>
        <p:spPr>
          <a:xfrm>
            <a:off x="6419170" y="363840"/>
            <a:ext cx="2085975" cy="2857500"/>
          </a:xfrm>
          <a:prstGeom prst="rect">
            <a:avLst/>
          </a:prstGeom>
          <a:noFill/>
          <a:ln>
            <a:noFill/>
          </a:ln>
        </p:spPr>
      </p:pic>
      <p:pic>
        <p:nvPicPr>
          <p:cNvPr id="4" name="Obrázek 3" descr="96899-004-C23DA93F"/>
          <p:cNvPicPr>
            <a:picLocks noGrp="1" noChangeAspect="1"/>
          </p:cNvPicPr>
          <p:nvPr isPhoto="1"/>
        </p:nvPicPr>
        <p:blipFill>
          <a:blip r:embed="rId5" cstate="print">
            <a:lum/>
            <a:extLst>
              <a:ext uri="{28A0092B-C50C-407E-A947-70E740481C1C}">
                <a14:useLocalDpi xmlns="" xmlns:a14="http://schemas.microsoft.com/office/drawing/2010/main" val="0"/>
              </a:ext>
            </a:extLst>
          </a:blip>
          <a:stretch>
            <a:fillRect/>
          </a:stretch>
        </p:blipFill>
        <p:spPr>
          <a:xfrm>
            <a:off x="1029931" y="3543300"/>
            <a:ext cx="2190750" cy="2857500"/>
          </a:xfrm>
          <a:prstGeom prst="rect">
            <a:avLst/>
          </a:prstGeom>
          <a:noFill/>
          <a:ln>
            <a:noFill/>
          </a:ln>
        </p:spPr>
      </p:pic>
      <p:pic>
        <p:nvPicPr>
          <p:cNvPr id="5" name="Obrázek 4" descr="henri-fayols-14-principle-1-638"/>
          <p:cNvPicPr>
            <a:picLocks noGrp="1" noChangeAspect="1"/>
          </p:cNvPicPr>
          <p:nvPr isPhoto="1"/>
        </p:nvPicPr>
        <p:blipFill rotWithShape="1">
          <a:blip r:embed="rId6" cstate="print">
            <a:lum/>
            <a:extLst>
              <a:ext uri="{28A0092B-C50C-407E-A947-70E740481C1C}">
                <a14:useLocalDpi xmlns="" xmlns:a14="http://schemas.microsoft.com/office/drawing/2010/main" val="0"/>
              </a:ext>
            </a:extLst>
          </a:blip>
          <a:srcRect l="22129" r="21964"/>
          <a:stretch/>
        </p:blipFill>
        <p:spPr>
          <a:xfrm>
            <a:off x="6419170" y="3543300"/>
            <a:ext cx="2127379" cy="2857500"/>
          </a:xfrm>
          <a:prstGeom prst="rect">
            <a:avLst/>
          </a:prstGeom>
          <a:noFill/>
          <a:ln>
            <a:noFill/>
          </a:ln>
        </p:spPr>
      </p:pic>
      <p:sp>
        <p:nvSpPr>
          <p:cNvPr id="6" name="Obdélník 5"/>
          <p:cNvSpPr/>
          <p:nvPr/>
        </p:nvSpPr>
        <p:spPr>
          <a:xfrm>
            <a:off x="3220681" y="3783777"/>
            <a:ext cx="2790598" cy="1569660"/>
          </a:xfrm>
          <a:prstGeom prst="rect">
            <a:avLst/>
          </a:prstGeom>
          <a:solidFill>
            <a:srgbClr val="92D050"/>
          </a:solidFill>
        </p:spPr>
        <p:txBody>
          <a:bodyPr wrap="square">
            <a:spAutoFit/>
          </a:bodyPr>
          <a:lstStyle/>
          <a:p>
            <a:r>
              <a:rPr lang="cs-CZ" sz="2400" b="1" dirty="0"/>
              <a:t>Henry Ford </a:t>
            </a:r>
            <a:r>
              <a:rPr lang="cs-CZ" sz="2400" b="1" dirty="0" smtClean="0"/>
              <a:t>(USA) </a:t>
            </a:r>
            <a:r>
              <a:rPr lang="cs-CZ" sz="2400" dirty="0" smtClean="0"/>
              <a:t>pásová </a:t>
            </a:r>
            <a:r>
              <a:rPr lang="cs-CZ" sz="2400" dirty="0"/>
              <a:t>výroba, čas a náklady přísně </a:t>
            </a:r>
            <a:r>
              <a:rPr lang="cs-CZ" sz="2400" dirty="0" smtClean="0"/>
              <a:t>prokalkulovány</a:t>
            </a:r>
            <a:endParaRPr lang="cs-CZ" sz="2400" dirty="0"/>
          </a:p>
        </p:txBody>
      </p:sp>
      <p:sp>
        <p:nvSpPr>
          <p:cNvPr id="7" name="Obdélník 6"/>
          <p:cNvSpPr/>
          <p:nvPr/>
        </p:nvSpPr>
        <p:spPr>
          <a:xfrm>
            <a:off x="3220681" y="634812"/>
            <a:ext cx="2790598" cy="1938992"/>
          </a:xfrm>
          <a:prstGeom prst="rect">
            <a:avLst/>
          </a:prstGeom>
          <a:solidFill>
            <a:srgbClr val="FFFF00"/>
          </a:solidFill>
        </p:spPr>
        <p:txBody>
          <a:bodyPr wrap="square">
            <a:spAutoFit/>
          </a:bodyPr>
          <a:lstStyle/>
          <a:p>
            <a:r>
              <a:rPr lang="cs-CZ" sz="2400" b="1" dirty="0"/>
              <a:t>Tomáš Baťa (CZ) </a:t>
            </a:r>
            <a:r>
              <a:rPr lang="cs-CZ" sz="2400" dirty="0" smtClean="0"/>
              <a:t>plánovací </a:t>
            </a:r>
            <a:r>
              <a:rPr lang="cs-CZ" sz="2400" dirty="0"/>
              <a:t>období, samosprávná střediska, účast pracovníků na zisku</a:t>
            </a:r>
          </a:p>
        </p:txBody>
      </p:sp>
      <p:sp>
        <p:nvSpPr>
          <p:cNvPr id="8" name="Obdélník 7"/>
          <p:cNvSpPr/>
          <p:nvPr/>
        </p:nvSpPr>
        <p:spPr>
          <a:xfrm>
            <a:off x="8546549" y="3783777"/>
            <a:ext cx="2780814" cy="1569660"/>
          </a:xfrm>
          <a:prstGeom prst="rect">
            <a:avLst/>
          </a:prstGeom>
          <a:solidFill>
            <a:schemeClr val="tx2">
              <a:lumMod val="40000"/>
              <a:lumOff val="60000"/>
            </a:schemeClr>
          </a:solidFill>
        </p:spPr>
        <p:txBody>
          <a:bodyPr wrap="square">
            <a:spAutoFit/>
          </a:bodyPr>
          <a:lstStyle/>
          <a:p>
            <a:r>
              <a:rPr lang="cs-CZ" sz="2400" b="1" dirty="0" err="1"/>
              <a:t>Henri</a:t>
            </a:r>
            <a:r>
              <a:rPr lang="cs-CZ" sz="2400" b="1" dirty="0"/>
              <a:t> </a:t>
            </a:r>
            <a:r>
              <a:rPr lang="cs-CZ" sz="2400" b="1" dirty="0" err="1"/>
              <a:t>Fayol</a:t>
            </a:r>
            <a:r>
              <a:rPr lang="cs-CZ" sz="2400" b="1" dirty="0"/>
              <a:t> (FR) </a:t>
            </a:r>
            <a:r>
              <a:rPr lang="cs-CZ" sz="2400" b="1" dirty="0" smtClean="0"/>
              <a:t> </a:t>
            </a:r>
            <a:r>
              <a:rPr lang="cs-CZ" sz="2400" dirty="0"/>
              <a:t>rozdělení podnikových </a:t>
            </a:r>
            <a:r>
              <a:rPr lang="cs-CZ" sz="2400" dirty="0" smtClean="0"/>
              <a:t>činností</a:t>
            </a:r>
            <a:endParaRPr lang="cs-CZ" sz="2400" dirty="0"/>
          </a:p>
        </p:txBody>
      </p:sp>
      <p:sp>
        <p:nvSpPr>
          <p:cNvPr id="9" name="Obdélník 8"/>
          <p:cNvSpPr/>
          <p:nvPr/>
        </p:nvSpPr>
        <p:spPr>
          <a:xfrm>
            <a:off x="8505145" y="635142"/>
            <a:ext cx="2780814" cy="1569660"/>
          </a:xfrm>
          <a:prstGeom prst="rect">
            <a:avLst/>
          </a:prstGeom>
          <a:solidFill>
            <a:schemeClr val="accent3">
              <a:lumMod val="20000"/>
              <a:lumOff val="80000"/>
            </a:schemeClr>
          </a:solidFill>
        </p:spPr>
        <p:txBody>
          <a:bodyPr wrap="square">
            <a:spAutoFit/>
          </a:bodyPr>
          <a:lstStyle/>
          <a:p>
            <a:r>
              <a:rPr lang="cs-CZ" sz="2400" b="1" dirty="0"/>
              <a:t>Max Weber (D) </a:t>
            </a:r>
            <a:r>
              <a:rPr lang="cs-CZ" sz="2400" dirty="0" smtClean="0"/>
              <a:t>  </a:t>
            </a:r>
            <a:r>
              <a:rPr lang="cs-CZ" sz="2400" dirty="0"/>
              <a:t>řád, </a:t>
            </a:r>
            <a:r>
              <a:rPr lang="cs-CZ" sz="2400" dirty="0" smtClean="0"/>
              <a:t>přesné rozdělení pravomocí </a:t>
            </a:r>
            <a:r>
              <a:rPr lang="cs-CZ" sz="2400" dirty="0"/>
              <a:t>a </a:t>
            </a:r>
            <a:r>
              <a:rPr lang="cs-CZ" sz="2400" dirty="0" smtClean="0"/>
              <a:t>odpovědnosti</a:t>
            </a:r>
          </a:p>
        </p:txBody>
      </p:sp>
    </p:spTree>
    <p:extLst>
      <p:ext uri="{BB962C8B-B14F-4D97-AF65-F5344CB8AC3E}">
        <p14:creationId xmlns="" xmlns:p14="http://schemas.microsoft.com/office/powerpoint/2010/main" val="20855360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Kritika</a:t>
            </a:r>
            <a:endParaRPr lang="en-US" dirty="0"/>
          </a:p>
        </p:txBody>
      </p:sp>
      <p:sp>
        <p:nvSpPr>
          <p:cNvPr id="3" name="Zástupný symbol pro obsah 2"/>
          <p:cNvSpPr>
            <a:spLocks noGrp="1"/>
          </p:cNvSpPr>
          <p:nvPr>
            <p:ph idx="1"/>
          </p:nvPr>
        </p:nvSpPr>
        <p:spPr/>
        <p:txBody>
          <a:bodyPr/>
          <a:lstStyle/>
          <a:p>
            <a:pPr marL="45720" indent="0">
              <a:buNone/>
            </a:pPr>
            <a:endParaRPr lang="cs-CZ" sz="2800" dirty="0"/>
          </a:p>
          <a:p>
            <a:r>
              <a:rPr lang="cs-CZ" sz="2600" dirty="0"/>
              <a:t>Dehumanizace a odcizení</a:t>
            </a:r>
          </a:p>
          <a:p>
            <a:r>
              <a:rPr lang="cs-CZ" sz="2600" dirty="0"/>
              <a:t>Degradace práce – kontrolu neměli dělníci ale manažeři</a:t>
            </a:r>
          </a:p>
          <a:p>
            <a:r>
              <a:rPr lang="cs-CZ" sz="2600" dirty="0"/>
              <a:t>Oddělení práce od dovedností zaměřením na jednu danou činnost</a:t>
            </a:r>
          </a:p>
          <a:p>
            <a:r>
              <a:rPr lang="cs-CZ" sz="2600" dirty="0"/>
              <a:t>Systémy které kombinovaly formální racionalitu a plné využití schopností dělníků začaly být úspěšnější</a:t>
            </a:r>
            <a:endParaRPr lang="en-US" sz="2600" dirty="0"/>
          </a:p>
          <a:p>
            <a:endParaRPr lang="en-US" dirty="0"/>
          </a:p>
        </p:txBody>
      </p:sp>
    </p:spTree>
    <p:extLst>
      <p:ext uri="{BB962C8B-B14F-4D97-AF65-F5344CB8AC3E}">
        <p14:creationId xmlns="" xmlns:p14="http://schemas.microsoft.com/office/powerpoint/2010/main" val="17019229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Děkuji za pozornost!</a:t>
            </a:r>
            <a:endParaRPr lang="en-US" dirty="0"/>
          </a:p>
        </p:txBody>
      </p:sp>
    </p:spTree>
    <p:extLst>
      <p:ext uri="{BB962C8B-B14F-4D97-AF65-F5344CB8AC3E}">
        <p14:creationId xmlns="" xmlns:p14="http://schemas.microsoft.com/office/powerpoint/2010/main" val="36486093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9757" y="467360"/>
            <a:ext cx="9509760" cy="1233424"/>
          </a:xfrm>
        </p:spPr>
        <p:txBody>
          <a:bodyPr/>
          <a:lstStyle/>
          <a:p>
            <a:r>
              <a:rPr lang="cs-CZ" b="1" dirty="0"/>
              <a:t>Frederick </a:t>
            </a:r>
            <a:r>
              <a:rPr lang="cs-CZ" b="1" dirty="0" err="1"/>
              <a:t>Winslow</a:t>
            </a:r>
            <a:r>
              <a:rPr lang="cs-CZ" b="1" dirty="0"/>
              <a:t> </a:t>
            </a:r>
            <a:r>
              <a:rPr lang="cs-CZ" b="1" dirty="0" err="1" smtClean="0"/>
              <a:t>Taylor</a:t>
            </a:r>
            <a:r>
              <a:rPr lang="cs-CZ" b="1" dirty="0" smtClean="0"/>
              <a:t> (1856 – 1915)</a:t>
            </a:r>
            <a:r>
              <a:rPr lang="cs-CZ" dirty="0"/>
              <a:t> </a:t>
            </a:r>
            <a:endParaRPr lang="en-US" dirty="0"/>
          </a:p>
        </p:txBody>
      </p:sp>
      <p:pic>
        <p:nvPicPr>
          <p:cNvPr id="4" name="Zástupný symbol pro obsah 3"/>
          <p:cNvPicPr>
            <a:picLocks noGrp="1" noChangeAspect="1"/>
          </p:cNvPicPr>
          <p:nvPr>
            <p:ph sz="half" idx="1"/>
          </p:nvPr>
        </p:nvPicPr>
        <p:blipFill>
          <a:blip r:embed="rId3" cstate="print">
            <a:extLst>
              <a:ext uri="{28A0092B-C50C-407E-A947-70E740481C1C}">
                <a14:useLocalDpi xmlns="" xmlns:a14="http://schemas.microsoft.com/office/drawing/2010/main" val="0"/>
              </a:ext>
            </a:extLst>
          </a:blip>
          <a:stretch>
            <a:fillRect/>
          </a:stretch>
        </p:blipFill>
        <p:spPr>
          <a:xfrm>
            <a:off x="1584996" y="2041824"/>
            <a:ext cx="2496713" cy="3728425"/>
          </a:xfrm>
        </p:spPr>
      </p:pic>
      <p:sp>
        <p:nvSpPr>
          <p:cNvPr id="5" name="Zástupný symbol pro obsah 4"/>
          <p:cNvSpPr>
            <a:spLocks noGrp="1"/>
          </p:cNvSpPr>
          <p:nvPr>
            <p:ph sz="half" idx="2"/>
          </p:nvPr>
        </p:nvSpPr>
        <p:spPr>
          <a:xfrm>
            <a:off x="4649273" y="1901952"/>
            <a:ext cx="6864439" cy="4123944"/>
          </a:xfrm>
        </p:spPr>
        <p:txBody>
          <a:bodyPr>
            <a:normAutofit/>
          </a:bodyPr>
          <a:lstStyle/>
          <a:p>
            <a:r>
              <a:rPr lang="cs-CZ" sz="2800" dirty="0"/>
              <a:t>Zakladatel moderního managementu, představitel KLASICKÉ ŠKOLY </a:t>
            </a:r>
            <a:r>
              <a:rPr lang="cs-CZ" sz="2800" dirty="0" smtClean="0"/>
              <a:t>ŘÍZENÍ</a:t>
            </a:r>
          </a:p>
          <a:p>
            <a:r>
              <a:rPr lang="cs-CZ" sz="2800" dirty="0" smtClean="0"/>
              <a:t>Vědecké řízení: </a:t>
            </a:r>
            <a:r>
              <a:rPr lang="cs-CZ" sz="2800" dirty="0"/>
              <a:t>“</a:t>
            </a:r>
            <a:r>
              <a:rPr lang="cs-CZ" sz="2800" i="1" dirty="0" err="1"/>
              <a:t>The</a:t>
            </a:r>
            <a:r>
              <a:rPr lang="cs-CZ" sz="2800" i="1" dirty="0"/>
              <a:t> </a:t>
            </a:r>
            <a:r>
              <a:rPr lang="cs-CZ" sz="2800" i="1" dirty="0" err="1"/>
              <a:t>Principles</a:t>
            </a:r>
            <a:r>
              <a:rPr lang="cs-CZ" sz="2800" i="1" dirty="0"/>
              <a:t> </a:t>
            </a:r>
            <a:r>
              <a:rPr lang="cs-CZ" sz="2800" i="1" dirty="0" err="1"/>
              <a:t>of</a:t>
            </a:r>
            <a:r>
              <a:rPr lang="cs-CZ" sz="2800" i="1" dirty="0"/>
              <a:t> </a:t>
            </a:r>
            <a:r>
              <a:rPr lang="cs-CZ" sz="2800" i="1" dirty="0" err="1"/>
              <a:t>Scientific</a:t>
            </a:r>
            <a:r>
              <a:rPr lang="cs-CZ" sz="2800" i="1" dirty="0"/>
              <a:t> Management</a:t>
            </a:r>
            <a:r>
              <a:rPr lang="cs-CZ" sz="2800" dirty="0"/>
              <a:t>“ (1911</a:t>
            </a:r>
            <a:r>
              <a:rPr lang="cs-CZ" sz="2800" dirty="0" smtClean="0"/>
              <a:t>)</a:t>
            </a:r>
          </a:p>
          <a:p>
            <a:endParaRPr lang="cs-CZ" sz="1800" dirty="0"/>
          </a:p>
          <a:p>
            <a:endParaRPr lang="en-US" sz="1800" dirty="0"/>
          </a:p>
        </p:txBody>
      </p:sp>
      <p:pic>
        <p:nvPicPr>
          <p:cNvPr id="6" name="Obrázek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438220" y="4015093"/>
            <a:ext cx="1512598" cy="2211971"/>
          </a:xfrm>
          <a:prstGeom prst="rect">
            <a:avLst/>
          </a:prstGeom>
        </p:spPr>
      </p:pic>
    </p:spTree>
    <p:extLst>
      <p:ext uri="{BB962C8B-B14F-4D97-AF65-F5344CB8AC3E}">
        <p14:creationId xmlns="" xmlns:p14="http://schemas.microsoft.com/office/powerpoint/2010/main" val="701232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55663" y="320879"/>
            <a:ext cx="9509760" cy="1233424"/>
          </a:xfrm>
        </p:spPr>
        <p:txBody>
          <a:bodyPr/>
          <a:lstStyle/>
          <a:p>
            <a:r>
              <a:rPr lang="cs-CZ" dirty="0" smtClean="0"/>
              <a:t>Život</a:t>
            </a:r>
            <a:endParaRPr lang="en-US" dirty="0"/>
          </a:p>
        </p:txBody>
      </p:sp>
      <p:graphicFrame>
        <p:nvGraphicFramePr>
          <p:cNvPr id="5" name="Diagram 4"/>
          <p:cNvGraphicFramePr/>
          <p:nvPr>
            <p:extLst>
              <p:ext uri="{D42A27DB-BD31-4B8C-83A1-F6EECF244321}">
                <p14:modId xmlns="" xmlns:p14="http://schemas.microsoft.com/office/powerpoint/2010/main" val="1865280932"/>
              </p:ext>
            </p:extLst>
          </p:nvPr>
        </p:nvGraphicFramePr>
        <p:xfrm>
          <a:off x="1933547" y="5075047"/>
          <a:ext cx="8731876" cy="1920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 xmlns:p14="http://schemas.microsoft.com/office/powerpoint/2010/main" val="252422534"/>
              </p:ext>
            </p:extLst>
          </p:nvPr>
        </p:nvGraphicFramePr>
        <p:xfrm>
          <a:off x="392374" y="1554303"/>
          <a:ext cx="11036337" cy="38507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12577228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Pozorování</a:t>
            </a:r>
            <a:endParaRPr lang="en-US" dirty="0"/>
          </a:p>
        </p:txBody>
      </p:sp>
      <p:sp>
        <p:nvSpPr>
          <p:cNvPr id="3" name="Zástupný symbol pro text 2"/>
          <p:cNvSpPr>
            <a:spLocks noGrp="1"/>
          </p:cNvSpPr>
          <p:nvPr>
            <p:ph type="body" idx="1"/>
          </p:nvPr>
        </p:nvSpPr>
        <p:spPr/>
        <p:txBody>
          <a:bodyPr>
            <a:normAutofit/>
          </a:bodyPr>
          <a:lstStyle/>
          <a:p>
            <a:r>
              <a:rPr lang="cs-CZ" dirty="0" smtClean="0"/>
              <a:t>Napjatý vztah dělníků a kapitalistů</a:t>
            </a:r>
            <a:endParaRPr lang="en-US" dirty="0"/>
          </a:p>
        </p:txBody>
      </p:sp>
      <p:pic>
        <p:nvPicPr>
          <p:cNvPr id="7" name="Zástupný symbol pro obsah 6"/>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1341120" y="2972553"/>
            <a:ext cx="4427482" cy="2697997"/>
          </a:xfrm>
        </p:spPr>
      </p:pic>
      <p:sp>
        <p:nvSpPr>
          <p:cNvPr id="5" name="Zástupný symbol pro text 4"/>
          <p:cNvSpPr>
            <a:spLocks noGrp="1"/>
          </p:cNvSpPr>
          <p:nvPr>
            <p:ph type="body" sz="quarter" idx="3"/>
          </p:nvPr>
        </p:nvSpPr>
        <p:spPr/>
        <p:txBody>
          <a:bodyPr/>
          <a:lstStyle/>
          <a:p>
            <a:r>
              <a:rPr lang="cs-CZ" dirty="0" smtClean="0"/>
              <a:t>Nízká efektivita práce</a:t>
            </a:r>
            <a:endParaRPr lang="en-US" dirty="0"/>
          </a:p>
        </p:txBody>
      </p:sp>
      <p:pic>
        <p:nvPicPr>
          <p:cNvPr id="8" name="Zástupný symbol pro obsah 7"/>
          <p:cNvPicPr>
            <a:picLocks noGrp="1" noChangeAspect="1"/>
          </p:cNvPicPr>
          <p:nvPr>
            <p:ph sz="quarter" idx="4"/>
          </p:nvPr>
        </p:nvPicPr>
        <p:blipFill>
          <a:blip r:embed="rId4" cstate="print">
            <a:extLst>
              <a:ext uri="{28A0092B-C50C-407E-A947-70E740481C1C}">
                <a14:useLocalDpi xmlns="" xmlns:a14="http://schemas.microsoft.com/office/drawing/2010/main" val="0"/>
              </a:ext>
            </a:extLst>
          </a:blip>
          <a:stretch>
            <a:fillRect/>
          </a:stretch>
        </p:blipFill>
        <p:spPr>
          <a:xfrm>
            <a:off x="6278562" y="2972553"/>
            <a:ext cx="4796439" cy="2697997"/>
          </a:xfrm>
        </p:spPr>
      </p:pic>
    </p:spTree>
    <p:extLst>
      <p:ext uri="{BB962C8B-B14F-4D97-AF65-F5344CB8AC3E}">
        <p14:creationId xmlns="" xmlns:p14="http://schemas.microsoft.com/office/powerpoint/2010/main" val="33101801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6270171" y="3124798"/>
            <a:ext cx="4306546" cy="1990725"/>
          </a:xfrm>
        </p:spPr>
        <p:txBody>
          <a:bodyPr>
            <a:normAutofit/>
          </a:bodyPr>
          <a:lstStyle/>
          <a:p>
            <a:r>
              <a:rPr lang="cs-CZ" dirty="0"/>
              <a:t>Konflikt </a:t>
            </a:r>
            <a:r>
              <a:rPr lang="cs-CZ" dirty="0" smtClean="0"/>
              <a:t>není </a:t>
            </a:r>
            <a:r>
              <a:rPr lang="cs-CZ" dirty="0"/>
              <a:t>nutný</a:t>
            </a:r>
            <a:r>
              <a:rPr lang="en-US" dirty="0"/>
              <a:t/>
            </a:r>
            <a:br>
              <a:rPr lang="en-US" dirty="0"/>
            </a:br>
            <a:endParaRPr lang="en-US" dirty="0"/>
          </a:p>
        </p:txBody>
      </p:sp>
      <p:sp>
        <p:nvSpPr>
          <p:cNvPr id="3" name="Zástupný symbol pro obsah 2"/>
          <p:cNvSpPr>
            <a:spLocks noGrp="1"/>
          </p:cNvSpPr>
          <p:nvPr>
            <p:ph idx="1"/>
          </p:nvPr>
        </p:nvSpPr>
        <p:spPr>
          <a:xfrm>
            <a:off x="5262465" y="685800"/>
            <a:ext cx="6270171" cy="1889449"/>
          </a:xfrm>
          <a:solidFill>
            <a:schemeClr val="accent3">
              <a:lumMod val="50000"/>
            </a:schemeClr>
          </a:solidFill>
        </p:spPr>
        <p:txBody>
          <a:bodyPr>
            <a:normAutofit/>
          </a:bodyPr>
          <a:lstStyle/>
          <a:p>
            <a:pPr marL="45720" indent="0">
              <a:buNone/>
            </a:pPr>
            <a:r>
              <a:rPr lang="cs-CZ" sz="2800" dirty="0" smtClean="0">
                <a:solidFill>
                  <a:schemeClr val="bg1"/>
                </a:solidFill>
              </a:rPr>
              <a:t>Dělníci </a:t>
            </a:r>
            <a:r>
              <a:rPr lang="cs-CZ" sz="2800" dirty="0">
                <a:solidFill>
                  <a:schemeClr val="bg1"/>
                </a:solidFill>
              </a:rPr>
              <a:t>i kapitalisté totiž mají </a:t>
            </a:r>
            <a:r>
              <a:rPr lang="cs-CZ" sz="2800" b="1" dirty="0">
                <a:solidFill>
                  <a:schemeClr val="bg1"/>
                </a:solidFill>
              </a:rPr>
              <a:t>společný zájem</a:t>
            </a:r>
            <a:r>
              <a:rPr lang="cs-CZ" sz="2800" dirty="0">
                <a:solidFill>
                  <a:schemeClr val="bg1"/>
                </a:solidFill>
              </a:rPr>
              <a:t> na </a:t>
            </a:r>
            <a:r>
              <a:rPr lang="cs-CZ" sz="2800" b="1" dirty="0">
                <a:solidFill>
                  <a:schemeClr val="bg1"/>
                </a:solidFill>
              </a:rPr>
              <a:t>zvýšení produktivity</a:t>
            </a:r>
            <a:r>
              <a:rPr lang="cs-CZ" sz="2800" dirty="0">
                <a:solidFill>
                  <a:schemeClr val="bg1"/>
                </a:solidFill>
              </a:rPr>
              <a:t>, aplikaci znalostí a v konečném důsledku zvětšování blahobytu jednotlivce</a:t>
            </a:r>
            <a:r>
              <a:rPr lang="cs-CZ" sz="2800" dirty="0" smtClean="0">
                <a:solidFill>
                  <a:schemeClr val="bg1"/>
                </a:solidFill>
              </a:rPr>
              <a:t>. </a:t>
            </a:r>
          </a:p>
          <a:p>
            <a:pPr marL="45720" indent="0">
              <a:buNone/>
            </a:pPr>
            <a:endParaRPr lang="en-US" sz="2800" dirty="0">
              <a:solidFill>
                <a:schemeClr val="bg1"/>
              </a:solidFill>
            </a:endParaRPr>
          </a:p>
          <a:p>
            <a:endParaRPr lang="en-US" sz="2800" dirty="0"/>
          </a:p>
        </p:txBody>
      </p:sp>
      <p:pic>
        <p:nvPicPr>
          <p:cNvPr id="5" name="Obrázek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1885" y="2061109"/>
            <a:ext cx="4614457" cy="3399199"/>
          </a:xfrm>
          <a:prstGeom prst="rect">
            <a:avLst/>
          </a:prstGeom>
        </p:spPr>
      </p:pic>
    </p:spTree>
    <p:extLst>
      <p:ext uri="{BB962C8B-B14F-4D97-AF65-F5344CB8AC3E}">
        <p14:creationId xmlns="" xmlns:p14="http://schemas.microsoft.com/office/powerpoint/2010/main" val="31399788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Řešením je racionalizace </a:t>
            </a:r>
            <a:r>
              <a:rPr lang="cs-CZ" dirty="0" smtClean="0"/>
              <a:t>práce = vědecké řízení</a:t>
            </a:r>
            <a:endParaRPr lang="en-US" dirty="0"/>
          </a:p>
        </p:txBody>
      </p:sp>
      <p:sp>
        <p:nvSpPr>
          <p:cNvPr id="5" name="Zástupný symbol pro text 4"/>
          <p:cNvSpPr>
            <a:spLocks noGrp="1"/>
          </p:cNvSpPr>
          <p:nvPr>
            <p:ph type="body" idx="1"/>
          </p:nvPr>
        </p:nvSpPr>
        <p:spPr/>
        <p:txBody>
          <a:bodyPr/>
          <a:lstStyle/>
          <a:p>
            <a:r>
              <a:rPr lang="cs-CZ" dirty="0" err="1" smtClean="0"/>
              <a:t>Scientific</a:t>
            </a:r>
            <a:r>
              <a:rPr lang="cs-CZ" dirty="0" smtClean="0"/>
              <a:t> management </a:t>
            </a:r>
            <a:endParaRPr lang="en-US" dirty="0"/>
          </a:p>
        </p:txBody>
      </p:sp>
    </p:spTree>
    <p:extLst>
      <p:ext uri="{BB962C8B-B14F-4D97-AF65-F5344CB8AC3E}">
        <p14:creationId xmlns="" xmlns:p14="http://schemas.microsoft.com/office/powerpoint/2010/main" val="6290610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Vědecké řízení</a:t>
            </a:r>
            <a:endParaRPr lang="en-US" dirty="0"/>
          </a:p>
        </p:txBody>
      </p:sp>
      <p:sp>
        <p:nvSpPr>
          <p:cNvPr id="3" name="Zástupný symbol pro obsah 2"/>
          <p:cNvSpPr>
            <a:spLocks noGrp="1"/>
          </p:cNvSpPr>
          <p:nvPr>
            <p:ph idx="1"/>
          </p:nvPr>
        </p:nvSpPr>
        <p:spPr>
          <a:xfrm>
            <a:off x="1341120" y="1901952"/>
            <a:ext cx="3411184" cy="4127627"/>
          </a:xfrm>
        </p:spPr>
        <p:txBody>
          <a:bodyPr/>
          <a:lstStyle/>
          <a:p>
            <a:r>
              <a:rPr lang="cs-CZ" dirty="0" smtClean="0"/>
              <a:t>Technokratismus</a:t>
            </a:r>
          </a:p>
          <a:p>
            <a:r>
              <a:rPr lang="cs-CZ" dirty="0" smtClean="0"/>
              <a:t>Normování </a:t>
            </a:r>
          </a:p>
          <a:p>
            <a:r>
              <a:rPr lang="cs-CZ" dirty="0" smtClean="0"/>
              <a:t>Ergonomie </a:t>
            </a:r>
          </a:p>
          <a:p>
            <a:endParaRPr lang="cs-CZ" dirty="0"/>
          </a:p>
          <a:p>
            <a:r>
              <a:rPr lang="cs-CZ" dirty="0" smtClean="0"/>
              <a:t>Iniciativa dělníků je nežádoucí, zato optimální velikost lopaty je klíčová</a:t>
            </a:r>
            <a:endParaRPr lang="en-US" dirty="0"/>
          </a:p>
        </p:txBody>
      </p:sp>
      <p:pic>
        <p:nvPicPr>
          <p:cNvPr id="4" name="Obrázek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56420" y="1901952"/>
            <a:ext cx="6657975" cy="3810000"/>
          </a:xfrm>
          <a:prstGeom prst="rect">
            <a:avLst/>
          </a:prstGeom>
        </p:spPr>
      </p:pic>
    </p:spTree>
    <p:extLst>
      <p:ext uri="{BB962C8B-B14F-4D97-AF65-F5344CB8AC3E}">
        <p14:creationId xmlns="" xmlns:p14="http://schemas.microsoft.com/office/powerpoint/2010/main" val="33582814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Zásady</a:t>
            </a:r>
            <a:endParaRPr lang="en-US" dirty="0"/>
          </a:p>
        </p:txBody>
      </p:sp>
      <p:graphicFrame>
        <p:nvGraphicFramePr>
          <p:cNvPr id="5" name="Tabulka 4"/>
          <p:cNvGraphicFramePr>
            <a:graphicFrameLocks noGrp="1"/>
          </p:cNvGraphicFramePr>
          <p:nvPr>
            <p:extLst>
              <p:ext uri="{D42A27DB-BD31-4B8C-83A1-F6EECF244321}">
                <p14:modId xmlns="" xmlns:p14="http://schemas.microsoft.com/office/powerpoint/2010/main" val="1388714024"/>
              </p:ext>
            </p:extLst>
          </p:nvPr>
        </p:nvGraphicFramePr>
        <p:xfrm>
          <a:off x="1661375" y="1837537"/>
          <a:ext cx="9086474" cy="3911904"/>
        </p:xfrm>
        <a:graphic>
          <a:graphicData uri="http://schemas.openxmlformats.org/drawingml/2006/table">
            <a:tbl>
              <a:tblPr firstRow="1" bandRow="1">
                <a:tableStyleId>{B301B821-A1FF-4177-AEE7-76D212191A09}</a:tableStyleId>
              </a:tblPr>
              <a:tblGrid>
                <a:gridCol w="4543237"/>
                <a:gridCol w="4543237"/>
              </a:tblGrid>
              <a:tr h="562061">
                <a:tc>
                  <a:txBody>
                    <a:bodyPr/>
                    <a:lstStyle/>
                    <a:p>
                      <a:pPr marL="285750" indent="-285750">
                        <a:buFont typeface="Arial" panose="020B0604020202020204" pitchFamily="34" charset="0"/>
                        <a:buChar char="•"/>
                      </a:pPr>
                      <a:r>
                        <a:rPr lang="cs-CZ" sz="1800" dirty="0" smtClean="0"/>
                        <a:t>Jasně vymezená pracovní doba</a:t>
                      </a:r>
                      <a:endParaRPr lang="en-US" sz="1800" dirty="0"/>
                    </a:p>
                  </a:txBody>
                  <a:tcPr/>
                </a:tc>
                <a:tc>
                  <a:txBody>
                    <a:bodyPr/>
                    <a:lstStyle/>
                    <a:p>
                      <a:pPr marL="285750" indent="-285750">
                        <a:buFont typeface="Arial" panose="020B0604020202020204" pitchFamily="34" charset="0"/>
                        <a:buChar char="•"/>
                      </a:pPr>
                      <a:r>
                        <a:rPr lang="cs-CZ" sz="1800" dirty="0" smtClean="0"/>
                        <a:t>Denní norma práce (odvozena z maximálního</a:t>
                      </a:r>
                      <a:r>
                        <a:rPr lang="cs-CZ" sz="1800" baseline="0" dirty="0" smtClean="0"/>
                        <a:t> výkonu)</a:t>
                      </a:r>
                      <a:endParaRPr lang="en-US" sz="1800" dirty="0"/>
                    </a:p>
                  </a:txBody>
                  <a:tcPr/>
                </a:tc>
              </a:tr>
              <a:tr h="562061">
                <a:tc>
                  <a:txBody>
                    <a:bodyPr/>
                    <a:lstStyle/>
                    <a:p>
                      <a:pPr marL="285750" indent="-285750">
                        <a:buFont typeface="Arial" panose="020B0604020202020204" pitchFamily="34" charset="0"/>
                        <a:buChar char="•"/>
                      </a:pPr>
                      <a:r>
                        <a:rPr lang="cs-CZ" sz="1800" dirty="0" smtClean="0"/>
                        <a:t>Normalizace a srovnatelnost</a:t>
                      </a:r>
                      <a:r>
                        <a:rPr lang="cs-CZ" sz="1800" baseline="0" dirty="0" smtClean="0"/>
                        <a:t> podmínek</a:t>
                      </a:r>
                      <a:endParaRPr lang="en-US" sz="1800" dirty="0"/>
                    </a:p>
                  </a:txBody>
                  <a:tcPr/>
                </a:tc>
                <a:tc>
                  <a:txBody>
                    <a:bodyPr/>
                    <a:lstStyle/>
                    <a:p>
                      <a:pPr marL="285750" indent="-285750">
                        <a:buFont typeface="Arial" panose="020B0604020202020204" pitchFamily="34" charset="0"/>
                        <a:buChar char="•"/>
                      </a:pPr>
                      <a:r>
                        <a:rPr lang="cs-CZ" sz="1800" dirty="0" smtClean="0"/>
                        <a:t>Vzájemná spolupráce a sdílení pracovních postupů</a:t>
                      </a:r>
                      <a:endParaRPr lang="en-US" sz="1800" dirty="0"/>
                    </a:p>
                  </a:txBody>
                  <a:tcPr/>
                </a:tc>
              </a:tr>
              <a:tr h="80294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800" dirty="0" smtClean="0"/>
                        <a:t>Provázání výkonu a odměny (za splnění vysoká odměna, za nesplnění prodělek)</a:t>
                      </a:r>
                      <a:endParaRPr lang="en-US" sz="1800" dirty="0" smtClean="0"/>
                    </a:p>
                    <a:p>
                      <a:pPr marL="285750" indent="-285750">
                        <a:buFont typeface="Arial" panose="020B0604020202020204" pitchFamily="34" charset="0"/>
                        <a:buChar char="•"/>
                      </a:pPr>
                      <a:endParaRPr lang="en-US" sz="18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800" dirty="0" smtClean="0"/>
                        <a:t>Systematické vzdělávání pracovníků</a:t>
                      </a:r>
                      <a:endParaRPr lang="en-US" sz="1800" dirty="0" smtClean="0"/>
                    </a:p>
                    <a:p>
                      <a:pPr marL="285750" indent="-285750">
                        <a:buFont typeface="Arial" panose="020B0604020202020204" pitchFamily="34" charset="0"/>
                        <a:buChar char="•"/>
                      </a:pPr>
                      <a:endParaRPr lang="en-US" sz="1800" dirty="0"/>
                    </a:p>
                  </a:txBody>
                  <a:tcPr/>
                </a:tc>
              </a:tr>
              <a:tr h="80294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smtClean="0"/>
                        <a:t>Rozdělení práce na co nejprostší kroky (později pásová výroba)</a:t>
                      </a:r>
                    </a:p>
                    <a:p>
                      <a:pPr marL="285750" indent="-285750">
                        <a:buFont typeface="Arial" panose="020B0604020202020204" pitchFamily="34" charset="0"/>
                        <a:buChar char="•"/>
                      </a:pPr>
                      <a:endParaRPr lang="en-US" sz="18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smtClean="0"/>
                        <a:t>Maximální výdělky při minimální námaze = úkolová práce</a:t>
                      </a:r>
                    </a:p>
                    <a:p>
                      <a:pPr marL="285750" indent="-285750">
                        <a:buFont typeface="Arial" panose="020B0604020202020204" pitchFamily="34" charset="0"/>
                        <a:buChar char="•"/>
                      </a:pPr>
                      <a:endParaRPr lang="en-US" sz="1800" dirty="0"/>
                    </a:p>
                  </a:txBody>
                  <a:tcPr/>
                </a:tc>
              </a:tr>
              <a:tr h="802944">
                <a:tc>
                  <a:txBody>
                    <a:bodyPr/>
                    <a:lstStyle/>
                    <a:p>
                      <a:pPr marL="285750" indent="-285750">
                        <a:buClr>
                          <a:srgbClr val="263050"/>
                        </a:buClr>
                        <a:buFont typeface="Arial" panose="020B0604020202020204" pitchFamily="34" charset="0"/>
                        <a:buChar char="•"/>
                      </a:pPr>
                      <a:r>
                        <a:rPr lang="cs-CZ" dirty="0" smtClean="0"/>
                        <a:t>Zajistit dobré fyzické podmínky práce</a:t>
                      </a:r>
                    </a:p>
                    <a:p>
                      <a:pPr marL="285750" indent="-285750">
                        <a:buFont typeface="Arial" panose="020B0604020202020204" pitchFamily="34" charset="0"/>
                        <a:buChar char="•"/>
                      </a:pPr>
                      <a:endParaRPr lang="en-US" sz="1800" dirty="0"/>
                    </a:p>
                  </a:txBody>
                  <a:tcPr/>
                </a:tc>
                <a:tc>
                  <a:txBody>
                    <a:bodyPr/>
                    <a:lstStyle/>
                    <a:p>
                      <a:pPr marL="285750" indent="-285750">
                        <a:buFont typeface="Arial" panose="020B0604020202020204" pitchFamily="34" charset="0"/>
                        <a:buChar char="•"/>
                      </a:pPr>
                      <a:endParaRPr lang="en-US" sz="1800" dirty="0"/>
                    </a:p>
                  </a:txBody>
                  <a:tcPr/>
                </a:tc>
              </a:tr>
            </a:tbl>
          </a:graphicData>
        </a:graphic>
      </p:graphicFrame>
    </p:spTree>
    <p:extLst>
      <p:ext uri="{BB962C8B-B14F-4D97-AF65-F5344CB8AC3E}">
        <p14:creationId xmlns="" xmlns:p14="http://schemas.microsoft.com/office/powerpoint/2010/main" val="28041677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863443" y="687946"/>
            <a:ext cx="3200400" cy="1990725"/>
          </a:xfrm>
        </p:spPr>
        <p:txBody>
          <a:bodyPr>
            <a:normAutofit/>
          </a:bodyPr>
          <a:lstStyle/>
          <a:p>
            <a:pPr>
              <a:buClr>
                <a:srgbClr val="263050"/>
              </a:buClr>
            </a:pPr>
            <a:r>
              <a:rPr lang="cs-CZ" dirty="0" smtClean="0"/>
              <a:t>Pracovník je vykonavatelem úkolů</a:t>
            </a:r>
            <a:endParaRPr lang="cs-CZ" dirty="0"/>
          </a:p>
        </p:txBody>
      </p:sp>
      <p:pic>
        <p:nvPicPr>
          <p:cNvPr id="5" name="Zástupný symbol pro obsah 4"/>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6219031" y="2319337"/>
            <a:ext cx="4657725" cy="2219325"/>
          </a:xfrm>
        </p:spPr>
      </p:pic>
      <p:sp>
        <p:nvSpPr>
          <p:cNvPr id="6" name="TextovéPole 5"/>
          <p:cNvSpPr txBox="1"/>
          <p:nvPr/>
        </p:nvSpPr>
        <p:spPr>
          <a:xfrm>
            <a:off x="863443" y="3464417"/>
            <a:ext cx="3200400" cy="1200329"/>
          </a:xfrm>
          <a:prstGeom prst="rect">
            <a:avLst/>
          </a:prstGeom>
          <a:noFill/>
        </p:spPr>
        <p:txBody>
          <a:bodyPr wrap="square" rtlCol="0">
            <a:spAutoFit/>
          </a:bodyPr>
          <a:lstStyle/>
          <a:p>
            <a:r>
              <a:rPr lang="cs-CZ" sz="2400" dirty="0">
                <a:solidFill>
                  <a:schemeClr val="bg1"/>
                </a:solidFill>
              </a:rPr>
              <a:t>D</a:t>
            </a:r>
            <a:r>
              <a:rPr lang="cs-CZ" sz="2400" dirty="0" smtClean="0">
                <a:solidFill>
                  <a:schemeClr val="bg1"/>
                </a:solidFill>
              </a:rPr>
              <a:t>ělník </a:t>
            </a:r>
            <a:r>
              <a:rPr lang="cs-CZ" sz="2400" dirty="0">
                <a:solidFill>
                  <a:schemeClr val="bg1"/>
                </a:solidFill>
              </a:rPr>
              <a:t>není spolutvůrce </a:t>
            </a:r>
            <a:r>
              <a:rPr lang="cs-CZ" sz="2400" dirty="0" smtClean="0">
                <a:solidFill>
                  <a:schemeClr val="bg1"/>
                </a:solidFill>
              </a:rPr>
              <a:t>organizace – </a:t>
            </a:r>
            <a:r>
              <a:rPr lang="cs-CZ" sz="2400" dirty="0" err="1" smtClean="0">
                <a:solidFill>
                  <a:schemeClr val="bg1"/>
                </a:solidFill>
              </a:rPr>
              <a:t>Taylor</a:t>
            </a:r>
            <a:r>
              <a:rPr lang="cs-CZ" sz="2400" dirty="0" smtClean="0">
                <a:solidFill>
                  <a:schemeClr val="bg1"/>
                </a:solidFill>
              </a:rPr>
              <a:t> odmítá odbory.</a:t>
            </a:r>
            <a:endParaRPr lang="en-US" sz="2400" dirty="0">
              <a:solidFill>
                <a:schemeClr val="bg1"/>
              </a:solidFill>
            </a:endParaRPr>
          </a:p>
        </p:txBody>
      </p:sp>
    </p:spTree>
    <p:extLst>
      <p:ext uri="{BB962C8B-B14F-4D97-AF65-F5344CB8AC3E}">
        <p14:creationId xmlns="" xmlns:p14="http://schemas.microsoft.com/office/powerpoint/2010/main" val="14959550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 xmlns:thm15="http://schemas.microsoft.com/office/thememl/2012/main" name="Banded_Design_Blue_16x9_TP102895237.potx" id="{0A7C5A3A-35E8-498D-93AA-7A42DAB11DBB}" vid="{373EC15F-7759-41CE-9987-B11D6511F4AD}"/>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4264BA5-BE9F-44D2-9B86-8E00ED566E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 s modrými pruhy a fotkou východu slunce v horách (širokoúhlá)</Template>
  <TotalTime>390</TotalTime>
  <Words>506</Words>
  <Application>Microsoft Office PowerPoint</Application>
  <PresentationFormat>Vlastní</PresentationFormat>
  <Paragraphs>105</Paragraphs>
  <Slides>13</Slides>
  <Notes>13</Notes>
  <HiddenSlides>0</HiddenSlides>
  <MMClips>1</MMClips>
  <ScaleCrop>false</ScaleCrop>
  <HeadingPairs>
    <vt:vector size="4" baseType="variant">
      <vt:variant>
        <vt:lpstr>Motiv</vt:lpstr>
      </vt:variant>
      <vt:variant>
        <vt:i4>1</vt:i4>
      </vt:variant>
      <vt:variant>
        <vt:lpstr>Nadpisy snímků</vt:lpstr>
      </vt:variant>
      <vt:variant>
        <vt:i4>13</vt:i4>
      </vt:variant>
    </vt:vector>
  </HeadingPairs>
  <TitlesOfParts>
    <vt:vector size="14" baseType="lpstr">
      <vt:lpstr>Banded Design Blue 16x9</vt:lpstr>
      <vt:lpstr>Představitelé klasické školy řízení</vt:lpstr>
      <vt:lpstr>Frederick Winslow Taylor (1856 – 1915) </vt:lpstr>
      <vt:lpstr>Život</vt:lpstr>
      <vt:lpstr>Pozorování</vt:lpstr>
      <vt:lpstr>Konflikt není nutný </vt:lpstr>
      <vt:lpstr>Řešením je racionalizace práce = vědecké řízení</vt:lpstr>
      <vt:lpstr>Vědecké řízení</vt:lpstr>
      <vt:lpstr>Zásady</vt:lpstr>
      <vt:lpstr>Pracovník je vykonavatelem úkolů</vt:lpstr>
      <vt:lpstr>Zásadní osobnost tzv. klasického období managementu</vt:lpstr>
      <vt:lpstr>Snímek 11</vt:lpstr>
      <vt:lpstr>Kritika</vt:lpstr>
      <vt:lpstr>Děkuji za pozornost!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Rozložení s nadpisem</dc:title>
  <dc:creator>Martina Horváthová</dc:creator>
  <cp:lastModifiedBy>Kuchar</cp:lastModifiedBy>
  <cp:revision>32</cp:revision>
  <cp:lastPrinted>2017-10-12T09:37:16Z</cp:lastPrinted>
  <dcterms:created xsi:type="dcterms:W3CDTF">2017-10-08T15:43:54Z</dcterms:created>
  <dcterms:modified xsi:type="dcterms:W3CDTF">2020-09-26T09:29:04Z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TC028952539991</vt:lpwstr>
  </property>
</Properties>
</file>