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1pPr>
    <a:lvl2pPr marL="0" marR="0" indent="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2pPr>
    <a:lvl3pPr marL="0" marR="0" indent="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3pPr>
    <a:lvl4pPr marL="0" marR="0" indent="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4pPr>
    <a:lvl5pPr marL="0" marR="0" indent="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5pPr>
    <a:lvl6pPr marL="0" marR="0" indent="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6pPr>
    <a:lvl7pPr marL="0" marR="0" indent="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7pPr>
    <a:lvl8pPr marL="0" marR="0" indent="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8pPr>
    <a:lvl9pPr marL="0" marR="0" indent="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5EE"/>
          </a:solidFill>
        </a:fill>
      </a:tcStyle>
    </a:wholeTbl>
    <a:band2H>
      <a:tcTxStyle/>
      <a:tcStyle>
        <a:tcBdr/>
        <a:fill>
          <a:solidFill>
            <a:srgbClr val="E8EBF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EE5CD"/>
          </a:solidFill>
        </a:fill>
      </a:tcStyle>
    </a:wholeTbl>
    <a:band2H>
      <a:tcTxStyle/>
      <a:tcStyle>
        <a:tcBdr/>
        <a:fill>
          <a:solidFill>
            <a:srgbClr val="E8F2E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8D3E5"/>
          </a:solidFill>
        </a:fill>
      </a:tcStyle>
    </a:wholeTbl>
    <a:band2H>
      <a:tcTxStyle/>
      <a:tcStyle>
        <a:tcBdr/>
        <a:fill>
          <a:solidFill>
            <a:srgbClr val="ECEAF3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6" d="100"/>
          <a:sy n="46" d="100"/>
        </p:scale>
        <p:origin x="307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9" name="Shape 14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Náze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úrovně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19200" y="11986162"/>
            <a:ext cx="21945599" cy="605795"/>
          </a:xfrm>
          <a:prstGeom prst="rect">
            <a:avLst/>
          </a:prstGeom>
        </p:spPr>
        <p:txBody>
          <a:bodyPr/>
          <a:lstStyle>
            <a:lvl1pPr marL="0" indent="0" algn="ctr" defTabSz="808990">
              <a:lnSpc>
                <a:spcPct val="100000"/>
              </a:lnSpc>
              <a:spcBef>
                <a:spcPts val="0"/>
              </a:spcBef>
              <a:buSzTx/>
              <a:buNone/>
              <a:defRPr sz="2900" spc="-29">
                <a:latin typeface="Avenir Next Medium"/>
                <a:ea typeface="Avenir Next Medium"/>
                <a:cs typeface="Avenir Next Medium"/>
                <a:sym typeface="Avenir Next Medium"/>
              </a:defRPr>
            </a:lvl1pPr>
            <a:lvl2pPr marL="906028" indent="-359928" algn="ctr" defTabSz="808990">
              <a:lnSpc>
                <a:spcPct val="100000"/>
              </a:lnSpc>
              <a:spcBef>
                <a:spcPts val="0"/>
              </a:spcBef>
              <a:defRPr sz="2900" spc="-29">
                <a:latin typeface="Avenir Next Medium"/>
                <a:ea typeface="Avenir Next Medium"/>
                <a:cs typeface="Avenir Next Medium"/>
                <a:sym typeface="Avenir Next Medium"/>
              </a:defRPr>
            </a:lvl2pPr>
            <a:lvl3pPr marL="1452128" indent="-359928" algn="ctr" defTabSz="808990">
              <a:lnSpc>
                <a:spcPct val="100000"/>
              </a:lnSpc>
              <a:spcBef>
                <a:spcPts val="0"/>
              </a:spcBef>
              <a:defRPr sz="2900" spc="-29">
                <a:latin typeface="Avenir Next Medium"/>
                <a:ea typeface="Avenir Next Medium"/>
                <a:cs typeface="Avenir Next Medium"/>
                <a:sym typeface="Avenir Next Medium"/>
              </a:defRPr>
            </a:lvl3pPr>
            <a:lvl4pPr marL="1998228" indent="-359928" algn="ctr" defTabSz="808990">
              <a:lnSpc>
                <a:spcPct val="100000"/>
              </a:lnSpc>
              <a:spcBef>
                <a:spcPts val="0"/>
              </a:spcBef>
              <a:defRPr sz="2900" spc="-29">
                <a:latin typeface="Avenir Next Medium"/>
                <a:ea typeface="Avenir Next Medium"/>
                <a:cs typeface="Avenir Next Medium"/>
                <a:sym typeface="Avenir Next Medium"/>
              </a:defRPr>
            </a:lvl4pPr>
            <a:lvl5pPr marL="2544328" indent="-359928" algn="ctr" defTabSz="808990">
              <a:lnSpc>
                <a:spcPct val="100000"/>
              </a:lnSpc>
              <a:spcBef>
                <a:spcPts val="0"/>
              </a:spcBef>
              <a:defRPr sz="2900" spc="-29">
                <a:latin typeface="Avenir Next Medium"/>
                <a:ea typeface="Avenir Next Medium"/>
                <a:cs typeface="Avenir Next Medium"/>
                <a:sym typeface="Avenir Next Medium"/>
              </a:defRPr>
            </a:lvl5pPr>
          </a:lstStyle>
          <a:p>
            <a:r>
              <a:t>Autor a datum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2" name="Název prezentace"/>
          <p:cNvSpPr txBox="1">
            <a:spLocks noGrp="1"/>
          </p:cNvSpPr>
          <p:nvPr>
            <p:ph type="title" hasCustomPrompt="1"/>
          </p:nvPr>
        </p:nvSpPr>
        <p:spPr>
          <a:xfrm>
            <a:off x="1219200" y="3543300"/>
            <a:ext cx="21945600" cy="4267200"/>
          </a:xfrm>
          <a:prstGeom prst="rect">
            <a:avLst/>
          </a:prstGeom>
        </p:spPr>
        <p:txBody>
          <a:bodyPr anchor="b"/>
          <a:lstStyle>
            <a:lvl1pPr>
              <a:defRPr sz="12800" spc="-128"/>
            </a:lvl1pPr>
          </a:lstStyle>
          <a:p>
            <a:r>
              <a:t>Název prezentace</a:t>
            </a:r>
          </a:p>
        </p:txBody>
      </p:sp>
      <p:sp>
        <p:nvSpPr>
          <p:cNvPr id="13" name="Text úrovně 1…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9200" y="7567579"/>
            <a:ext cx="21945600" cy="2250597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100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</a:lstStyle>
          <a:p>
            <a:r>
              <a:t>Podtitul prezentace</a:t>
            </a:r>
          </a:p>
        </p:txBody>
      </p:sp>
      <p:sp>
        <p:nvSpPr>
          <p:cNvPr id="14" name="Číslo snímku"/>
          <p:cNvSpPr txBox="1">
            <a:spLocks noGrp="1"/>
          </p:cNvSpPr>
          <p:nvPr>
            <p:ph type="sldNum" sz="quarter" idx="2"/>
          </p:nvPr>
        </p:nvSpPr>
        <p:spPr>
          <a:xfrm>
            <a:off x="11991339" y="12684760"/>
            <a:ext cx="408941" cy="4445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ý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Text úrovně 1…"/>
          <p:cNvSpPr txBox="1">
            <a:spLocks noGrp="1"/>
          </p:cNvSpPr>
          <p:nvPr>
            <p:ph type="body" idx="1" hasCustomPrompt="1"/>
          </p:nvPr>
        </p:nvSpPr>
        <p:spPr>
          <a:xfrm>
            <a:off x="1219200" y="3251200"/>
            <a:ext cx="21945600" cy="6604000"/>
          </a:xfrm>
          <a:prstGeom prst="rect">
            <a:avLst/>
          </a:prstGeom>
        </p:spPr>
        <p:txBody>
          <a:bodyPr anchor="ctr"/>
          <a:lstStyle>
            <a:lvl1pPr marL="0" indent="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1pPr>
            <a:lvl2pPr marL="0" indent="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2pPr>
            <a:lvl3pPr marL="0" indent="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3pPr>
            <a:lvl4pPr marL="0" indent="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4pPr>
            <a:lvl5pPr marL="0" indent="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5pPr>
          </a:lstStyle>
          <a:p>
            <a:r>
              <a:t>Výpis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9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ůležitý fa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 úrovně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19200" y="8462239"/>
            <a:ext cx="21945602" cy="832617"/>
          </a:xfrm>
          <a:prstGeom prst="rect">
            <a:avLst/>
          </a:prstGeom>
        </p:spPr>
        <p:txBody>
          <a:bodyPr/>
          <a:lstStyle>
            <a:lvl1pPr marL="0" indent="0" algn="ctr" defTabSz="792479">
              <a:lnSpc>
                <a:spcPct val="100000"/>
              </a:lnSpc>
              <a:spcBef>
                <a:spcPts val="0"/>
              </a:spcBef>
              <a:buSzTx/>
              <a:buNone/>
              <a:defRPr sz="4200" spc="-42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  <a:lvl2pPr marL="1067376" indent="-521275" algn="ctr" defTabSz="792479">
              <a:lnSpc>
                <a:spcPct val="100000"/>
              </a:lnSpc>
              <a:spcBef>
                <a:spcPts val="0"/>
              </a:spcBef>
              <a:defRPr sz="4200" spc="-42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2pPr>
            <a:lvl3pPr marL="1613476" indent="-521276" algn="ctr" defTabSz="792479">
              <a:lnSpc>
                <a:spcPct val="100000"/>
              </a:lnSpc>
              <a:spcBef>
                <a:spcPts val="0"/>
              </a:spcBef>
              <a:defRPr sz="4200" spc="-42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3pPr>
            <a:lvl4pPr marL="2159577" indent="-521277" algn="ctr" defTabSz="792479">
              <a:lnSpc>
                <a:spcPct val="100000"/>
              </a:lnSpc>
              <a:spcBef>
                <a:spcPts val="0"/>
              </a:spcBef>
              <a:defRPr sz="4200" spc="-42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4pPr>
            <a:lvl5pPr marL="2705677" indent="-521277" algn="ctr" defTabSz="792479">
              <a:lnSpc>
                <a:spcPct val="100000"/>
              </a:lnSpc>
              <a:spcBef>
                <a:spcPts val="0"/>
              </a:spcBef>
              <a:defRPr sz="4200" spc="-42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5pPr>
          </a:lstStyle>
          <a:p>
            <a:r>
              <a:t>Více o faktu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7" name="Text úrovně 1…"/>
          <p:cNvSpPr txBox="1">
            <a:spLocks noGrp="1"/>
          </p:cNvSpPr>
          <p:nvPr>
            <p:ph type="body" sz="half" idx="21" hasCustomPrompt="1"/>
          </p:nvPr>
        </p:nvSpPr>
        <p:spPr>
          <a:xfrm>
            <a:off x="1219200" y="4214481"/>
            <a:ext cx="21945600" cy="4269713"/>
          </a:xfrm>
          <a:prstGeom prst="rect">
            <a:avLst/>
          </a:prstGeom>
        </p:spPr>
        <p:txBody>
          <a:bodyPr anchor="b"/>
          <a:lstStyle/>
          <a:p>
            <a:pPr marL="0" lvl="4" indent="2995573" algn="ctr" defTabSz="565708">
              <a:lnSpc>
                <a:spcPct val="80000"/>
              </a:lnSpc>
              <a:spcBef>
                <a:spcPts val="0"/>
              </a:spcBef>
              <a:buSzTx/>
              <a:buNone/>
              <a:defRPr sz="5100">
                <a:latin typeface="Canela Bold"/>
                <a:ea typeface="Canela Bold"/>
                <a:cs typeface="Canela Bold"/>
                <a:sym typeface="Canela Bold"/>
              </a:defRPr>
            </a:pPr>
            <a:r>
              <a:t>100 %
</a:t>
            </a:r>
          </a:p>
        </p:txBody>
      </p:sp>
      <p:sp>
        <p:nvSpPr>
          <p:cNvPr id="108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á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Text úrovně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19200" y="11100051"/>
            <a:ext cx="21945602" cy="832617"/>
          </a:xfrm>
          <a:prstGeom prst="rect">
            <a:avLst/>
          </a:prstGeom>
        </p:spPr>
        <p:txBody>
          <a:bodyPr anchor="ctr"/>
          <a:lstStyle>
            <a:lvl1pPr marL="0" indent="0" algn="ctr" defTabSz="792479">
              <a:lnSpc>
                <a:spcPct val="100000"/>
              </a:lnSpc>
              <a:spcBef>
                <a:spcPts val="0"/>
              </a:spcBef>
              <a:buSzTx/>
              <a:buNone/>
              <a:defRPr sz="4200" spc="-42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  <a:lvl2pPr marL="1067376" indent="-521275" algn="ctr" defTabSz="792479">
              <a:lnSpc>
                <a:spcPct val="100000"/>
              </a:lnSpc>
              <a:spcBef>
                <a:spcPts val="0"/>
              </a:spcBef>
              <a:defRPr sz="4200" spc="-42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2pPr>
            <a:lvl3pPr marL="1613476" indent="-521276" algn="ctr" defTabSz="792479">
              <a:lnSpc>
                <a:spcPct val="100000"/>
              </a:lnSpc>
              <a:spcBef>
                <a:spcPts val="0"/>
              </a:spcBef>
              <a:defRPr sz="4200" spc="-42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3pPr>
            <a:lvl4pPr marL="2159577" indent="-521277" algn="ctr" defTabSz="792479">
              <a:lnSpc>
                <a:spcPct val="100000"/>
              </a:lnSpc>
              <a:spcBef>
                <a:spcPts val="0"/>
              </a:spcBef>
              <a:defRPr sz="4200" spc="-42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4pPr>
            <a:lvl5pPr marL="2705677" indent="-521277" algn="ctr" defTabSz="792479">
              <a:lnSpc>
                <a:spcPct val="100000"/>
              </a:lnSpc>
              <a:spcBef>
                <a:spcPts val="0"/>
              </a:spcBef>
              <a:defRPr sz="4200" spc="-42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5pPr>
          </a:lstStyle>
          <a:p>
            <a:r>
              <a:t>Zdroj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6" name="Text úrovně 1…"/>
          <p:cNvSpPr txBox="1">
            <a:spLocks noGrp="1"/>
          </p:cNvSpPr>
          <p:nvPr>
            <p:ph type="body" sz="half" idx="21" hasCustomPrompt="1"/>
          </p:nvPr>
        </p:nvSpPr>
        <p:spPr>
          <a:xfrm>
            <a:off x="1219200" y="4178300"/>
            <a:ext cx="21945600" cy="4416425"/>
          </a:xfrm>
          <a:prstGeom prst="rect">
            <a:avLst/>
          </a:prstGeom>
        </p:spPr>
        <p:txBody>
          <a:bodyPr anchor="ctr"/>
          <a:lstStyle/>
          <a:p>
            <a:pPr marL="0" lvl="4" indent="4443983" algn="ctr" defTabSz="1511808">
              <a:lnSpc>
                <a:spcPct val="80000"/>
              </a:lnSpc>
              <a:spcBef>
                <a:spcPts val="0"/>
              </a:spcBef>
              <a:buSzTx/>
              <a:buNone/>
              <a:defRPr sz="5200">
                <a:latin typeface="Canela Bold"/>
                <a:ea typeface="Canela Bold"/>
                <a:cs typeface="Canela Bold"/>
                <a:sym typeface="Canela Bold"/>
              </a:defRPr>
            </a:pPr>
            <a:r>
              <a:t>„Význačný citát“
</a:t>
            </a:r>
          </a:p>
        </p:txBody>
      </p:sp>
      <p:sp>
        <p:nvSpPr>
          <p:cNvPr id="117" name="Číslo snímku"/>
          <p:cNvSpPr txBox="1">
            <a:spLocks noGrp="1"/>
          </p:cNvSpPr>
          <p:nvPr>
            <p:ph type="sldNum" sz="quarter" idx="2"/>
          </p:nvPr>
        </p:nvSpPr>
        <p:spPr>
          <a:xfrm>
            <a:off x="11991339" y="12684760"/>
            <a:ext cx="408941" cy="4445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grafie - 3 na výšk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Moře stýkající se s oblohou při západu slunce 2"/>
          <p:cNvSpPr>
            <a:spLocks noGrp="1"/>
          </p:cNvSpPr>
          <p:nvPr>
            <p:ph type="pic" sz="quarter" idx="21"/>
          </p:nvPr>
        </p:nvSpPr>
        <p:spPr>
          <a:xfrm>
            <a:off x="15744825" y="5581751"/>
            <a:ext cx="7365408" cy="8280405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5" name="Moře stýkající se s oblohou při západu slunce 1"/>
          <p:cNvSpPr>
            <a:spLocks noGrp="1"/>
          </p:cNvSpPr>
          <p:nvPr>
            <p:ph type="pic" sz="quarter" idx="22"/>
          </p:nvPr>
        </p:nvSpPr>
        <p:spPr>
          <a:xfrm>
            <a:off x="15363825" y="1270000"/>
            <a:ext cx="8115300" cy="5409006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6" name="Pláž a moře při západu slunce"/>
          <p:cNvSpPr>
            <a:spLocks noGrp="1"/>
          </p:cNvSpPr>
          <p:nvPr>
            <p:ph type="pic" idx="23"/>
          </p:nvPr>
        </p:nvSpPr>
        <p:spPr>
          <a:xfrm>
            <a:off x="-63500" y="1270000"/>
            <a:ext cx="16764000" cy="1117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7" name="Číslo snímku"/>
          <p:cNvSpPr txBox="1">
            <a:spLocks noGrp="1"/>
          </p:cNvSpPr>
          <p:nvPr>
            <p:ph type="sldNum" sz="quarter" idx="2"/>
          </p:nvPr>
        </p:nvSpPr>
        <p:spPr>
          <a:xfrm>
            <a:off x="11991339" y="12684760"/>
            <a:ext cx="408941" cy="4445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áž a moře při západu slunce"/>
          <p:cNvSpPr>
            <a:spLocks noGrp="1"/>
          </p:cNvSpPr>
          <p:nvPr>
            <p:ph type="pic" idx="21"/>
          </p:nvPr>
        </p:nvSpPr>
        <p:spPr>
          <a:xfrm>
            <a:off x="1270000" y="-423334"/>
            <a:ext cx="21844000" cy="1456266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35" name="Číslo snímku"/>
          <p:cNvSpPr txBox="1">
            <a:spLocks noGrp="1"/>
          </p:cNvSpPr>
          <p:nvPr>
            <p:ph type="sldNum" sz="quarter" idx="2"/>
          </p:nvPr>
        </p:nvSpPr>
        <p:spPr>
          <a:xfrm>
            <a:off x="11991339" y="12684760"/>
            <a:ext cx="408941" cy="4445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Číslo snímku"/>
          <p:cNvSpPr txBox="1">
            <a:spLocks noGrp="1"/>
          </p:cNvSpPr>
          <p:nvPr>
            <p:ph type="sldNum" sz="quarter" idx="2"/>
          </p:nvPr>
        </p:nvSpPr>
        <p:spPr>
          <a:xfrm>
            <a:off x="11991339" y="12684760"/>
            <a:ext cx="408941" cy="4445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Název a fot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áž a moře při západu slunce"/>
          <p:cNvSpPr>
            <a:spLocks noGrp="1"/>
          </p:cNvSpPr>
          <p:nvPr>
            <p:ph type="pic" idx="21"/>
          </p:nvPr>
        </p:nvSpPr>
        <p:spPr>
          <a:xfrm>
            <a:off x="0" y="-1270000"/>
            <a:ext cx="24384000" cy="1625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2" name="Název prezentace"/>
          <p:cNvSpPr txBox="1">
            <a:spLocks noGrp="1"/>
          </p:cNvSpPr>
          <p:nvPr>
            <p:ph type="title" hasCustomPrompt="1"/>
          </p:nvPr>
        </p:nvSpPr>
        <p:spPr>
          <a:xfrm>
            <a:off x="1219200" y="3543300"/>
            <a:ext cx="21945600" cy="4267200"/>
          </a:xfrm>
          <a:prstGeom prst="rect">
            <a:avLst/>
          </a:prstGeom>
        </p:spPr>
        <p:txBody>
          <a:bodyPr anchor="b"/>
          <a:lstStyle>
            <a:lvl1pPr>
              <a:defRPr sz="12800" spc="-128">
                <a:solidFill>
                  <a:srgbClr val="FFFFFF"/>
                </a:solidFill>
              </a:defRPr>
            </a:lvl1pPr>
          </a:lstStyle>
          <a:p>
            <a:r>
              <a:t>Název prezentace</a:t>
            </a:r>
          </a:p>
        </p:txBody>
      </p:sp>
      <p:sp>
        <p:nvSpPr>
          <p:cNvPr id="23" name="Text úrovně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19200" y="7569200"/>
            <a:ext cx="21945600" cy="2252112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8">
                <a:solidFill>
                  <a:srgbClr val="FFFFFF"/>
                </a:solidFill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  <a:lvl2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8">
                <a:solidFill>
                  <a:srgbClr val="FFFFFF"/>
                </a:solidFill>
                <a:latin typeface="Avenir Next Demi Bold"/>
                <a:ea typeface="Avenir Next Demi Bold"/>
                <a:cs typeface="Avenir Next Demi Bold"/>
                <a:sym typeface="Avenir Next Demi Bold"/>
              </a:defRPr>
            </a:lvl2pPr>
            <a:lvl3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8">
                <a:solidFill>
                  <a:srgbClr val="FFFFFF"/>
                </a:solidFill>
                <a:latin typeface="Avenir Next Demi Bold"/>
                <a:ea typeface="Avenir Next Demi Bold"/>
                <a:cs typeface="Avenir Next Demi Bold"/>
                <a:sym typeface="Avenir Next Demi Bold"/>
              </a:defRPr>
            </a:lvl3pPr>
            <a:lvl4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8">
                <a:solidFill>
                  <a:srgbClr val="FFFFFF"/>
                </a:solidFill>
                <a:latin typeface="Avenir Next Demi Bold"/>
                <a:ea typeface="Avenir Next Demi Bold"/>
                <a:cs typeface="Avenir Next Demi Bold"/>
                <a:sym typeface="Avenir Next Demi Bold"/>
              </a:defRPr>
            </a:lvl4pPr>
            <a:lvl5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8">
                <a:solidFill>
                  <a:srgbClr val="FFFFFF"/>
                </a:solidFill>
                <a:latin typeface="Avenir Next Demi Bold"/>
                <a:ea typeface="Avenir Next Demi Bold"/>
                <a:cs typeface="Avenir Next Demi Bold"/>
                <a:sym typeface="Avenir Next Demi Bold"/>
              </a:defRPr>
            </a:lvl5pPr>
          </a:lstStyle>
          <a:p>
            <a:r>
              <a:t>Podtitul prezentace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4" name="Autor a datum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219200" y="11988800"/>
            <a:ext cx="21945602" cy="605791"/>
          </a:xfrm>
          <a:prstGeom prst="rect">
            <a:avLst/>
          </a:prstGeom>
        </p:spPr>
        <p:txBody>
          <a:bodyPr/>
          <a:lstStyle>
            <a:lvl1pPr marL="0" indent="0" algn="ctr" defTabSz="808990">
              <a:lnSpc>
                <a:spcPct val="100000"/>
              </a:lnSpc>
              <a:spcBef>
                <a:spcPts val="0"/>
              </a:spcBef>
              <a:buSzTx/>
              <a:buNone/>
              <a:defRPr sz="2900" spc="-100">
                <a:solidFill>
                  <a:srgbClr val="FFFFFF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lvl1pPr>
          </a:lstStyle>
          <a:p>
            <a:r>
              <a:t>Autor a datum</a:t>
            </a:r>
          </a:p>
        </p:txBody>
      </p:sp>
      <p:sp>
        <p:nvSpPr>
          <p:cNvPr id="25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lternativní název a fot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Název snímku"/>
          <p:cNvSpPr txBox="1">
            <a:spLocks noGrp="1"/>
          </p:cNvSpPr>
          <p:nvPr>
            <p:ph type="title" hasCustomPrompt="1"/>
          </p:nvPr>
        </p:nvSpPr>
        <p:spPr>
          <a:xfrm>
            <a:off x="1215494" y="4585101"/>
            <a:ext cx="9757341" cy="2540005"/>
          </a:xfrm>
          <a:prstGeom prst="rect">
            <a:avLst/>
          </a:prstGeom>
        </p:spPr>
        <p:txBody>
          <a:bodyPr anchor="b"/>
          <a:lstStyle/>
          <a:p>
            <a:r>
              <a:t>Název snímku</a:t>
            </a:r>
          </a:p>
        </p:txBody>
      </p:sp>
      <p:sp>
        <p:nvSpPr>
          <p:cNvPr id="33" name="Moře stýkající se s oblohou při západu slunce"/>
          <p:cNvSpPr>
            <a:spLocks noGrp="1"/>
          </p:cNvSpPr>
          <p:nvPr>
            <p:ph type="pic" idx="21"/>
          </p:nvPr>
        </p:nvSpPr>
        <p:spPr>
          <a:xfrm>
            <a:off x="9283700" y="1270000"/>
            <a:ext cx="16751300" cy="1117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4" name="Text úrovně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19200" y="7016750"/>
            <a:ext cx="9753600" cy="5416550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  <a:lvl2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2pPr>
            <a:lvl3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3pPr>
            <a:lvl4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4pPr>
            <a:lvl5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5pPr>
          </a:lstStyle>
          <a:p>
            <a:r>
              <a:t>Podtitul snímku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Název a odráž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Název snímku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Název snímku</a:t>
            </a:r>
          </a:p>
        </p:txBody>
      </p:sp>
      <p:sp>
        <p:nvSpPr>
          <p:cNvPr id="43" name="Text úrovně 1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 s odrážkami na snímku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4" name="Podtitul snímku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9200" y="2384648"/>
            <a:ext cx="21945602" cy="832617"/>
          </a:xfrm>
          <a:prstGeom prst="rect">
            <a:avLst/>
          </a:prstGeom>
        </p:spPr>
        <p:txBody>
          <a:bodyPr/>
          <a:lstStyle>
            <a:lvl1pPr marL="0" indent="0" algn="ctr" defTabSz="792479">
              <a:lnSpc>
                <a:spcPct val="100000"/>
              </a:lnSpc>
              <a:spcBef>
                <a:spcPts val="0"/>
              </a:spcBef>
              <a:buSzTx/>
              <a:buNone/>
              <a:defRPr sz="4200" spc="-100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</a:lstStyle>
          <a:p>
            <a:r>
              <a:t>Podtitul snímku</a:t>
            </a:r>
          </a:p>
        </p:txBody>
      </p:sp>
      <p:sp>
        <p:nvSpPr>
          <p:cNvPr id="45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Odráž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 úrovně 1…"/>
          <p:cNvSpPr txBox="1">
            <a:spLocks noGrp="1"/>
          </p:cNvSpPr>
          <p:nvPr>
            <p:ph type="body" idx="1" hasCustomPrompt="1"/>
          </p:nvPr>
        </p:nvSpPr>
        <p:spPr>
          <a:xfrm>
            <a:off x="1219200" y="4013200"/>
            <a:ext cx="21945600" cy="8487148"/>
          </a:xfrm>
          <a:prstGeom prst="rect">
            <a:avLst/>
          </a:prstGeom>
        </p:spPr>
        <p:txBody>
          <a:bodyPr numCol="2" spcCol="2558382"/>
          <a:lstStyle/>
          <a:p>
            <a:r>
              <a:t>Text s odrážkami na snímku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" name="Číslo snímku"/>
          <p:cNvSpPr txBox="1">
            <a:spLocks noGrp="1"/>
          </p:cNvSpPr>
          <p:nvPr>
            <p:ph type="sldNum" sz="quarter" idx="2"/>
          </p:nvPr>
        </p:nvSpPr>
        <p:spPr>
          <a:xfrm>
            <a:off x="11991339" y="12684760"/>
            <a:ext cx="408941" cy="4445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Název, odrážky, fot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Název snímku"/>
          <p:cNvSpPr txBox="1">
            <a:spLocks noGrp="1"/>
          </p:cNvSpPr>
          <p:nvPr>
            <p:ph type="title" hasCustomPrompt="1"/>
          </p:nvPr>
        </p:nvSpPr>
        <p:spPr>
          <a:xfrm>
            <a:off x="1219200" y="774700"/>
            <a:ext cx="9753600" cy="1600200"/>
          </a:xfrm>
          <a:prstGeom prst="rect">
            <a:avLst/>
          </a:prstGeom>
        </p:spPr>
        <p:txBody>
          <a:bodyPr/>
          <a:lstStyle/>
          <a:p>
            <a:r>
              <a:t>Název snímku</a:t>
            </a:r>
          </a:p>
        </p:txBody>
      </p:sp>
      <p:sp>
        <p:nvSpPr>
          <p:cNvPr id="61" name="Moře stýkající se s oblohou při západu slunce"/>
          <p:cNvSpPr>
            <a:spLocks noGrp="1"/>
          </p:cNvSpPr>
          <p:nvPr>
            <p:ph type="pic" idx="21"/>
          </p:nvPr>
        </p:nvSpPr>
        <p:spPr>
          <a:xfrm>
            <a:off x="12192644" y="718588"/>
            <a:ext cx="10972801" cy="12329625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2" name="Text úrovně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19200" y="2387600"/>
            <a:ext cx="9757569" cy="832612"/>
          </a:xfrm>
          <a:prstGeom prst="rect">
            <a:avLst/>
          </a:prstGeom>
        </p:spPr>
        <p:txBody>
          <a:bodyPr/>
          <a:lstStyle>
            <a:lvl1pPr marL="0" indent="0" algn="ctr" defTabSz="792479">
              <a:lnSpc>
                <a:spcPct val="100000"/>
              </a:lnSpc>
              <a:spcBef>
                <a:spcPts val="0"/>
              </a:spcBef>
              <a:buSzTx/>
              <a:buNone/>
              <a:defRPr sz="4200" spc="-42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  <a:lvl2pPr marL="1067376" indent="-521275" algn="ctr" defTabSz="792479">
              <a:lnSpc>
                <a:spcPct val="100000"/>
              </a:lnSpc>
              <a:spcBef>
                <a:spcPts val="0"/>
              </a:spcBef>
              <a:defRPr sz="4200" spc="-42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2pPr>
            <a:lvl3pPr marL="1613476" indent="-521276" algn="ctr" defTabSz="792479">
              <a:lnSpc>
                <a:spcPct val="100000"/>
              </a:lnSpc>
              <a:spcBef>
                <a:spcPts val="0"/>
              </a:spcBef>
              <a:defRPr sz="4200" spc="-42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3pPr>
            <a:lvl4pPr marL="2159577" indent="-521277" algn="ctr" defTabSz="792479">
              <a:lnSpc>
                <a:spcPct val="100000"/>
              </a:lnSpc>
              <a:spcBef>
                <a:spcPts val="0"/>
              </a:spcBef>
              <a:defRPr sz="4200" spc="-42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4pPr>
            <a:lvl5pPr marL="2705677" indent="-521277" algn="ctr" defTabSz="792479">
              <a:lnSpc>
                <a:spcPct val="100000"/>
              </a:lnSpc>
              <a:spcBef>
                <a:spcPts val="0"/>
              </a:spcBef>
              <a:defRPr sz="4200" spc="-42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5pPr>
          </a:lstStyle>
          <a:p>
            <a:r>
              <a:t>Podtitul snímku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3" name="Text úrovně 1…"/>
          <p:cNvSpPr txBox="1">
            <a:spLocks noGrp="1"/>
          </p:cNvSpPr>
          <p:nvPr>
            <p:ph type="body" sz="half" idx="22" hasCustomPrompt="1"/>
          </p:nvPr>
        </p:nvSpPr>
        <p:spPr>
          <a:xfrm>
            <a:off x="1219198" y="4023221"/>
            <a:ext cx="9757573" cy="8384680"/>
          </a:xfrm>
          <a:prstGeom prst="rect">
            <a:avLst/>
          </a:prstGeom>
        </p:spPr>
        <p:txBody>
          <a:bodyPr/>
          <a:lstStyle/>
          <a:p>
            <a:r>
              <a:t>Text s odrážkami na snímku</a:t>
            </a:r>
          </a:p>
        </p:txBody>
      </p:sp>
      <p:sp>
        <p:nvSpPr>
          <p:cNvPr id="64" name="Číslo snímku"/>
          <p:cNvSpPr txBox="1">
            <a:spLocks noGrp="1"/>
          </p:cNvSpPr>
          <p:nvPr>
            <p:ph type="sldNum" sz="quarter" idx="2"/>
          </p:nvPr>
        </p:nvSpPr>
        <p:spPr>
          <a:xfrm>
            <a:off x="11993880" y="12684760"/>
            <a:ext cx="408941" cy="4445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Oddí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Název oddílu"/>
          <p:cNvSpPr txBox="1">
            <a:spLocks noGrp="1"/>
          </p:cNvSpPr>
          <p:nvPr>
            <p:ph type="title" hasCustomPrompt="1"/>
          </p:nvPr>
        </p:nvSpPr>
        <p:spPr>
          <a:xfrm>
            <a:off x="1219200" y="3242267"/>
            <a:ext cx="21945600" cy="6604005"/>
          </a:xfrm>
          <a:prstGeom prst="rect">
            <a:avLst/>
          </a:prstGeom>
        </p:spPr>
        <p:txBody>
          <a:bodyPr anchor="ctr"/>
          <a:lstStyle>
            <a:lvl1pPr>
              <a:defRPr sz="12800" spc="0"/>
            </a:lvl1pPr>
          </a:lstStyle>
          <a:p>
            <a:r>
              <a:t>Název oddílu</a:t>
            </a:r>
          </a:p>
        </p:txBody>
      </p:sp>
      <p:sp>
        <p:nvSpPr>
          <p:cNvPr id="72" name="Číslo snímku"/>
          <p:cNvSpPr txBox="1">
            <a:spLocks noGrp="1"/>
          </p:cNvSpPr>
          <p:nvPr>
            <p:ph type="sldNum" sz="quarter" idx="2"/>
          </p:nvPr>
        </p:nvSpPr>
        <p:spPr>
          <a:xfrm>
            <a:off x="11991339" y="12684760"/>
            <a:ext cx="408941" cy="4445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Jen náze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Název snímku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Název snímku</a:t>
            </a:r>
          </a:p>
        </p:txBody>
      </p:sp>
      <p:sp>
        <p:nvSpPr>
          <p:cNvPr id="80" name="Text úrovně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19200" y="2384648"/>
            <a:ext cx="21945602" cy="832617"/>
          </a:xfrm>
          <a:prstGeom prst="rect">
            <a:avLst/>
          </a:prstGeom>
        </p:spPr>
        <p:txBody>
          <a:bodyPr/>
          <a:lstStyle>
            <a:lvl1pPr marL="0" indent="0" algn="ctr" defTabSz="792479">
              <a:lnSpc>
                <a:spcPct val="100000"/>
              </a:lnSpc>
              <a:spcBef>
                <a:spcPts val="0"/>
              </a:spcBef>
              <a:buSzTx/>
              <a:buNone/>
              <a:defRPr sz="4200" spc="-42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  <a:lvl2pPr marL="1067376" indent="-521275" algn="ctr" defTabSz="792479">
              <a:lnSpc>
                <a:spcPct val="100000"/>
              </a:lnSpc>
              <a:spcBef>
                <a:spcPts val="0"/>
              </a:spcBef>
              <a:defRPr sz="4200" spc="-42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2pPr>
            <a:lvl3pPr marL="1613476" indent="-521276" algn="ctr" defTabSz="792479">
              <a:lnSpc>
                <a:spcPct val="100000"/>
              </a:lnSpc>
              <a:spcBef>
                <a:spcPts val="0"/>
              </a:spcBef>
              <a:defRPr sz="4200" spc="-42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3pPr>
            <a:lvl4pPr marL="2159577" indent="-521277" algn="ctr" defTabSz="792479">
              <a:lnSpc>
                <a:spcPct val="100000"/>
              </a:lnSpc>
              <a:spcBef>
                <a:spcPts val="0"/>
              </a:spcBef>
              <a:defRPr sz="4200" spc="-42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4pPr>
            <a:lvl5pPr marL="2705677" indent="-521277" algn="ctr" defTabSz="792479">
              <a:lnSpc>
                <a:spcPct val="100000"/>
              </a:lnSpc>
              <a:spcBef>
                <a:spcPts val="0"/>
              </a:spcBef>
              <a:defRPr sz="4200" spc="-42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5pPr>
          </a:lstStyle>
          <a:p>
            <a:r>
              <a:t>Podtitul snímku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81" name="Číslo snímku"/>
          <p:cNvSpPr txBox="1">
            <a:spLocks noGrp="1"/>
          </p:cNvSpPr>
          <p:nvPr>
            <p:ph type="sldNum" sz="quarter" idx="2"/>
          </p:nvPr>
        </p:nvSpPr>
        <p:spPr>
          <a:xfrm>
            <a:off x="11991339" y="12684760"/>
            <a:ext cx="408941" cy="4445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ro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Název programu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Název programu</a:t>
            </a:r>
          </a:p>
        </p:txBody>
      </p:sp>
      <p:sp>
        <p:nvSpPr>
          <p:cNvPr id="89" name="Text úrovně 1…"/>
          <p:cNvSpPr txBox="1">
            <a:spLocks noGrp="1"/>
          </p:cNvSpPr>
          <p:nvPr>
            <p:ph type="body" idx="1" hasCustomPrompt="1"/>
          </p:nvPr>
        </p:nvSpPr>
        <p:spPr>
          <a:xfrm>
            <a:off x="1219200" y="4013200"/>
            <a:ext cx="21945600" cy="8385548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buSzTx/>
              <a:buNone/>
              <a:defRPr sz="6800" spc="-136">
                <a:latin typeface="Canela Deck Regular"/>
                <a:ea typeface="Canela Deck Regular"/>
                <a:cs typeface="Canela Deck Regular"/>
                <a:sym typeface="Canela Deck Regular"/>
              </a:defRPr>
            </a:lvl1pPr>
            <a:lvl2pPr marL="0" indent="0" defTabSz="825500">
              <a:lnSpc>
                <a:spcPct val="100000"/>
              </a:lnSpc>
              <a:buSzTx/>
              <a:buNone/>
              <a:defRPr sz="6800" spc="-136">
                <a:latin typeface="Canela Deck Regular"/>
                <a:ea typeface="Canela Deck Regular"/>
                <a:cs typeface="Canela Deck Regular"/>
                <a:sym typeface="Canela Deck Regular"/>
              </a:defRPr>
            </a:lvl2pPr>
            <a:lvl3pPr marL="0" indent="0" defTabSz="825500">
              <a:lnSpc>
                <a:spcPct val="100000"/>
              </a:lnSpc>
              <a:buSzTx/>
              <a:buNone/>
              <a:defRPr sz="6800" spc="-136">
                <a:latin typeface="Canela Deck Regular"/>
                <a:ea typeface="Canela Deck Regular"/>
                <a:cs typeface="Canela Deck Regular"/>
                <a:sym typeface="Canela Deck Regular"/>
              </a:defRPr>
            </a:lvl3pPr>
            <a:lvl4pPr marL="0" indent="0" defTabSz="825500">
              <a:lnSpc>
                <a:spcPct val="100000"/>
              </a:lnSpc>
              <a:buSzTx/>
              <a:buNone/>
              <a:defRPr sz="6800" spc="-136">
                <a:latin typeface="Canela Deck Regular"/>
                <a:ea typeface="Canela Deck Regular"/>
                <a:cs typeface="Canela Deck Regular"/>
                <a:sym typeface="Canela Deck Regular"/>
              </a:defRPr>
            </a:lvl4pPr>
            <a:lvl5pPr marL="0" indent="0" defTabSz="825500">
              <a:lnSpc>
                <a:spcPct val="100000"/>
              </a:lnSpc>
              <a:buSzTx/>
              <a:buNone/>
              <a:defRPr sz="6800" spc="-136">
                <a:latin typeface="Canela Deck Regular"/>
                <a:ea typeface="Canela Deck Regular"/>
                <a:cs typeface="Canela Deck Regular"/>
                <a:sym typeface="Canela Deck Regular"/>
              </a:defRPr>
            </a:lvl5pPr>
          </a:lstStyle>
          <a:p>
            <a:r>
              <a:t>Body programu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0" name="Program – podtitul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9200" y="2387112"/>
            <a:ext cx="21945602" cy="832618"/>
          </a:xfrm>
          <a:prstGeom prst="rect">
            <a:avLst/>
          </a:prstGeom>
        </p:spPr>
        <p:txBody>
          <a:bodyPr/>
          <a:lstStyle>
            <a:lvl1pPr marL="0" indent="0" algn="ctr" defTabSz="792479">
              <a:lnSpc>
                <a:spcPct val="100000"/>
              </a:lnSpc>
              <a:spcBef>
                <a:spcPts val="0"/>
              </a:spcBef>
              <a:buSzTx/>
              <a:buNone/>
              <a:defRPr sz="4200" spc="-100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</a:lstStyle>
          <a:p>
            <a:r>
              <a:t>Program – podtitul</a:t>
            </a:r>
          </a:p>
        </p:txBody>
      </p:sp>
      <p:sp>
        <p:nvSpPr>
          <p:cNvPr id="91" name="Číslo snímku"/>
          <p:cNvSpPr txBox="1">
            <a:spLocks noGrp="1"/>
          </p:cNvSpPr>
          <p:nvPr>
            <p:ph type="sldNum" sz="quarter" idx="2"/>
          </p:nvPr>
        </p:nvSpPr>
        <p:spPr>
          <a:xfrm>
            <a:off x="11991339" y="12684760"/>
            <a:ext cx="408941" cy="4445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ázev snímku"/>
          <p:cNvSpPr txBox="1">
            <a:spLocks noGrp="1"/>
          </p:cNvSpPr>
          <p:nvPr>
            <p:ph type="title" hasCustomPrompt="1"/>
          </p:nvPr>
        </p:nvSpPr>
        <p:spPr>
          <a:xfrm>
            <a:off x="1219200" y="774700"/>
            <a:ext cx="21945600" cy="1727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Název snímku</a:t>
            </a:r>
          </a:p>
        </p:txBody>
      </p:sp>
      <p:sp>
        <p:nvSpPr>
          <p:cNvPr id="3" name="Text úrovně 1…"/>
          <p:cNvSpPr txBox="1">
            <a:spLocks noGrp="1"/>
          </p:cNvSpPr>
          <p:nvPr>
            <p:ph type="body" idx="1" hasCustomPrompt="1"/>
          </p:nvPr>
        </p:nvSpPr>
        <p:spPr>
          <a:xfrm>
            <a:off x="1219200" y="4013200"/>
            <a:ext cx="21948577" cy="8483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Text s odrážkami na snímku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Číslo snímku"/>
          <p:cNvSpPr txBox="1">
            <a:spLocks noGrp="1"/>
          </p:cNvSpPr>
          <p:nvPr>
            <p:ph type="sldNum" sz="quarter" idx="2"/>
          </p:nvPr>
        </p:nvSpPr>
        <p:spPr>
          <a:xfrm>
            <a:off x="11987530" y="12684760"/>
            <a:ext cx="408941" cy="4445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lnSpc>
                <a:spcPct val="100000"/>
              </a:lnSpc>
              <a:defRPr sz="2000">
                <a:solidFill>
                  <a:srgbClr val="5E5E5E"/>
                </a:solidFill>
                <a:latin typeface="Avenir Next Regular"/>
                <a:ea typeface="Avenir Next Regular"/>
                <a:cs typeface="Avenir Next Regular"/>
                <a:sym typeface="Avenir Next Regular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ransition spd="med"/>
  <p:txStyles>
    <p:titleStyle>
      <a:lvl1pPr marL="0" marR="0" indent="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Canela Bold"/>
          <a:ea typeface="Canela Bold"/>
          <a:cs typeface="Canela Bold"/>
          <a:sym typeface="Canela Bold"/>
        </a:defRPr>
      </a:lvl1pPr>
      <a:lvl2pPr marL="0" marR="0" indent="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Canela Bold"/>
          <a:ea typeface="Canela Bold"/>
          <a:cs typeface="Canela Bold"/>
          <a:sym typeface="Canela Bold"/>
        </a:defRPr>
      </a:lvl2pPr>
      <a:lvl3pPr marL="0" marR="0" indent="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Canela Bold"/>
          <a:ea typeface="Canela Bold"/>
          <a:cs typeface="Canela Bold"/>
          <a:sym typeface="Canela Bold"/>
        </a:defRPr>
      </a:lvl3pPr>
      <a:lvl4pPr marL="0" marR="0" indent="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Canela Bold"/>
          <a:ea typeface="Canela Bold"/>
          <a:cs typeface="Canela Bold"/>
          <a:sym typeface="Canela Bold"/>
        </a:defRPr>
      </a:lvl4pPr>
      <a:lvl5pPr marL="0" marR="0" indent="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Canela Bold"/>
          <a:ea typeface="Canela Bold"/>
          <a:cs typeface="Canela Bold"/>
          <a:sym typeface="Canela Bold"/>
        </a:defRPr>
      </a:lvl5pPr>
      <a:lvl6pPr marL="0" marR="0" indent="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Canela Bold"/>
          <a:ea typeface="Canela Bold"/>
          <a:cs typeface="Canela Bold"/>
          <a:sym typeface="Canela Bold"/>
        </a:defRPr>
      </a:lvl6pPr>
      <a:lvl7pPr marL="0" marR="0" indent="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Canela Bold"/>
          <a:ea typeface="Canela Bold"/>
          <a:cs typeface="Canela Bold"/>
          <a:sym typeface="Canela Bold"/>
        </a:defRPr>
      </a:lvl7pPr>
      <a:lvl8pPr marL="0" marR="0" indent="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Canela Bold"/>
          <a:ea typeface="Canela Bold"/>
          <a:cs typeface="Canela Bold"/>
          <a:sym typeface="Canela Bold"/>
        </a:defRPr>
      </a:lvl8pPr>
      <a:lvl9pPr marL="0" marR="0" indent="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Canela Bold"/>
          <a:ea typeface="Canela Bold"/>
          <a:cs typeface="Canela Bold"/>
          <a:sym typeface="Canela Bold"/>
        </a:defRPr>
      </a:lvl9pPr>
    </p:titleStyle>
    <p:bodyStyle>
      <a:lvl1pPr marL="546100" marR="0" indent="-546100" algn="l" defTabSz="2438337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1pPr>
      <a:lvl2pPr marL="1092200" marR="0" indent="-546100" algn="l" defTabSz="2438337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2pPr>
      <a:lvl3pPr marL="1638300" marR="0" indent="-546100" algn="l" defTabSz="2438337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3pPr>
      <a:lvl4pPr marL="2184400" marR="0" indent="-546100" algn="l" defTabSz="2438337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4pPr>
      <a:lvl5pPr marL="2730500" marR="0" indent="-546100" algn="l" defTabSz="2438337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5pPr>
      <a:lvl6pPr marL="3276600" marR="0" indent="-546100" algn="l" defTabSz="2438337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6pPr>
      <a:lvl7pPr marL="3822700" marR="0" indent="-546100" algn="l" defTabSz="2438337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7pPr>
      <a:lvl8pPr marL="4368800" marR="0" indent="-546100" algn="l" defTabSz="2438337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8pPr>
      <a:lvl9pPr marL="4914900" marR="0" indent="-546100" algn="l" defTabSz="2438337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additudemag.com/adult-adhd-learning-disabilities-dyslexia/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Learning disabilities"/>
          <p:cNvSpPr txBox="1">
            <a:spLocks noGrp="1"/>
          </p:cNvSpPr>
          <p:nvPr>
            <p:ph type="title"/>
          </p:nvPr>
        </p:nvSpPr>
        <p:spPr>
          <a:xfrm>
            <a:off x="1219200" y="2927180"/>
            <a:ext cx="21945600" cy="4267208"/>
          </a:xfrm>
          <a:prstGeom prst="rect">
            <a:avLst/>
          </a:prstGeom>
        </p:spPr>
        <p:txBody>
          <a:bodyPr/>
          <a:lstStyle>
            <a:lvl1pPr>
              <a:defRPr spc="-200"/>
            </a:lvl1pPr>
          </a:lstStyle>
          <a:p>
            <a:r>
              <a:t>Learning disabilities 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What is dysgraphia?"/>
          <p:cNvSpPr txBox="1">
            <a:spLocks noGrp="1"/>
          </p:cNvSpPr>
          <p:nvPr>
            <p:ph type="title"/>
          </p:nvPr>
        </p:nvSpPr>
        <p:spPr>
          <a:xfrm>
            <a:off x="1219200" y="3242270"/>
            <a:ext cx="21945600" cy="6604001"/>
          </a:xfrm>
          <a:prstGeom prst="rect">
            <a:avLst/>
          </a:prstGeom>
        </p:spPr>
        <p:txBody>
          <a:bodyPr/>
          <a:lstStyle/>
          <a:p>
            <a:r>
              <a:t>What is dysgraphia?</a:t>
            </a:r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Dysgraphia"/>
          <p:cNvSpPr txBox="1">
            <a:spLocks noGrp="1"/>
          </p:cNvSpPr>
          <p:nvPr>
            <p:ph type="title"/>
          </p:nvPr>
        </p:nvSpPr>
        <p:spPr>
          <a:xfrm>
            <a:off x="1053322" y="1675176"/>
            <a:ext cx="9753601" cy="1600207"/>
          </a:xfrm>
          <a:prstGeom prst="rect">
            <a:avLst/>
          </a:prstGeom>
        </p:spPr>
        <p:txBody>
          <a:bodyPr/>
          <a:lstStyle>
            <a:lvl1pPr defTabSz="2267711">
              <a:defRPr sz="7800" spc="-100"/>
            </a:lvl1pPr>
          </a:lstStyle>
          <a:p>
            <a:r>
              <a:t>Dysgraphia </a:t>
            </a:r>
          </a:p>
        </p:txBody>
      </p:sp>
      <p:sp>
        <p:nvSpPr>
          <p:cNvPr id="185" name="Problem with handwriting and spelling…"/>
          <p:cNvSpPr txBox="1">
            <a:spLocks noGrp="1"/>
          </p:cNvSpPr>
          <p:nvPr>
            <p:ph type="body" sz="half" idx="1"/>
          </p:nvPr>
        </p:nvSpPr>
        <p:spPr>
          <a:xfrm>
            <a:off x="1219198" y="4023221"/>
            <a:ext cx="9757573" cy="8384680"/>
          </a:xfrm>
          <a:prstGeom prst="rect">
            <a:avLst/>
          </a:prstGeom>
          <a:solidFill>
            <a:schemeClr val="accent4"/>
          </a:solidFill>
        </p:spPr>
        <p:txBody>
          <a:bodyPr/>
          <a:lstStyle/>
          <a:p>
            <a:pPr defTabSz="825500">
              <a:defRPr sz="4000" spc="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/>
          </a:p>
          <a:p>
            <a:pPr defTabSz="825500">
              <a:defRPr sz="4000" spc="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/>
          </a:p>
          <a:p>
            <a:pPr defTabSz="825500">
              <a:defRPr sz="4000" spc="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Problem with handwriting and spelling</a:t>
            </a:r>
          </a:p>
          <a:p>
            <a:pPr defTabSz="825500">
              <a:defRPr sz="4000" spc="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/>
          </a:p>
          <a:p>
            <a:pPr marL="496452" indent="-496452" algn="l" defTabSz="457200">
              <a:lnSpc>
                <a:spcPct val="120000"/>
              </a:lnSpc>
              <a:buSzPct val="45000"/>
              <a:buBlip>
                <a:blip r:embed="rId2"/>
              </a:buBlip>
              <a:defRPr sz="4000" spc="0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Research has shown that orthographic coding in working memory is related to handwriting and is often impaired in dysgraphia. </a:t>
            </a:r>
          </a:p>
          <a:p>
            <a:pPr marL="496452" indent="-496452" algn="l" defTabSz="457200">
              <a:lnSpc>
                <a:spcPct val="120000"/>
              </a:lnSpc>
              <a:buSzPct val="45000"/>
              <a:buBlip>
                <a:blip r:embed="rId2"/>
              </a:buBlip>
              <a:defRPr sz="4000" spc="0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/>
          </a:p>
          <a:p>
            <a:pPr marL="496452" indent="-496452" algn="l" defTabSz="457200">
              <a:lnSpc>
                <a:spcPct val="120000"/>
              </a:lnSpc>
              <a:buSzPct val="45000"/>
              <a:buBlip>
                <a:blip r:embed="rId2"/>
              </a:buBlip>
              <a:defRPr sz="4000" spc="0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Personal experience </a:t>
            </a:r>
          </a:p>
        </p:txBody>
      </p:sp>
      <p:pic>
        <p:nvPicPr>
          <p:cNvPr id="186" name="African-boy-writing-2.jpg" descr="African-boy-writing-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37048" y="2460668"/>
            <a:ext cx="11279628" cy="932201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What is dyscalculia?"/>
          <p:cNvSpPr txBox="1">
            <a:spLocks noGrp="1"/>
          </p:cNvSpPr>
          <p:nvPr>
            <p:ph type="title"/>
          </p:nvPr>
        </p:nvSpPr>
        <p:spPr>
          <a:xfrm>
            <a:off x="1219200" y="3242270"/>
            <a:ext cx="21945600" cy="6604001"/>
          </a:xfrm>
          <a:prstGeom prst="rect">
            <a:avLst/>
          </a:prstGeom>
        </p:spPr>
        <p:txBody>
          <a:bodyPr/>
          <a:lstStyle/>
          <a:p>
            <a:r>
              <a:t>What is dyscalculia? </a:t>
            </a:r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Dyscalculia"/>
          <p:cNvSpPr txBox="1">
            <a:spLocks noGrp="1"/>
          </p:cNvSpPr>
          <p:nvPr>
            <p:ph type="title"/>
          </p:nvPr>
        </p:nvSpPr>
        <p:spPr>
          <a:xfrm>
            <a:off x="1221184" y="1224936"/>
            <a:ext cx="9753601" cy="1600207"/>
          </a:xfrm>
          <a:prstGeom prst="rect">
            <a:avLst/>
          </a:prstGeom>
        </p:spPr>
        <p:txBody>
          <a:bodyPr/>
          <a:lstStyle>
            <a:lvl1pPr defTabSz="2267711">
              <a:defRPr sz="7800" spc="-100"/>
            </a:lvl1pPr>
          </a:lstStyle>
          <a:p>
            <a:r>
              <a:t>Dyscalculia</a:t>
            </a:r>
          </a:p>
        </p:txBody>
      </p:sp>
      <p:pic>
        <p:nvPicPr>
          <p:cNvPr id="191" name="Moře stýkající se s oblohou při západu slunce" descr="Moře stýkající se s oblohou při západu slunce"/>
          <p:cNvPicPr>
            <a:picLocks noGrp="1" noChangeAspect="1"/>
          </p:cNvPicPr>
          <p:nvPr>
            <p:ph type="pic" idx="21"/>
          </p:nvPr>
        </p:nvPicPr>
        <p:blipFill>
          <a:blip r:embed="rId2"/>
          <a:srcRect l="21900" r="21900"/>
          <a:stretch>
            <a:fillRect/>
          </a:stretch>
        </p:blipFill>
        <p:spPr>
          <a:xfrm>
            <a:off x="11282325" y="-2782"/>
            <a:ext cx="13409892" cy="13721754"/>
          </a:xfrm>
          <a:prstGeom prst="rect">
            <a:avLst/>
          </a:prstGeom>
        </p:spPr>
      </p:pic>
      <p:sp>
        <p:nvSpPr>
          <p:cNvPr id="192" name="Dyscalculia is a learning disability in math.…"/>
          <p:cNvSpPr txBox="1">
            <a:spLocks noGrp="1"/>
          </p:cNvSpPr>
          <p:nvPr>
            <p:ph type="body" sz="half" idx="1"/>
          </p:nvPr>
        </p:nvSpPr>
        <p:spPr>
          <a:xfrm>
            <a:off x="1219198" y="4023221"/>
            <a:ext cx="9757573" cy="8384680"/>
          </a:xfrm>
          <a:prstGeom prst="rect">
            <a:avLst/>
          </a:prstGeom>
          <a:solidFill>
            <a:srgbClr val="239290"/>
          </a:solidFill>
        </p:spPr>
        <p:txBody>
          <a:bodyPr/>
          <a:lstStyle/>
          <a:p>
            <a:pPr defTabSz="1130300">
              <a:defRPr sz="3200" spc="0">
                <a:solidFill>
                  <a:srgbClr val="FFFFFF"/>
                </a:solidFill>
                <a:latin typeface="Avenir Next Regular"/>
                <a:ea typeface="Avenir Next Regular"/>
                <a:cs typeface="Avenir Next Regular"/>
                <a:sym typeface="Avenir Next Regular"/>
              </a:defRPr>
            </a:pPr>
            <a:endParaRPr/>
          </a:p>
          <a:p>
            <a:pPr marL="496452" indent="-496452" defTabSz="1130300">
              <a:buSzPct val="45000"/>
              <a:buBlip>
                <a:blip r:embed="rId3"/>
              </a:buBlip>
              <a:defRPr sz="4000" spc="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/>
          </a:p>
          <a:p>
            <a:pPr marL="496452" indent="-496452" algn="l" defTabSz="1130300">
              <a:buSzPct val="45000"/>
              <a:buBlip>
                <a:blip r:embed="rId3"/>
              </a:buBlip>
              <a:defRPr sz="4000" spc="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Dyscalculia is a learning disability in math.</a:t>
            </a:r>
          </a:p>
          <a:p>
            <a:pPr marL="496452" indent="-496452" algn="l" defTabSz="1130300">
              <a:buSzPct val="45000"/>
              <a:buBlip>
                <a:blip r:embed="rId3"/>
              </a:buBlip>
              <a:defRPr sz="4000" spc="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/>
          </a:p>
          <a:p>
            <a:pPr marL="496452" indent="-496452" algn="l" defTabSz="457200">
              <a:lnSpc>
                <a:spcPct val="120000"/>
              </a:lnSpc>
              <a:buSzPct val="45000"/>
              <a:buBlip>
                <a:blip r:embed="rId3"/>
              </a:buBlip>
              <a:defRPr sz="4000" spc="0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Dyscalculia is as common in girls as in boys.</a:t>
            </a:r>
          </a:p>
          <a:p>
            <a:pPr marL="496452" indent="-496452" algn="l" defTabSz="457200">
              <a:lnSpc>
                <a:spcPct val="120000"/>
              </a:lnSpc>
              <a:buSzPct val="45000"/>
              <a:buBlip>
                <a:blip r:embed="rId3"/>
              </a:buBlip>
              <a:defRPr sz="4000" spc="0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/>
          </a:p>
          <a:p>
            <a:pPr marL="496452" indent="-496452" algn="l" defTabSz="457200">
              <a:lnSpc>
                <a:spcPct val="120000"/>
              </a:lnSpc>
              <a:buSzPct val="45000"/>
              <a:buBlip>
                <a:blip r:embed="rId3"/>
              </a:buBlip>
              <a:defRPr sz="4000" spc="0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Unfortunately a lot of teachers overlook dyscalculia as just being “bad at math.” </a:t>
            </a:r>
          </a:p>
          <a:p>
            <a:pPr marL="496452" indent="-496452" algn="l" defTabSz="457200">
              <a:lnSpc>
                <a:spcPct val="120000"/>
              </a:lnSpc>
              <a:buSzPct val="45000"/>
              <a:buBlip>
                <a:blip r:embed="rId3"/>
              </a:buBlip>
              <a:defRPr sz="4000" spc="0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/>
          </a:p>
          <a:p>
            <a:pPr marL="496452" indent="-496452" algn="l" defTabSz="457200">
              <a:lnSpc>
                <a:spcPct val="120000"/>
              </a:lnSpc>
              <a:buSzPct val="45000"/>
              <a:buBlip>
                <a:blip r:embed="rId3"/>
              </a:buBlip>
              <a:defRPr sz="4000" spc="0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Personal experience</a:t>
            </a:r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What is dyspraxia?"/>
          <p:cNvSpPr txBox="1">
            <a:spLocks noGrp="1"/>
          </p:cNvSpPr>
          <p:nvPr>
            <p:ph type="title"/>
          </p:nvPr>
        </p:nvSpPr>
        <p:spPr>
          <a:xfrm>
            <a:off x="1219200" y="3242270"/>
            <a:ext cx="21945600" cy="6604001"/>
          </a:xfrm>
          <a:prstGeom prst="rect">
            <a:avLst/>
          </a:prstGeom>
        </p:spPr>
        <p:txBody>
          <a:bodyPr/>
          <a:lstStyle/>
          <a:p>
            <a:r>
              <a:t>What is dyspraxia? </a:t>
            </a:r>
          </a:p>
        </p:txBody>
      </p: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Dyspraxia"/>
          <p:cNvSpPr txBox="1">
            <a:spLocks noGrp="1"/>
          </p:cNvSpPr>
          <p:nvPr>
            <p:ph type="title"/>
          </p:nvPr>
        </p:nvSpPr>
        <p:spPr>
          <a:xfrm>
            <a:off x="982232" y="1438208"/>
            <a:ext cx="9753601" cy="1600207"/>
          </a:xfrm>
          <a:prstGeom prst="rect">
            <a:avLst/>
          </a:prstGeom>
        </p:spPr>
        <p:txBody>
          <a:bodyPr/>
          <a:lstStyle>
            <a:lvl1pPr defTabSz="2267711">
              <a:defRPr sz="7800" spc="-100"/>
            </a:lvl1pPr>
          </a:lstStyle>
          <a:p>
            <a:r>
              <a:t>Dyspraxia</a:t>
            </a:r>
          </a:p>
        </p:txBody>
      </p:sp>
      <p:pic>
        <p:nvPicPr>
          <p:cNvPr id="197" name="Moře stýkající se s oblohou při západu slunce" descr="Moře stýkající se s oblohou při západu slunce"/>
          <p:cNvPicPr>
            <a:picLocks noGrp="1" noChangeAspect="1"/>
          </p:cNvPicPr>
          <p:nvPr>
            <p:ph type="pic" idx="21"/>
          </p:nvPr>
        </p:nvPicPr>
        <p:blipFill>
          <a:blip r:embed="rId2"/>
          <a:srcRect l="17867" r="17867"/>
          <a:stretch>
            <a:fillRect/>
          </a:stretch>
        </p:blipFill>
        <p:spPr>
          <a:xfrm>
            <a:off x="12192644" y="1270000"/>
            <a:ext cx="10922001" cy="11176000"/>
          </a:xfrm>
          <a:prstGeom prst="rect">
            <a:avLst/>
          </a:prstGeom>
        </p:spPr>
      </p:pic>
      <p:sp>
        <p:nvSpPr>
          <p:cNvPr id="198" name="Problems with movements and coordinations…"/>
          <p:cNvSpPr txBox="1">
            <a:spLocks noGrp="1"/>
          </p:cNvSpPr>
          <p:nvPr>
            <p:ph type="body" sz="half" idx="1"/>
          </p:nvPr>
        </p:nvSpPr>
        <p:spPr>
          <a:xfrm>
            <a:off x="1219198" y="4023221"/>
            <a:ext cx="9757573" cy="8384680"/>
          </a:xfrm>
          <a:prstGeom prst="rect">
            <a:avLst/>
          </a:prstGeom>
          <a:solidFill>
            <a:srgbClr val="7CADED"/>
          </a:solidFill>
        </p:spPr>
        <p:txBody>
          <a:bodyPr/>
          <a:lstStyle/>
          <a:p>
            <a:pPr marL="496452" indent="-496452" defTabSz="825500">
              <a:buSzPct val="45000"/>
              <a:buBlip>
                <a:blip r:embed="rId3"/>
              </a:buBlip>
              <a:defRPr sz="4000" spc="0">
                <a:latin typeface="Avenir Next Regular"/>
                <a:ea typeface="Avenir Next Regular"/>
                <a:cs typeface="Avenir Next Regular"/>
                <a:sym typeface="Avenir Next Regular"/>
              </a:defRPr>
            </a:pPr>
            <a:endParaRPr/>
          </a:p>
          <a:p>
            <a:pPr marL="496452" indent="-496452" defTabSz="825500">
              <a:buSzPct val="45000"/>
              <a:buBlip>
                <a:blip r:embed="rId3"/>
              </a:buBlip>
              <a:defRPr sz="4000" spc="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Problems with movements and coordinations</a:t>
            </a:r>
          </a:p>
          <a:p>
            <a:pPr marL="496452" indent="-496452" defTabSz="825500">
              <a:buSzPct val="45000"/>
              <a:buBlip>
                <a:blip r:embed="rId3"/>
              </a:buBlip>
              <a:defRPr sz="4000" spc="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/>
          </a:p>
          <a:p>
            <a:pPr marL="496452" indent="-496452" defTabSz="825500">
              <a:buSzPct val="45000"/>
              <a:buBlip>
                <a:blip r:embed="rId3"/>
              </a:buBlip>
              <a:defRPr sz="4000" spc="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Motor learning difficulties</a:t>
            </a:r>
          </a:p>
          <a:p>
            <a:pPr marL="496452" indent="-496452" defTabSz="825500">
              <a:buSzPct val="45000"/>
              <a:buBlip>
                <a:blip r:embed="rId3"/>
              </a:buBlip>
              <a:defRPr sz="4000" spc="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/>
          </a:p>
          <a:p>
            <a:pPr marL="496452" indent="-496452" defTabSz="825500">
              <a:buSzPct val="45000"/>
              <a:buBlip>
                <a:blip r:embed="rId3"/>
              </a:buBlip>
              <a:defRPr sz="4000" spc="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Language problems</a:t>
            </a:r>
          </a:p>
        </p:txBody>
      </p:sp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" name="images.png" descr="imag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3923" y="4128163"/>
            <a:ext cx="16045601" cy="545967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Thank you for you attention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Thank you for you attention </a:t>
            </a:r>
          </a:p>
        </p:txBody>
      </p:sp>
      <p:sp>
        <p:nvSpPr>
          <p:cNvPr id="203" name="https://www.youtube.com/watch?app=desktop&amp;v=wqFYWLDNy5s"/>
          <p:cNvSpPr txBox="1"/>
          <p:nvPr/>
        </p:nvSpPr>
        <p:spPr>
          <a:xfrm>
            <a:off x="2383231" y="12670197"/>
            <a:ext cx="19232834" cy="5557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>
                <a:latin typeface="Canela Text Regular"/>
                <a:ea typeface="Canela Text Regular"/>
                <a:cs typeface="Canela Text Regular"/>
                <a:sym typeface="Canela Text Regular"/>
              </a:defRPr>
            </a:lvl1pPr>
          </a:lstStyle>
          <a:p>
            <a:r>
              <a:t>https://www.youtube.com/watch?app=desktop&amp;v=wqFYWLDNy5s</a:t>
            </a:r>
          </a:p>
        </p:txBody>
      </p:sp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ource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pc="-100"/>
            </a:lvl1pPr>
          </a:lstStyle>
          <a:p>
            <a:r>
              <a:t>Sources </a:t>
            </a:r>
          </a:p>
        </p:txBody>
      </p:sp>
      <p:sp>
        <p:nvSpPr>
          <p:cNvPr id="206" name="Neesy dyslexia [online]. [cit. 2024-04-22]. Dostupné z: https://www.nessy.com/en-us/dyslexia-explained/understanding-dyslexia/7-dyslexia-difficulties.…"/>
          <p:cNvSpPr txBox="1">
            <a:spLocks noGrp="1"/>
          </p:cNvSpPr>
          <p:nvPr>
            <p:ph type="body" idx="1"/>
          </p:nvPr>
        </p:nvSpPr>
        <p:spPr>
          <a:xfrm>
            <a:off x="1219200" y="3302296"/>
            <a:ext cx="21945602" cy="8385549"/>
          </a:xfrm>
          <a:prstGeom prst="rect">
            <a:avLst/>
          </a:prstGeom>
        </p:spPr>
        <p:txBody>
          <a:bodyPr/>
          <a:lstStyle/>
          <a:p>
            <a:pPr defTabSz="457200">
              <a:spcBef>
                <a:spcPts val="0"/>
              </a:spcBef>
              <a:defRPr sz="1600" spc="0">
                <a:solidFill>
                  <a:srgbClr val="212529"/>
                </a:solidFill>
                <a:latin typeface="+mn-lt"/>
                <a:ea typeface="+mn-ea"/>
                <a:cs typeface="+mn-cs"/>
                <a:sym typeface="Helvetica"/>
              </a:defRPr>
            </a:pPr>
            <a:endParaRPr/>
          </a:p>
          <a:p>
            <a:pPr defTabSz="457200">
              <a:spcBef>
                <a:spcPts val="0"/>
              </a:spcBef>
              <a:defRPr sz="1600" spc="0">
                <a:solidFill>
                  <a:srgbClr val="212529"/>
                </a:solidFill>
                <a:latin typeface="+mn-lt"/>
                <a:ea typeface="+mn-ea"/>
                <a:cs typeface="+mn-cs"/>
                <a:sym typeface="Helvetica"/>
              </a:defRPr>
            </a:pPr>
            <a:endParaRPr/>
          </a:p>
          <a:p>
            <a:pPr defTabSz="457200">
              <a:spcBef>
                <a:spcPts val="0"/>
              </a:spcBef>
              <a:defRPr sz="4000" spc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/>
          </a:p>
          <a:p>
            <a:pPr defTabSz="457200">
              <a:spcBef>
                <a:spcPts val="0"/>
              </a:spcBef>
              <a:defRPr sz="4000" spc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Neesy dyslexia [online]. [cit. 2024-04-22]. Dostupné z: https://www.nessy.com/en-us/dyslexia-explained/understanding-dyslexia/7-dyslexia-difficulties. </a:t>
            </a:r>
          </a:p>
          <a:p>
            <a:pPr defTabSz="457200">
              <a:spcBef>
                <a:spcPts val="0"/>
              </a:spcBef>
              <a:defRPr sz="4000" spc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/>
          </a:p>
          <a:p>
            <a:pPr defTabSz="457200">
              <a:spcBef>
                <a:spcPts val="0"/>
              </a:spcBef>
              <a:defRPr sz="4000" spc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Literacy matters [online]. [cit. 2024-04-22]. Dostupné z: https://myliteracymatters.com/what-is-dyslexia. </a:t>
            </a:r>
          </a:p>
          <a:p>
            <a:pPr defTabSz="457200">
              <a:spcBef>
                <a:spcPts val="0"/>
              </a:spcBef>
              <a:defRPr sz="4000" spc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/>
          </a:p>
          <a:p>
            <a:pPr defTabSz="457200">
              <a:spcBef>
                <a:spcPts val="0"/>
              </a:spcBef>
              <a:defRPr sz="4000" spc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Sonic learning [online]. [cit. 2024-04-22]. Dostupné z: https://soniclearning.com.au/symptoms-of-dyslexia-by-age. </a:t>
            </a:r>
          </a:p>
          <a:p>
            <a:pPr defTabSz="457200">
              <a:spcBef>
                <a:spcPts val="0"/>
              </a:spcBef>
              <a:defRPr sz="4000" spc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/>
          </a:p>
          <a:p>
            <a:pPr defTabSz="457200">
              <a:spcBef>
                <a:spcPts val="0"/>
              </a:spcBef>
              <a:defRPr sz="4000" spc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Mind tools [online]. [cit. 2024-04-22]. Dostupné z: https://www.mindtools.com/a2rrhk8/dyslexia-in-the-workplace.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Learning disabilities"/>
          <p:cNvSpPr txBox="1">
            <a:spLocks noGrp="1"/>
          </p:cNvSpPr>
          <p:nvPr>
            <p:ph type="title"/>
          </p:nvPr>
        </p:nvSpPr>
        <p:spPr>
          <a:xfrm>
            <a:off x="1221184" y="1509297"/>
            <a:ext cx="9753601" cy="1600207"/>
          </a:xfrm>
          <a:prstGeom prst="rect">
            <a:avLst/>
          </a:prstGeom>
        </p:spPr>
        <p:txBody>
          <a:bodyPr/>
          <a:lstStyle>
            <a:lvl1pPr defTabSz="2267711">
              <a:defRPr sz="7800" spc="-100"/>
            </a:lvl1pPr>
          </a:lstStyle>
          <a:p>
            <a:r>
              <a:t>Learning disabilities </a:t>
            </a:r>
          </a:p>
        </p:txBody>
      </p:sp>
      <p:sp>
        <p:nvSpPr>
          <p:cNvPr id="154" name="The three main types of learning disabilities…"/>
          <p:cNvSpPr txBox="1">
            <a:spLocks noGrp="1"/>
          </p:cNvSpPr>
          <p:nvPr>
            <p:ph type="body" sz="half" idx="1"/>
          </p:nvPr>
        </p:nvSpPr>
        <p:spPr>
          <a:xfrm>
            <a:off x="1408774" y="4000846"/>
            <a:ext cx="9753601" cy="8384680"/>
          </a:xfrm>
          <a:prstGeom prst="rect">
            <a:avLst/>
          </a:prstGeom>
          <a:solidFill>
            <a:srgbClr val="7CADED"/>
          </a:solidFill>
        </p:spPr>
        <p:txBody>
          <a:bodyPr/>
          <a:lstStyle/>
          <a:p>
            <a:pPr marL="496452" indent="-496452" algn="just" defTabSz="457200">
              <a:lnSpc>
                <a:spcPct val="120000"/>
              </a:lnSpc>
              <a:buSzPct val="45000"/>
              <a:buBlip>
                <a:blip r:embed="rId2"/>
              </a:buBlip>
              <a:defRPr sz="4000" spc="0">
                <a:uFill>
                  <a:solidFill>
                    <a:srgbClr val="000000"/>
                  </a:solidFill>
                </a:uFill>
                <a:latin typeface="+mj-lt"/>
                <a:ea typeface="+mj-ea"/>
                <a:cs typeface="+mj-cs"/>
                <a:sym typeface="Helvetica Neue"/>
              </a:defRPr>
            </a:pPr>
            <a:endParaRPr/>
          </a:p>
          <a:p>
            <a:pPr marL="496452" indent="-496452" algn="l" defTabSz="457200">
              <a:lnSpc>
                <a:spcPct val="120000"/>
              </a:lnSpc>
              <a:buSzPct val="45000"/>
              <a:buBlip>
                <a:blip r:embed="rId2"/>
              </a:buBlip>
              <a:defRPr sz="4000" spc="0">
                <a:solidFill>
                  <a:srgbClr val="1A1A1A"/>
                </a:solidFill>
                <a:uFill>
                  <a:solidFill>
                    <a:srgbClr val="1A1A1A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The three main types of learning disabilities</a:t>
            </a:r>
          </a:p>
          <a:p>
            <a:pPr marL="496452" indent="-496452" algn="just" defTabSz="457200">
              <a:lnSpc>
                <a:spcPct val="120000"/>
              </a:lnSpc>
              <a:buSzPct val="45000"/>
              <a:buBlip>
                <a:blip r:embed="rId2"/>
              </a:buBlip>
              <a:defRPr sz="4000" spc="0">
                <a:solidFill>
                  <a:srgbClr val="1A1A1A"/>
                </a:solidFill>
                <a:uFill>
                  <a:solidFill>
                    <a:srgbClr val="1A1A1A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/>
          </a:p>
          <a:p>
            <a:pPr marL="496452" indent="-496452" algn="l" defTabSz="457200">
              <a:lnSpc>
                <a:spcPct val="120000"/>
              </a:lnSpc>
              <a:buSzPct val="45000"/>
              <a:buBlip>
                <a:blip r:embed="rId2"/>
              </a:buBlip>
              <a:defRPr sz="4000" spc="0">
                <a:solidFill>
                  <a:srgbClr val="1A1A1A"/>
                </a:solidFill>
                <a:uFill>
                  <a:solidFill>
                    <a:srgbClr val="1A1A1A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Each type of learning disability can include several different disorders</a:t>
            </a:r>
          </a:p>
          <a:p>
            <a:pPr marL="496452" indent="-496452" algn="l" defTabSz="457200">
              <a:lnSpc>
                <a:spcPct val="120000"/>
              </a:lnSpc>
              <a:buSzPct val="45000"/>
              <a:buBlip>
                <a:blip r:embed="rId2"/>
              </a:buBlip>
              <a:defRPr sz="4000" spc="0">
                <a:solidFill>
                  <a:srgbClr val="1A1A1A"/>
                </a:solidFill>
                <a:uFill>
                  <a:solidFill>
                    <a:srgbClr val="1A1A1A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/>
          </a:p>
          <a:p>
            <a:pPr marL="496452" indent="-496452" algn="l" defTabSz="457200">
              <a:lnSpc>
                <a:spcPct val="120000"/>
              </a:lnSpc>
              <a:buSzPct val="45000"/>
              <a:buBlip>
                <a:blip r:embed="rId2"/>
              </a:buBlip>
              <a:defRPr sz="4000" spc="0">
                <a:solidFill>
                  <a:srgbClr val="1A1A1A"/>
                </a:solidFill>
                <a:uFill>
                  <a:solidFill>
                    <a:srgbClr val="1A1A1A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Learning disabilities are not based on less hearing, visual problems…..</a:t>
            </a:r>
          </a:p>
          <a:p>
            <a:pPr algn="l" defTabSz="457200">
              <a:lnSpc>
                <a:spcPct val="120000"/>
              </a:lnSpc>
              <a:defRPr sz="4000" spc="0">
                <a:solidFill>
                  <a:srgbClr val="1A1A1A"/>
                </a:solidFill>
                <a:uFill>
                  <a:solidFill>
                    <a:srgbClr val="1A1A1A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/>
          </a:p>
          <a:p>
            <a:pPr marL="496452" indent="-496452" algn="l" defTabSz="457200">
              <a:lnSpc>
                <a:spcPct val="120000"/>
              </a:lnSpc>
              <a:buSzPct val="45000"/>
              <a:buBlip>
                <a:blip r:embed="rId2"/>
              </a:buBlip>
              <a:defRPr sz="4000" spc="0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How can we know that child has learning disabilities? </a:t>
            </a:r>
          </a:p>
        </p:txBody>
      </p:sp>
      <p:pic>
        <p:nvPicPr>
          <p:cNvPr id="155" name="IMG_7660.jpg" descr="IMG_766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60953" y="2316389"/>
            <a:ext cx="10474585" cy="908322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The following questions"/>
          <p:cNvSpPr txBox="1">
            <a:spLocks noGrp="1"/>
          </p:cNvSpPr>
          <p:nvPr>
            <p:ph type="title"/>
          </p:nvPr>
        </p:nvSpPr>
        <p:spPr>
          <a:xfrm>
            <a:off x="1186571" y="1025483"/>
            <a:ext cx="9757341" cy="2545105"/>
          </a:xfrm>
          <a:prstGeom prst="rect">
            <a:avLst/>
          </a:prstGeom>
        </p:spPr>
        <p:txBody>
          <a:bodyPr/>
          <a:lstStyle>
            <a:lvl1pPr defTabSz="2072638">
              <a:defRPr sz="7100" spc="-100"/>
            </a:lvl1pPr>
          </a:lstStyle>
          <a:p>
            <a:r>
              <a:t>The following questions </a:t>
            </a:r>
          </a:p>
        </p:txBody>
      </p:sp>
      <p:pic>
        <p:nvPicPr>
          <p:cNvPr id="158" name="Moře stýkající se s oblohou při západu slunce" descr="Moře stýkající se s oblohou při západu slunce"/>
          <p:cNvPicPr>
            <a:picLocks noGrp="1" noChangeAspect="1"/>
          </p:cNvPicPr>
          <p:nvPr>
            <p:ph type="pic" idx="21"/>
          </p:nvPr>
        </p:nvPicPr>
        <p:blipFill>
          <a:blip r:embed="rId2"/>
          <a:srcRect l="14435" r="18758"/>
          <a:stretch>
            <a:fillRect/>
          </a:stretch>
        </p:blipFill>
        <p:spPr>
          <a:xfrm>
            <a:off x="12187983" y="1435876"/>
            <a:ext cx="10922008" cy="11176004"/>
          </a:xfrm>
          <a:prstGeom prst="rect">
            <a:avLst/>
          </a:prstGeom>
        </p:spPr>
      </p:pic>
      <p:sp>
        <p:nvSpPr>
          <p:cNvPr id="159" name="Does my child have trouble learning the alphabet, rhyming words, or connecting letters to their sounds?…"/>
          <p:cNvSpPr txBox="1">
            <a:spLocks noGrp="1"/>
          </p:cNvSpPr>
          <p:nvPr>
            <p:ph type="body" sz="quarter" idx="1"/>
          </p:nvPr>
        </p:nvSpPr>
        <p:spPr>
          <a:xfrm>
            <a:off x="1188442" y="4167487"/>
            <a:ext cx="9753601" cy="6841785"/>
          </a:xfrm>
          <a:prstGeom prst="rect">
            <a:avLst/>
          </a:prstGeom>
          <a:solidFill>
            <a:schemeClr val="accent4"/>
          </a:solidFill>
        </p:spPr>
        <p:txBody>
          <a:bodyPr/>
          <a:lstStyle/>
          <a:p>
            <a:pPr marL="877453" indent="-877453">
              <a:buClr>
                <a:srgbClr val="000000"/>
              </a:buClr>
              <a:buSzPct val="100000"/>
              <a:buAutoNum type="arabicPeriod"/>
              <a:defRPr sz="4000" spc="0">
                <a:latin typeface="Avenir Next Regular"/>
                <a:ea typeface="Avenir Next Regular"/>
                <a:cs typeface="Avenir Next Regular"/>
                <a:sym typeface="Avenir Next Regular"/>
              </a:defRPr>
            </a:pPr>
            <a:endParaRPr/>
          </a:p>
          <a:p>
            <a:pPr>
              <a:defRPr sz="4000" spc="0">
                <a:solidFill>
                  <a:srgbClr val="414141"/>
                </a:solidFill>
                <a:uFill>
                  <a:solidFill>
                    <a:srgbClr val="414141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Does my child have trouble learning the alphabet, rhyming words, or connecting letters to their sounds?</a:t>
            </a:r>
          </a:p>
          <a:p>
            <a:pPr>
              <a:defRPr sz="4000" spc="0">
                <a:solidFill>
                  <a:srgbClr val="414141"/>
                </a:solidFill>
                <a:uFill>
                  <a:solidFill>
                    <a:srgbClr val="414141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/>
          </a:p>
          <a:p>
            <a:pPr>
              <a:defRPr sz="4000" spc="0">
                <a:solidFill>
                  <a:srgbClr val="414141"/>
                </a:solidFill>
                <a:uFill>
                  <a:solidFill>
                    <a:srgbClr val="414141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Is my child having difficulty understanding what he or she reads?</a:t>
            </a:r>
          </a:p>
          <a:p>
            <a:pPr>
              <a:defRPr sz="4000" spc="0">
                <a:solidFill>
                  <a:srgbClr val="414141"/>
                </a:solidFill>
                <a:uFill>
                  <a:solidFill>
                    <a:srgbClr val="414141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/>
          </a:p>
          <a:p>
            <a:pPr>
              <a:defRPr sz="4000" spc="0">
                <a:solidFill>
                  <a:srgbClr val="414141"/>
                </a:solidFill>
                <a:uFill>
                  <a:solidFill>
                    <a:srgbClr val="414141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Is my child having difficulty with spelling?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What is dyslexia?"/>
          <p:cNvSpPr txBox="1">
            <a:spLocks noGrp="1"/>
          </p:cNvSpPr>
          <p:nvPr>
            <p:ph type="title"/>
          </p:nvPr>
        </p:nvSpPr>
        <p:spPr>
          <a:xfrm>
            <a:off x="1005928" y="3224609"/>
            <a:ext cx="21945602" cy="6604001"/>
          </a:xfrm>
          <a:prstGeom prst="rect">
            <a:avLst/>
          </a:prstGeom>
        </p:spPr>
        <p:txBody>
          <a:bodyPr/>
          <a:lstStyle/>
          <a:p>
            <a:r>
              <a:t>What is dyslexia?  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Dyslexia"/>
          <p:cNvSpPr txBox="1">
            <a:spLocks noGrp="1"/>
          </p:cNvSpPr>
          <p:nvPr>
            <p:ph type="title"/>
          </p:nvPr>
        </p:nvSpPr>
        <p:spPr>
          <a:xfrm>
            <a:off x="1217329" y="201195"/>
            <a:ext cx="9757341" cy="2540001"/>
          </a:xfrm>
          <a:prstGeom prst="rect">
            <a:avLst/>
          </a:prstGeom>
        </p:spPr>
        <p:txBody>
          <a:bodyPr/>
          <a:lstStyle>
            <a:lvl1pPr>
              <a:defRPr spc="-100"/>
            </a:lvl1pPr>
          </a:lstStyle>
          <a:p>
            <a:r>
              <a:t>Dyslexia </a:t>
            </a:r>
          </a:p>
        </p:txBody>
      </p:sp>
      <p:pic>
        <p:nvPicPr>
          <p:cNvPr id="164" name="Moře stýkající se s oblohou při západu slunce" descr="Moře stýkající se s oblohou při západu slunce"/>
          <p:cNvPicPr>
            <a:picLocks noGrp="1" noChangeAspect="1"/>
          </p:cNvPicPr>
          <p:nvPr>
            <p:ph type="pic" idx="21"/>
          </p:nvPr>
        </p:nvPicPr>
        <p:blipFill>
          <a:blip r:embed="rId2"/>
          <a:srcRect l="17424" r="17424"/>
          <a:stretch>
            <a:fillRect/>
          </a:stretch>
        </p:blipFill>
        <p:spPr>
          <a:xfrm>
            <a:off x="14324711" y="1631188"/>
            <a:ext cx="8250670" cy="8442546"/>
          </a:xfrm>
          <a:prstGeom prst="rect">
            <a:avLst/>
          </a:prstGeom>
        </p:spPr>
      </p:pic>
      <p:sp>
        <p:nvSpPr>
          <p:cNvPr id="165" name="Dyslexia is a slight disorder of the brain…"/>
          <p:cNvSpPr txBox="1">
            <a:spLocks noGrp="1"/>
          </p:cNvSpPr>
          <p:nvPr>
            <p:ph type="body" sz="half" idx="1"/>
          </p:nvPr>
        </p:nvSpPr>
        <p:spPr>
          <a:xfrm>
            <a:off x="1385077" y="3475837"/>
            <a:ext cx="9753601" cy="7638127"/>
          </a:xfrm>
          <a:prstGeom prst="rect">
            <a:avLst/>
          </a:prstGeom>
          <a:solidFill>
            <a:srgbClr val="239290"/>
          </a:solidFill>
        </p:spPr>
        <p:txBody>
          <a:bodyPr/>
          <a:lstStyle/>
          <a:p>
            <a:pPr defTabSz="1130300">
              <a:defRPr sz="3200" spc="0">
                <a:solidFill>
                  <a:srgbClr val="FFFFFF"/>
                </a:solidFill>
                <a:latin typeface="Avenir Next Regular"/>
                <a:ea typeface="Avenir Next Regular"/>
                <a:cs typeface="Avenir Next Regular"/>
                <a:sym typeface="Avenir Next Regular"/>
              </a:defRPr>
            </a:pPr>
            <a:endParaRPr/>
          </a:p>
          <a:p>
            <a:pPr marL="496452" indent="-496452" algn="just" defTabSz="457200">
              <a:lnSpc>
                <a:spcPct val="120000"/>
              </a:lnSpc>
              <a:buSzPct val="45000"/>
              <a:buBlip>
                <a:blip r:embed="rId3"/>
              </a:buBlip>
              <a:defRPr sz="4200" spc="0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Dyslexia is a slight disorder of the brain</a:t>
            </a:r>
          </a:p>
          <a:p>
            <a:pPr marL="496452" indent="-496452" algn="just" defTabSz="457200">
              <a:lnSpc>
                <a:spcPct val="120000"/>
              </a:lnSpc>
              <a:buSzPct val="45000"/>
              <a:buBlip>
                <a:blip r:embed="rId3"/>
              </a:buBlip>
              <a:defRPr sz="4200" spc="0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/>
          </a:p>
          <a:p>
            <a:pPr marL="496452" indent="-496452" algn="just" defTabSz="457200">
              <a:lnSpc>
                <a:spcPct val="120000"/>
              </a:lnSpc>
              <a:buSzPct val="45000"/>
              <a:buBlip>
                <a:blip r:embed="rId3"/>
              </a:buBlip>
              <a:defRPr sz="4200" spc="0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But does not affect intelligence</a:t>
            </a:r>
          </a:p>
          <a:p>
            <a:pPr marL="496452" indent="-496452" algn="just" defTabSz="457200">
              <a:lnSpc>
                <a:spcPct val="120000"/>
              </a:lnSpc>
              <a:buSzPct val="45000"/>
              <a:buBlip>
                <a:blip r:embed="rId3"/>
              </a:buBlip>
              <a:defRPr sz="4200" spc="0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/>
          </a:p>
          <a:p>
            <a:pPr marL="496452" indent="-496452" algn="just" defTabSz="457200">
              <a:lnSpc>
                <a:spcPct val="120000"/>
              </a:lnSpc>
              <a:buSzPct val="45000"/>
              <a:buBlip>
                <a:blip r:embed="rId3"/>
              </a:buBlip>
              <a:defRPr sz="4200" spc="0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Over 20% of the population has </a:t>
            </a: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4"/>
              </a:rPr>
              <a:t>dyslexia</a:t>
            </a:r>
          </a:p>
          <a:p>
            <a:pPr marL="397161" indent="-397161" defTabSz="1130300">
              <a:buSzPct val="45000"/>
              <a:buBlip>
                <a:blip r:embed="rId3"/>
              </a:buBlip>
              <a:defRPr sz="4000" spc="0">
                <a:latin typeface="Avenir Next Regular"/>
                <a:ea typeface="Avenir Next Regular"/>
                <a:cs typeface="Avenir Next Regular"/>
                <a:sym typeface="Avenir Next Regular"/>
              </a:defRPr>
            </a:pPr>
            <a:endParaRPr u="sng">
              <a:solidFill>
                <a:srgbClr val="0000FF"/>
              </a:solidFill>
              <a:uFill>
                <a:solidFill>
                  <a:srgbClr val="0000FF"/>
                </a:solidFill>
              </a:uFill>
              <a:hlinkClick r:id="rId4"/>
            </a:endParaRPr>
          </a:p>
          <a:p>
            <a:pPr marL="397161" indent="-397161" defTabSz="1130300">
              <a:buSzPct val="45000"/>
              <a:buBlip>
                <a:blip r:embed="rId3"/>
              </a:buBlip>
              <a:defRPr sz="4000" spc="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Dyslexia in adults can manifest in different and unexpected ways.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ome Sights of dyslexia in adults"/>
          <p:cNvSpPr txBox="1">
            <a:spLocks noGrp="1"/>
          </p:cNvSpPr>
          <p:nvPr>
            <p:ph type="title"/>
          </p:nvPr>
        </p:nvSpPr>
        <p:spPr>
          <a:xfrm>
            <a:off x="-508682" y="774700"/>
            <a:ext cx="10922001" cy="2921019"/>
          </a:xfrm>
          <a:prstGeom prst="rect">
            <a:avLst/>
          </a:prstGeom>
        </p:spPr>
        <p:txBody>
          <a:bodyPr/>
          <a:lstStyle/>
          <a:p>
            <a:pPr algn="just" defTabSz="365758">
              <a:lnSpc>
                <a:spcPct val="120000"/>
              </a:lnSpc>
              <a:defRPr sz="4800" b="1" spc="0">
                <a:uFill>
                  <a:solidFill>
                    <a:srgbClr val="000000"/>
                  </a:solidFill>
                </a:uFill>
                <a:latin typeface="+mj-lt"/>
                <a:ea typeface="+mj-ea"/>
                <a:cs typeface="+mj-cs"/>
                <a:sym typeface="Helvetica Neue"/>
              </a:defRPr>
            </a:pPr>
            <a:endParaRPr/>
          </a:p>
          <a:p>
            <a:pPr lvl="5" indent="1828800" algn="just" defTabSz="365758">
              <a:lnSpc>
                <a:spcPct val="120000"/>
              </a:lnSpc>
              <a:defRPr sz="4800" b="1" spc="0">
                <a:solidFill>
                  <a:srgbClr val="1A1A1A"/>
                </a:solidFill>
                <a:uFill>
                  <a:solidFill>
                    <a:srgbClr val="1A1A1A"/>
                  </a:solidFill>
                </a:uFill>
                <a:latin typeface="Times Roman"/>
                <a:ea typeface="Times Roman"/>
                <a:cs typeface="Times Roman"/>
                <a:sym typeface="Times Roman"/>
              </a:defRPr>
            </a:pPr>
            <a:r>
              <a:t>Some Sights of dyslexia in adults </a:t>
            </a:r>
          </a:p>
        </p:txBody>
      </p:sp>
      <p:pic>
        <p:nvPicPr>
          <p:cNvPr id="168" name="Moře stýkající se s oblohou při západu slunce" descr="Moře stýkající se s oblohou při západu slunce"/>
          <p:cNvPicPr>
            <a:picLocks noGrp="1" noChangeAspect="1"/>
          </p:cNvPicPr>
          <p:nvPr>
            <p:ph type="pic" idx="21"/>
          </p:nvPr>
        </p:nvPicPr>
        <p:blipFill>
          <a:blip r:embed="rId2"/>
          <a:srcRect l="4565" r="4565"/>
          <a:stretch>
            <a:fillRect/>
          </a:stretch>
        </p:blipFill>
        <p:spPr>
          <a:xfrm>
            <a:off x="12674534" y="2256194"/>
            <a:ext cx="9958221" cy="10189806"/>
          </a:xfrm>
          <a:prstGeom prst="rect">
            <a:avLst/>
          </a:prstGeom>
        </p:spPr>
      </p:pic>
      <p:sp>
        <p:nvSpPr>
          <p:cNvPr id="169" name="Difficulty recalling past conversations: often accused of “not listening”…"/>
          <p:cNvSpPr txBox="1">
            <a:spLocks noGrp="1"/>
          </p:cNvSpPr>
          <p:nvPr>
            <p:ph type="body" sz="half" idx="1"/>
          </p:nvPr>
        </p:nvSpPr>
        <p:spPr>
          <a:xfrm>
            <a:off x="1219198" y="4023221"/>
            <a:ext cx="9757573" cy="8384680"/>
          </a:xfrm>
          <a:prstGeom prst="rect">
            <a:avLst/>
          </a:prstGeom>
          <a:solidFill>
            <a:srgbClr val="7CADED"/>
          </a:solidFill>
        </p:spPr>
        <p:txBody>
          <a:bodyPr/>
          <a:lstStyle/>
          <a:p>
            <a:pPr defTabSz="825500">
              <a:defRPr sz="3200" spc="0">
                <a:latin typeface="Avenir Next Regular"/>
                <a:ea typeface="Avenir Next Regular"/>
                <a:cs typeface="Avenir Next Regular"/>
                <a:sym typeface="Avenir Next Regular"/>
              </a:defRPr>
            </a:pPr>
            <a:endParaRPr/>
          </a:p>
          <a:p>
            <a:pPr marL="877453" indent="-877453" defTabSz="825500">
              <a:buClr>
                <a:srgbClr val="000000"/>
              </a:buClr>
              <a:buSzPct val="100000"/>
              <a:buAutoNum type="arabicPeriod"/>
              <a:defRPr sz="4000" spc="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/>
          </a:p>
          <a:p>
            <a:pPr defTabSz="825500">
              <a:defRPr sz="4000" spc="0">
                <a:uFill>
                  <a:solidFill>
                    <a:srgbClr val="1A1A1A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Difficulty recalling past conversations: often accused of “not listening” </a:t>
            </a:r>
          </a:p>
          <a:p>
            <a:pPr defTabSz="825500">
              <a:defRPr sz="4000" spc="0">
                <a:uFill>
                  <a:solidFill>
                    <a:srgbClr val="1A1A1A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/>
          </a:p>
          <a:p>
            <a:pPr defTabSz="825500">
              <a:defRPr sz="4000" spc="0">
                <a:uFill>
                  <a:solidFill>
                    <a:srgbClr val="1A1A1A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Trouble remembering names </a:t>
            </a:r>
          </a:p>
          <a:p>
            <a:pPr defTabSz="825500">
              <a:defRPr sz="4000" spc="0">
                <a:uFill>
                  <a:solidFill>
                    <a:srgbClr val="1A1A1A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/>
          </a:p>
          <a:p>
            <a:pPr defTabSz="825500">
              <a:defRPr sz="4000" spc="0">
                <a:uFill>
                  <a:solidFill>
                    <a:srgbClr val="1A1A1A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Resisting readings loud during meetings</a:t>
            </a:r>
          </a:p>
          <a:p>
            <a:pPr defTabSz="825500">
              <a:defRPr sz="4000" spc="0">
                <a:uFill>
                  <a:solidFill>
                    <a:srgbClr val="1A1A1A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/>
          </a:p>
          <a:p>
            <a:pPr defTabSz="825500">
              <a:defRPr sz="4000" spc="0">
                <a:uFill>
                  <a:solidFill>
                    <a:srgbClr val="1A1A1A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Rereading emails </a:t>
            </a: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Moře stýkající se s oblohou při západu slunce 2" descr="Moře stýkající se s oblohou při západu slunce 2"/>
          <p:cNvPicPr>
            <a:picLocks noGrp="1" noChangeAspect="1"/>
          </p:cNvPicPr>
          <p:nvPr>
            <p:ph type="pic" idx="21"/>
          </p:nvPr>
        </p:nvPicPr>
        <p:blipFill>
          <a:blip r:embed="rId2"/>
          <a:srcRect l="11877" r="11877"/>
          <a:stretch>
            <a:fillRect/>
          </a:stretch>
        </p:blipFill>
        <p:spPr>
          <a:xfrm>
            <a:off x="417951" y="8475056"/>
            <a:ext cx="6017427" cy="4419697"/>
          </a:xfrm>
          <a:prstGeom prst="rect">
            <a:avLst/>
          </a:prstGeom>
        </p:spPr>
      </p:pic>
      <p:pic>
        <p:nvPicPr>
          <p:cNvPr id="172" name="Moře stýkající se s oblohou při západu slunce 1" descr="Moře stýkající se s oblohou při západu slunce 1"/>
          <p:cNvPicPr>
            <a:picLocks noGrp="1" noChangeAspect="1"/>
          </p:cNvPicPr>
          <p:nvPr>
            <p:ph type="pic" idx="22"/>
          </p:nvPr>
        </p:nvPicPr>
        <p:blipFill>
          <a:blip r:embed="rId3"/>
          <a:srcRect b="11862"/>
          <a:stretch>
            <a:fillRect/>
          </a:stretch>
        </p:blipFill>
        <p:spPr>
          <a:xfrm>
            <a:off x="17948625" y="1207257"/>
            <a:ext cx="5743155" cy="4218245"/>
          </a:xfrm>
          <a:prstGeom prst="rect">
            <a:avLst/>
          </a:prstGeom>
        </p:spPr>
      </p:pic>
      <p:pic>
        <p:nvPicPr>
          <p:cNvPr id="173" name="ud-definition-of-dyslexia-strengths.jpg" descr="ud-definition-of-dyslexia-strengths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56773" y="3423501"/>
            <a:ext cx="10270454" cy="577713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!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pc="-100"/>
            </a:lvl1pPr>
          </a:lstStyle>
          <a:p>
            <a:r>
              <a:t>!</a:t>
            </a:r>
          </a:p>
        </p:txBody>
      </p:sp>
      <p:sp>
        <p:nvSpPr>
          <p:cNvPr id="176" name="1. Dyslexia is very common.…"/>
          <p:cNvSpPr txBox="1">
            <a:spLocks noGrp="1"/>
          </p:cNvSpPr>
          <p:nvPr>
            <p:ph type="body" idx="1"/>
          </p:nvPr>
        </p:nvSpPr>
        <p:spPr>
          <a:xfrm>
            <a:off x="1219198" y="4013200"/>
            <a:ext cx="21948580" cy="8483600"/>
          </a:xfrm>
          <a:prstGeom prst="rect">
            <a:avLst/>
          </a:prstGeom>
        </p:spPr>
        <p:txBody>
          <a:bodyPr/>
          <a:lstStyle/>
          <a:p>
            <a:pPr marL="0" indent="0" algn="just" defTabSz="449580">
              <a:lnSpc>
                <a:spcPct val="120000"/>
              </a:lnSpc>
              <a:spcBef>
                <a:spcPts val="500"/>
              </a:spcBef>
              <a:buSzTx/>
              <a:buNone/>
              <a:defRPr sz="5000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1. </a:t>
            </a:r>
            <a:r>
              <a:rPr b="1"/>
              <a:t>Dyslexia is very common</a:t>
            </a:r>
            <a:r>
              <a:t>. </a:t>
            </a:r>
          </a:p>
          <a:p>
            <a:pPr marL="0" indent="0" algn="just" defTabSz="449580">
              <a:lnSpc>
                <a:spcPct val="120000"/>
              </a:lnSpc>
              <a:spcBef>
                <a:spcPts val="500"/>
              </a:spcBef>
              <a:buSzTx/>
              <a:buNone/>
              <a:defRPr sz="5000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/>
          </a:p>
          <a:p>
            <a:pPr marL="0" indent="0" algn="just" defTabSz="449580">
              <a:lnSpc>
                <a:spcPct val="120000"/>
              </a:lnSpc>
              <a:spcBef>
                <a:spcPts val="500"/>
              </a:spcBef>
              <a:buSzTx/>
              <a:buNone/>
              <a:defRPr sz="5000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2. Kids who have dyslexia are </a:t>
            </a:r>
            <a:r>
              <a:rPr b="1"/>
              <a:t>just as smart as other kids</a:t>
            </a:r>
            <a:r>
              <a:t>. </a:t>
            </a:r>
          </a:p>
          <a:p>
            <a:pPr marL="0" indent="0" algn="just" defTabSz="449580">
              <a:lnSpc>
                <a:spcPct val="120000"/>
              </a:lnSpc>
              <a:spcBef>
                <a:spcPts val="500"/>
              </a:spcBef>
              <a:buSzTx/>
              <a:buNone/>
              <a:defRPr sz="5000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/>
          </a:p>
          <a:p>
            <a:pPr marL="0" indent="0" algn="just" defTabSz="449580">
              <a:lnSpc>
                <a:spcPct val="120000"/>
              </a:lnSpc>
              <a:spcBef>
                <a:spcPts val="500"/>
              </a:spcBef>
              <a:buSzTx/>
              <a:buNone/>
              <a:defRPr sz="5000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3. There are </a:t>
            </a:r>
            <a:r>
              <a:rPr b="1"/>
              <a:t>proven methods for teaching kids </a:t>
            </a:r>
            <a:r>
              <a:t>with dyslexia to read and improve skills.</a:t>
            </a: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Personal"/>
          <p:cNvSpPr txBox="1">
            <a:spLocks noGrp="1"/>
          </p:cNvSpPr>
          <p:nvPr>
            <p:ph type="title"/>
          </p:nvPr>
        </p:nvSpPr>
        <p:spPr>
          <a:xfrm>
            <a:off x="6762380" y="2665658"/>
            <a:ext cx="9757342" cy="2540008"/>
          </a:xfrm>
          <a:prstGeom prst="rect">
            <a:avLst/>
          </a:prstGeom>
          <a:solidFill>
            <a:schemeClr val="accent5"/>
          </a:solidFill>
        </p:spPr>
        <p:txBody>
          <a:bodyPr/>
          <a:lstStyle>
            <a:lvl1pPr defTabSz="1130300">
              <a:lnSpc>
                <a:spcPct val="100000"/>
              </a:lnSpc>
              <a:defRPr sz="7000" spc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Personal </a:t>
            </a:r>
          </a:p>
        </p:txBody>
      </p:sp>
      <p:sp>
        <p:nvSpPr>
          <p:cNvPr id="179" name="Experience"/>
          <p:cNvSpPr txBox="1">
            <a:spLocks noGrp="1"/>
          </p:cNvSpPr>
          <p:nvPr>
            <p:ph type="body" sz="quarter" idx="1"/>
          </p:nvPr>
        </p:nvSpPr>
        <p:spPr>
          <a:xfrm>
            <a:off x="3470394" y="6021481"/>
            <a:ext cx="9753604" cy="5416556"/>
          </a:xfrm>
          <a:prstGeom prst="rect">
            <a:avLst/>
          </a:prstGeom>
        </p:spPr>
        <p:txBody>
          <a:bodyPr/>
          <a:lstStyle>
            <a:lvl1pPr>
              <a:defRPr spc="-100"/>
            </a:lvl1pPr>
          </a:lstStyle>
          <a:p>
            <a:r>
              <a:t>Experience </a:t>
            </a:r>
          </a:p>
        </p:txBody>
      </p:sp>
      <p:pic>
        <p:nvPicPr>
          <p:cNvPr id="180" name="Unknown.jpeg" descr="Unknown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56170" y="6202047"/>
            <a:ext cx="8425710" cy="5055426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23_ClassicWhite">
  <a:themeElements>
    <a:clrScheme name="23_Classic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3E74D1"/>
      </a:accent1>
      <a:accent2>
        <a:srgbClr val="33C5B9"/>
      </a:accent2>
      <a:accent3>
        <a:srgbClr val="45B53C"/>
      </a:accent3>
      <a:accent4>
        <a:srgbClr val="FFBD16"/>
      </a:accent4>
      <a:accent5>
        <a:srgbClr val="E22146"/>
      </a:accent5>
      <a:accent6>
        <a:srgbClr val="836BB7"/>
      </a:accent6>
      <a:hlink>
        <a:srgbClr val="0000FF"/>
      </a:hlink>
      <a:folHlink>
        <a:srgbClr val="FF00FF"/>
      </a:folHlink>
    </a:clrScheme>
    <a:fontScheme name="23_Classic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23_Clas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400" rtl="0" fontAlgn="auto" latinLnBrk="0" hangingPunct="0">
          <a:lnSpc>
            <a:spcPct val="9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400" rtl="0" fontAlgn="auto" latinLnBrk="0" hangingPunct="0">
          <a:lnSpc>
            <a:spcPct val="9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3_ClassicWhite">
  <a:themeElements>
    <a:clrScheme name="23_Classic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3E74D1"/>
      </a:accent1>
      <a:accent2>
        <a:srgbClr val="33C5B9"/>
      </a:accent2>
      <a:accent3>
        <a:srgbClr val="45B53C"/>
      </a:accent3>
      <a:accent4>
        <a:srgbClr val="FFBD16"/>
      </a:accent4>
      <a:accent5>
        <a:srgbClr val="E22146"/>
      </a:accent5>
      <a:accent6>
        <a:srgbClr val="836BB7"/>
      </a:accent6>
      <a:hlink>
        <a:srgbClr val="0000FF"/>
      </a:hlink>
      <a:folHlink>
        <a:srgbClr val="FF00FF"/>
      </a:folHlink>
    </a:clrScheme>
    <a:fontScheme name="23_Classic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23_Clas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400" rtl="0" fontAlgn="auto" latinLnBrk="0" hangingPunct="0">
          <a:lnSpc>
            <a:spcPct val="9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400" rtl="0" fontAlgn="auto" latinLnBrk="0" hangingPunct="0">
          <a:lnSpc>
            <a:spcPct val="9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400</Words>
  <Application>Microsoft Office PowerPoint</Application>
  <PresentationFormat>Vlastní</PresentationFormat>
  <Paragraphs>87</Paragraphs>
  <Slides>18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7" baseType="lpstr">
      <vt:lpstr>Avenir Next Demi Bold</vt:lpstr>
      <vt:lpstr>Avenir Next Medium</vt:lpstr>
      <vt:lpstr>Avenir Next Regular</vt:lpstr>
      <vt:lpstr>Canela Bold</vt:lpstr>
      <vt:lpstr>Canela Deck Regular</vt:lpstr>
      <vt:lpstr>Canela Regular</vt:lpstr>
      <vt:lpstr>Canela Text Regular</vt:lpstr>
      <vt:lpstr>Helvetica Neue</vt:lpstr>
      <vt:lpstr>23_ClassicWhite</vt:lpstr>
      <vt:lpstr>Learning disabilities </vt:lpstr>
      <vt:lpstr>Learning disabilities </vt:lpstr>
      <vt:lpstr>The following questions </vt:lpstr>
      <vt:lpstr>What is dyslexia?  </vt:lpstr>
      <vt:lpstr>Dyslexia </vt:lpstr>
      <vt:lpstr> Some Sights of dyslexia in adults </vt:lpstr>
      <vt:lpstr>Prezentace aplikace PowerPoint</vt:lpstr>
      <vt:lpstr>!</vt:lpstr>
      <vt:lpstr>Personal </vt:lpstr>
      <vt:lpstr>What is dysgraphia?</vt:lpstr>
      <vt:lpstr>Dysgraphia </vt:lpstr>
      <vt:lpstr>What is dyscalculia? </vt:lpstr>
      <vt:lpstr>Dyscalculia</vt:lpstr>
      <vt:lpstr>What is dyspraxia? </vt:lpstr>
      <vt:lpstr>Dyspraxia</vt:lpstr>
      <vt:lpstr>Prezentace aplikace PowerPoint</vt:lpstr>
      <vt:lpstr>Prezentace aplikace PowerPoint</vt:lpstr>
      <vt:lpstr>Sources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Learning disabilities </dc:title>
  <dc:creator>Uzivatel</dc:creator>
  <cp:lastModifiedBy>Marie Houšková</cp:lastModifiedBy>
  <cp:revision>1</cp:revision>
  <dcterms:modified xsi:type="dcterms:W3CDTF">2024-05-05T17:39:56Z</dcterms:modified>
</cp:coreProperties>
</file>