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8"/>
  </p:notesMasterIdLst>
  <p:sldIdLst>
    <p:sldId id="256" r:id="rId2"/>
    <p:sldId id="259" r:id="rId3"/>
    <p:sldId id="258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899" autoAdjust="0"/>
  </p:normalViewPr>
  <p:slideViewPr>
    <p:cSldViewPr snapToGrid="0">
      <p:cViewPr varScale="1">
        <p:scale>
          <a:sx n="53" d="100"/>
          <a:sy n="53" d="100"/>
        </p:scale>
        <p:origin x="11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B3BEE-0834-4AA8-A03A-C2D8C86B9FB1}" type="datetimeFigureOut">
              <a:rPr lang="cs-CZ" smtClean="0"/>
              <a:t>31.03.2022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3670B-D8B2-433C-87BD-31F5BC3793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0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https://www.cuzk.cz/Katastr-nemovitosti.aspx</a:t>
            </a:r>
          </a:p>
          <a:p>
            <a:endParaRPr lang="cs-CZ" dirty="0"/>
          </a:p>
          <a:p>
            <a:r>
              <a:rPr lang="cs-CZ" dirty="0"/>
              <a:t>Zákony: https://www.cuzk.cz/Predpisy/Strucna-charakteristika-zakonu-KN.aspx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3670B-D8B2-433C-87BD-31F5BC3793C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008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https://nahlizenidokn.cuzk.cz/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3670B-D8B2-433C-87BD-31F5BC3793C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51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3670B-D8B2-433C-87BD-31F5BC3793C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21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https://nahlizenidokn.cuzk.cz/VyberKatastrMapa.aspx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3670B-D8B2-433C-87BD-31F5BC3793C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7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4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7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3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0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7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3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2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2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8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7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zk.cz/Katastr-nemovitosti/O-katastru-nemovitosti/Informacni-system-katastru-nemovitosti-ISKN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uzk.cz/Predpisy/Strucna-charakteristika-zakonu-KN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hlizenidokn.cuzk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F4008A8-1D9B-4069-A690-B967F4A8E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tx2">
                    <a:alpha val="80000"/>
                  </a:schemeClr>
                </a:solidFill>
              </a:rPr>
              <a:t>Katastr nemovitostí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7A715D-8B39-4264-ADC7-8AD073D13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endParaRPr lang="cs-CZ" dirty="0">
              <a:solidFill>
                <a:schemeClr val="tx2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Obsah obrázku vektorová grafika&#10;&#10;Popis byl vytvořen automaticky">
            <a:extLst>
              <a:ext uri="{FF2B5EF4-FFF2-40B4-BE49-F238E27FC236}">
                <a16:creationId xmlns:a16="http://schemas.microsoft.com/office/drawing/2014/main" id="{B681F17F-326B-4FE1-BBA3-726AF0949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1" r="2" b="2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261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8" name="Rectangle 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Rectangle 9">
            <a:extLst>
              <a:ext uri="{FF2B5EF4-FFF2-40B4-BE49-F238E27FC236}">
                <a16:creationId xmlns:a16="http://schemas.microsoft.com/office/drawing/2014/main" id="{181CC2FD-F5D2-4415-8486-46858CC42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2269" y="-284218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1063619-981B-4E62-A26E-E345BB3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290211" y="0"/>
            <a:ext cx="4039677" cy="1269438"/>
          </a:xfrm>
          <a:custGeom>
            <a:avLst/>
            <a:gdLst>
              <a:gd name="connsiteX0" fmla="*/ 2019838 w 4039677"/>
              <a:gd name="connsiteY0" fmla="*/ 0 h 1269438"/>
              <a:gd name="connsiteX1" fmla="*/ 3994238 w 4039677"/>
              <a:gd name="connsiteY1" fmla="*/ 1175114 h 1269438"/>
              <a:gd name="connsiteX2" fmla="*/ 4039677 w 4039677"/>
              <a:gd name="connsiteY2" fmla="*/ 1269438 h 1269438"/>
              <a:gd name="connsiteX3" fmla="*/ 3004689 w 4039677"/>
              <a:gd name="connsiteY3" fmla="*/ 1269438 h 1269438"/>
              <a:gd name="connsiteX4" fmla="*/ 3000461 w 4039677"/>
              <a:gd name="connsiteY4" fmla="*/ 1264787 h 1269438"/>
              <a:gd name="connsiteX5" fmla="*/ 2019838 w 4039677"/>
              <a:gd name="connsiteY5" fmla="*/ 858599 h 1269438"/>
              <a:gd name="connsiteX6" fmla="*/ 1039216 w 4039677"/>
              <a:gd name="connsiteY6" fmla="*/ 1264787 h 1269438"/>
              <a:gd name="connsiteX7" fmla="*/ 1034988 w 4039677"/>
              <a:gd name="connsiteY7" fmla="*/ 1269438 h 1269438"/>
              <a:gd name="connsiteX8" fmla="*/ 0 w 4039677"/>
              <a:gd name="connsiteY8" fmla="*/ 1269438 h 1269438"/>
              <a:gd name="connsiteX9" fmla="*/ 45438 w 4039677"/>
              <a:gd name="connsiteY9" fmla="*/ 1175114 h 1269438"/>
              <a:gd name="connsiteX10" fmla="*/ 2019838 w 4039677"/>
              <a:gd name="connsiteY10" fmla="*/ 0 h 126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9677" h="1269438">
                <a:moveTo>
                  <a:pt x="2019838" y="0"/>
                </a:moveTo>
                <a:cubicBezTo>
                  <a:pt x="2872410" y="0"/>
                  <a:pt x="3614002" y="475164"/>
                  <a:pt x="3994238" y="1175114"/>
                </a:cubicBezTo>
                <a:lnTo>
                  <a:pt x="4039677" y="1269438"/>
                </a:lnTo>
                <a:lnTo>
                  <a:pt x="3004689" y="1269438"/>
                </a:lnTo>
                <a:lnTo>
                  <a:pt x="3000461" y="1264787"/>
                </a:lnTo>
                <a:cubicBezTo>
                  <a:pt x="2749498" y="1013823"/>
                  <a:pt x="2402795" y="858599"/>
                  <a:pt x="2019838" y="858599"/>
                </a:cubicBezTo>
                <a:cubicBezTo>
                  <a:pt x="1636881" y="858599"/>
                  <a:pt x="1290179" y="1013823"/>
                  <a:pt x="1039216" y="1264787"/>
                </a:cubicBezTo>
                <a:lnTo>
                  <a:pt x="1034988" y="1269438"/>
                </a:lnTo>
                <a:lnTo>
                  <a:pt x="0" y="1269438"/>
                </a:lnTo>
                <a:lnTo>
                  <a:pt x="45438" y="1175114"/>
                </a:lnTo>
                <a:cubicBezTo>
                  <a:pt x="425674" y="475164"/>
                  <a:pt x="1167266" y="0"/>
                  <a:pt x="2019838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13DD3C7-B3CD-47B3-B481-C9FB50CB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660"/>
            <a:ext cx="11039469" cy="1038437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Katastr nemovitostí České republiky (KN)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91D28F-A192-4BD8-97F0-E1F60B719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6578"/>
            <a:ext cx="10729146" cy="4532512"/>
          </a:xfrm>
        </p:spPr>
        <p:txBody>
          <a:bodyPr anchor="t">
            <a:norm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KN je zdrojem informací, které slouží k ochraně práv k nemovitostem, pro daňové a poplatkové účely, k ochraně životního prostředí, zemědělského a lesního půdního fondu, nerostného bohatství, kulturních památek, pro rozvoj území, k oceňování nemovitostí, pro účely vědecké, hospodářské a statistické a pro tvorbu dalších informačních systémů.</a:t>
            </a:r>
          </a:p>
          <a:p>
            <a:pPr marL="0" indent="0">
              <a:buClr>
                <a:srgbClr val="00B050"/>
              </a:buClr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pPr marL="285750" indent="-285750" fontAlgn="base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Je veden jako </a:t>
            </a:r>
            <a:r>
              <a:rPr lang="cs-CZ" sz="18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informační systém o území České republiky</a:t>
            </a:r>
            <a:r>
              <a:rPr lang="cs-CZ" sz="1800" dirty="0">
                <a:solidFill>
                  <a:schemeClr val="tx2"/>
                </a:solidFill>
              </a:rPr>
              <a:t> převážně počítačovými prostředky, kde základní územní jednotkou je katastrální území a jeho operát mimo jiné tvoří:</a:t>
            </a:r>
          </a:p>
          <a:p>
            <a:pPr marL="285750" indent="-285750" fontAlgn="base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2"/>
                </a:solidFill>
              </a:rPr>
              <a:t>Soubor geodetických informací</a:t>
            </a:r>
            <a:r>
              <a:rPr lang="cs-CZ" sz="1400" dirty="0">
                <a:solidFill>
                  <a:schemeClr val="tx2"/>
                </a:solidFill>
              </a:rPr>
              <a:t>, který zahrnuje katastrální mapu (včetně jejího číselného vyjádření ve stanovených katastrálních územích).</a:t>
            </a:r>
          </a:p>
          <a:p>
            <a:pPr marL="285750" lvl="1" indent="-285750" fontAlgn="base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2"/>
                </a:solidFill>
              </a:rPr>
              <a:t>Soubor popisných informací</a:t>
            </a:r>
            <a:r>
              <a:rPr lang="cs-CZ" sz="1400" dirty="0">
                <a:solidFill>
                  <a:schemeClr val="tx2"/>
                </a:solidFill>
              </a:rPr>
              <a:t>, který zahrnuje údaje o katastrálních územích, o parcelách, o stavbách, o bytech a nebytových prostorech, o vlastnících a jiných oprávněných, o právních vztazích a právech a skutečnostech, stanovených zákonem.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2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Stručná charakteristika zákonů, které upravují katastr nemovitostí</a:t>
            </a:r>
            <a:endParaRPr lang="cs-C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6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8" name="Rectangle 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Rectangle 9">
            <a:extLst>
              <a:ext uri="{FF2B5EF4-FFF2-40B4-BE49-F238E27FC236}">
                <a16:creationId xmlns:a16="http://schemas.microsoft.com/office/drawing/2014/main" id="{181CC2FD-F5D2-4415-8486-46858CC42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2269" y="-284218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1063619-981B-4E62-A26E-E345BB3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290211" y="0"/>
            <a:ext cx="4039677" cy="1269438"/>
          </a:xfrm>
          <a:custGeom>
            <a:avLst/>
            <a:gdLst>
              <a:gd name="connsiteX0" fmla="*/ 2019838 w 4039677"/>
              <a:gd name="connsiteY0" fmla="*/ 0 h 1269438"/>
              <a:gd name="connsiteX1" fmla="*/ 3994238 w 4039677"/>
              <a:gd name="connsiteY1" fmla="*/ 1175114 h 1269438"/>
              <a:gd name="connsiteX2" fmla="*/ 4039677 w 4039677"/>
              <a:gd name="connsiteY2" fmla="*/ 1269438 h 1269438"/>
              <a:gd name="connsiteX3" fmla="*/ 3004689 w 4039677"/>
              <a:gd name="connsiteY3" fmla="*/ 1269438 h 1269438"/>
              <a:gd name="connsiteX4" fmla="*/ 3000461 w 4039677"/>
              <a:gd name="connsiteY4" fmla="*/ 1264787 h 1269438"/>
              <a:gd name="connsiteX5" fmla="*/ 2019838 w 4039677"/>
              <a:gd name="connsiteY5" fmla="*/ 858599 h 1269438"/>
              <a:gd name="connsiteX6" fmla="*/ 1039216 w 4039677"/>
              <a:gd name="connsiteY6" fmla="*/ 1264787 h 1269438"/>
              <a:gd name="connsiteX7" fmla="*/ 1034988 w 4039677"/>
              <a:gd name="connsiteY7" fmla="*/ 1269438 h 1269438"/>
              <a:gd name="connsiteX8" fmla="*/ 0 w 4039677"/>
              <a:gd name="connsiteY8" fmla="*/ 1269438 h 1269438"/>
              <a:gd name="connsiteX9" fmla="*/ 45438 w 4039677"/>
              <a:gd name="connsiteY9" fmla="*/ 1175114 h 1269438"/>
              <a:gd name="connsiteX10" fmla="*/ 2019838 w 4039677"/>
              <a:gd name="connsiteY10" fmla="*/ 0 h 126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9677" h="1269438">
                <a:moveTo>
                  <a:pt x="2019838" y="0"/>
                </a:moveTo>
                <a:cubicBezTo>
                  <a:pt x="2872410" y="0"/>
                  <a:pt x="3614002" y="475164"/>
                  <a:pt x="3994238" y="1175114"/>
                </a:cubicBezTo>
                <a:lnTo>
                  <a:pt x="4039677" y="1269438"/>
                </a:lnTo>
                <a:lnTo>
                  <a:pt x="3004689" y="1269438"/>
                </a:lnTo>
                <a:lnTo>
                  <a:pt x="3000461" y="1264787"/>
                </a:lnTo>
                <a:cubicBezTo>
                  <a:pt x="2749498" y="1013823"/>
                  <a:pt x="2402795" y="858599"/>
                  <a:pt x="2019838" y="858599"/>
                </a:cubicBezTo>
                <a:cubicBezTo>
                  <a:pt x="1636881" y="858599"/>
                  <a:pt x="1290179" y="1013823"/>
                  <a:pt x="1039216" y="1264787"/>
                </a:cubicBezTo>
                <a:lnTo>
                  <a:pt x="1034988" y="1269438"/>
                </a:lnTo>
                <a:lnTo>
                  <a:pt x="0" y="1269438"/>
                </a:lnTo>
                <a:lnTo>
                  <a:pt x="45438" y="1175114"/>
                </a:lnTo>
                <a:cubicBezTo>
                  <a:pt x="425674" y="475164"/>
                  <a:pt x="1167266" y="0"/>
                  <a:pt x="2019838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13DD3C7-B3CD-47B3-B481-C9FB50CB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28" y="247661"/>
            <a:ext cx="4557992" cy="1038437"/>
          </a:xfrm>
        </p:spPr>
        <p:txBody>
          <a:bodyPr anchor="b">
            <a:normAutofit/>
          </a:bodyPr>
          <a:lstStyle/>
          <a:p>
            <a:r>
              <a:rPr lang="cs-CZ" dirty="0">
                <a:solidFill>
                  <a:schemeClr val="tx2"/>
                </a:solidFill>
                <a:hlinkClick r:id="rId3"/>
              </a:rPr>
              <a:t>Nahlížení do KN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91D28F-A192-4BD8-97F0-E1F60B719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999" y="247661"/>
            <a:ext cx="7147922" cy="1291203"/>
          </a:xfrm>
        </p:spPr>
        <p:txBody>
          <a:bodyPr anchor="t">
            <a:normAutofit lnSpcReduction="10000"/>
          </a:bodyPr>
          <a:lstStyle/>
          <a:p>
            <a:pPr marL="0" indent="0" algn="just">
              <a:buClr>
                <a:srgbClr val="00B050"/>
              </a:buClr>
              <a:buNone/>
            </a:pPr>
            <a:r>
              <a:rPr lang="cs-CZ" sz="1800" dirty="0">
                <a:solidFill>
                  <a:schemeClr val="tx2"/>
                </a:solidFill>
              </a:rPr>
              <a:t>Vstupem do aplikace Nahlížení do KN  je možno bezplatně získávat vybrané informace o parcelách a budovách evidovaných v KN, včetně informace o jejich vlastnictví a informace o stavu některých řízení na pracovištích katastrálních úřadů.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2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995BD69-2F7B-482E-9C09-71FD5D0B3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7" y="1538864"/>
            <a:ext cx="9380450" cy="52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4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37053CEE-F1F5-4DE2-83B8-6A472055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" y="0"/>
            <a:ext cx="4379758" cy="37696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0B97E4-C988-47DF-BBF9-F2EE2727A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83" y="15583"/>
            <a:ext cx="3416235" cy="3754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6A50AAAE-C548-4657-92A7-D10C83BB1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196" y="-1"/>
            <a:ext cx="4385852" cy="62214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4082F3C9-7923-4CCD-BB33-C644731AA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167" y="3767310"/>
            <a:ext cx="7874580" cy="24541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758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42397-759B-4110-90F9-11A099A04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E16B93-748F-4AF3-90C6-D3EE861E7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F2252F-DB74-4990-8E43-3B46EB31A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BB0339-E325-46BB-A951-96F1A465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21A6F6B-EBF5-41B9-BDDB-AF519B8AD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2CB88A6-ABF0-4981-8112-89F17060A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207B5CF-3BA7-46DE-A98B-C46A77F21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DE055E6-5758-4FD1-A969-1AB1F47EE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B9E002-9254-431A-BEE3-BC744C6D4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5BB4EB4-8685-4464-8EAE-D44D7770B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239F69-CDD7-49E2-9C2E-B56A6D009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6C507C8-734D-457D-A4EA-3C1F17BC8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139D922-20CB-41E9-B69E-FA643C51A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FE3C40B-0A70-4224-BC24-365327DC6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22999B0-1AA0-4D8B-BB3E-1BEAD972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737CB6-048C-4FD9-9663-0D214A0A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F1A2328-0FD2-449E-A066-56A7D096A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3212297-7D47-455C-B574-D4A450A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F88725D-F086-42CF-A0A4-F335D03F9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EE97B27-B4E2-45AF-ACC9-5EC22DB7A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ADBC7B-7D04-4E57-9B78-3FC78B903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CD44BB5-3236-443E-BDD8-7E145E32D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85E742B-9320-4785-A94F-2CAE2855C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42F567-7F15-4D7B-8F9C-5F8F6B283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9DAD4DF-0FE8-401C-AE04-738B80B258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101394A-2A38-4F45-B5B6-A025C4B4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9D4873B-257C-4327-907C-082946921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5350388-C37B-41E0-8172-2F7D79DBB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A0A053-52F2-4D51-BEB7-31B0A3CA0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23551FA-C6B2-4251-A24C-021D7B64E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A50F0F9-04C8-47E4-AF66-B3CAF8C81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017C593-7166-4110-8447-086A8A2DB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792CE38-231D-4EFB-BD1C-B0DFC4714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7902244-3120-4F1E-BCA7-C414F8CA5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C2A9BEC-6FBD-4C4E-9D8F-679710860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D05CAB2-3C3D-4649-A904-7115E0A40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9ECC96-BB36-4A8A-ACFC-0CDAC9A32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6C3BBC2-CEC2-44E9-B82B-34488E7E3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3074D9-0CF2-46DC-8D7A-871B6FE41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573F54A-11A1-4A06-8130-294B4D5CE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2F69BFB-91DF-4F4E-BE91-2D6805CD6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BA93DEE-828E-4AC5-A89A-B3FCC1689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043F28B-A5B8-4573-89CC-A68E27A72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41EDE26-6F99-4FF5-A50B-255FEF1C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69229A-861A-4B33-A690-B89F20F21A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1FF5E2F-2AD1-485A-8981-8905C2357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2E9781F-DF28-41A8-8A6B-7DC5409F9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DF5C52-5A30-4182-9FF7-118DB1BB6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8008CF-A1BC-4A0E-B9A2-05FB501EB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DF1A43F-5E26-4631-8775-BC3BACEB1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A5A284-AA4F-43C1-84B9-947642136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B3BE54E-1FBA-4E64-982C-9CA2C0C48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7BA94A-1A8A-45C6-9B8F-AFEC955F1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C6D3A0-6B84-4021-87FB-3179A711B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A87903E-EEC8-47F4-8730-06C5FD14B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8A92A2B-3460-4608-B3EA-4FFEAF83B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B0E1020-452C-4B7F-A1D2-BA8F1B83F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903CF7B-6947-4932-AD73-020495EDC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453FA51-CE2D-4B84-9F4F-3263D1BC4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327B132-AD8C-4732-93AA-C136586C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7C084A-330C-4243-AD92-F98B226F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7F19A9C0-8335-4ABB-91B6-396031712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25" y="-1"/>
            <a:ext cx="1900796" cy="1487973"/>
          </a:xfrm>
          <a:custGeom>
            <a:avLst/>
            <a:gdLst>
              <a:gd name="connsiteX0" fmla="*/ 972945 w 1900796"/>
              <a:gd name="connsiteY0" fmla="*/ 0 h 1487973"/>
              <a:gd name="connsiteX1" fmla="*/ 1900796 w 1900796"/>
              <a:gd name="connsiteY1" fmla="*/ 0 h 1487973"/>
              <a:gd name="connsiteX2" fmla="*/ 1892752 w 1900796"/>
              <a:gd name="connsiteY2" fmla="*/ 21978 h 1487973"/>
              <a:gd name="connsiteX3" fmla="*/ 129456 w 1900796"/>
              <a:gd name="connsiteY3" fmla="*/ 1468215 h 1487973"/>
              <a:gd name="connsiteX4" fmla="*/ 0 w 1900796"/>
              <a:gd name="connsiteY4" fmla="*/ 1487973 h 1487973"/>
              <a:gd name="connsiteX5" fmla="*/ 0 w 1900796"/>
              <a:gd name="connsiteY5" fmla="*/ 656709 h 1487973"/>
              <a:gd name="connsiteX6" fmla="*/ 120652 w 1900796"/>
              <a:gd name="connsiteY6" fmla="*/ 625686 h 1487973"/>
              <a:gd name="connsiteX7" fmla="*/ 893935 w 1900796"/>
              <a:gd name="connsiteY7" fmla="*/ 105659 h 148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0796" h="1487973">
                <a:moveTo>
                  <a:pt x="972945" y="0"/>
                </a:moveTo>
                <a:lnTo>
                  <a:pt x="1900796" y="0"/>
                </a:lnTo>
                <a:lnTo>
                  <a:pt x="1892752" y="21978"/>
                </a:lnTo>
                <a:cubicBezTo>
                  <a:pt x="1582882" y="754592"/>
                  <a:pt x="926716" y="1305072"/>
                  <a:pt x="129456" y="1468215"/>
                </a:cubicBezTo>
                <a:lnTo>
                  <a:pt x="0" y="1487973"/>
                </a:lnTo>
                <a:lnTo>
                  <a:pt x="0" y="656709"/>
                </a:lnTo>
                <a:lnTo>
                  <a:pt x="120652" y="625686"/>
                </a:lnTo>
                <a:cubicBezTo>
                  <a:pt x="426975" y="530410"/>
                  <a:pt x="694570" y="347233"/>
                  <a:pt x="893935" y="10565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Right Triangle 1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BA1208A-FAFD-4827-BF3E-A6B16CA01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78446" y="4912946"/>
            <a:ext cx="2010507" cy="1945055"/>
          </a:xfrm>
          <a:custGeom>
            <a:avLst/>
            <a:gdLst>
              <a:gd name="connsiteX0" fmla="*/ 2010507 w 2010507"/>
              <a:gd name="connsiteY0" fmla="*/ 0 h 1945055"/>
              <a:gd name="connsiteX1" fmla="*/ 2010507 w 2010507"/>
              <a:gd name="connsiteY1" fmla="*/ 834250 h 1945055"/>
              <a:gd name="connsiteX2" fmla="*/ 1918431 w 2010507"/>
              <a:gd name="connsiteY2" fmla="*/ 857925 h 1945055"/>
              <a:gd name="connsiteX3" fmla="*/ 846136 w 2010507"/>
              <a:gd name="connsiteY3" fmla="*/ 1930220 h 1945055"/>
              <a:gd name="connsiteX4" fmla="*/ 842322 w 2010507"/>
              <a:gd name="connsiteY4" fmla="*/ 1945055 h 1945055"/>
              <a:gd name="connsiteX5" fmla="*/ 0 w 2010507"/>
              <a:gd name="connsiteY5" fmla="*/ 1945055 h 1945055"/>
              <a:gd name="connsiteX6" fmla="*/ 3608 w 2010507"/>
              <a:gd name="connsiteY6" fmla="*/ 1921417 h 1945055"/>
              <a:gd name="connsiteX7" fmla="*/ 1909628 w 2010507"/>
              <a:gd name="connsiteY7" fmla="*/ 15396 h 194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507" h="1945055">
                <a:moveTo>
                  <a:pt x="2010507" y="0"/>
                </a:moveTo>
                <a:lnTo>
                  <a:pt x="2010507" y="834250"/>
                </a:lnTo>
                <a:lnTo>
                  <a:pt x="1918431" y="857925"/>
                </a:lnTo>
                <a:cubicBezTo>
                  <a:pt x="1407892" y="1016719"/>
                  <a:pt x="1004930" y="1419681"/>
                  <a:pt x="846136" y="1930220"/>
                </a:cubicBezTo>
                <a:lnTo>
                  <a:pt x="842322" y="1945055"/>
                </a:lnTo>
                <a:lnTo>
                  <a:pt x="0" y="1945055"/>
                </a:lnTo>
                <a:lnTo>
                  <a:pt x="3608" y="1921417"/>
                </a:lnTo>
                <a:cubicBezTo>
                  <a:pt x="199379" y="964705"/>
                  <a:pt x="952916" y="211168"/>
                  <a:pt x="1909628" y="1539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7E30E1EB-3895-4A95-B3C6-49653CA36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3" y="24703"/>
            <a:ext cx="12145062" cy="20177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FF53F0-2FAA-45E4-9496-5B9E7E4F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98" y="2006990"/>
            <a:ext cx="7381117" cy="3899285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B8A86738-76CD-4D8F-A9E0-67D94A66E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116" y="3095285"/>
            <a:ext cx="7168934" cy="380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6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F4008A8-1D9B-4069-A690-B967F4A8E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tx2">
                    <a:alpha val="80000"/>
                  </a:schemeClr>
                </a:solidFill>
              </a:rPr>
              <a:t>Úkol: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7A715D-8B39-4264-ADC7-8AD073D13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solidFill>
                  <a:schemeClr val="tx2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Najděte si své bydliště v KN a k němu vše (mapy atd.)</a:t>
            </a:r>
            <a:endParaRPr lang="cs-CZ" dirty="0">
              <a:solidFill>
                <a:schemeClr val="tx2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Obsah obrázku vektorová grafika&#10;&#10;Popis byl vytvořen automaticky">
            <a:extLst>
              <a:ext uri="{FF2B5EF4-FFF2-40B4-BE49-F238E27FC236}">
                <a16:creationId xmlns:a16="http://schemas.microsoft.com/office/drawing/2014/main" id="{B681F17F-326B-4FE1-BBA3-726AF0949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1" r="2" b="2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3919347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RegularSeedLeftStep">
      <a:dk1>
        <a:srgbClr val="000000"/>
      </a:dk1>
      <a:lt1>
        <a:srgbClr val="FFFFFF"/>
      </a:lt1>
      <a:dk2>
        <a:srgbClr val="321C1E"/>
      </a:dk2>
      <a:lt2>
        <a:srgbClr val="F2F0F3"/>
      </a:lt2>
      <a:accent1>
        <a:srgbClr val="76AF45"/>
      </a:accent1>
      <a:accent2>
        <a:srgbClr val="9CA838"/>
      </a:accent2>
      <a:accent3>
        <a:srgbClr val="BF9C4B"/>
      </a:accent3>
      <a:accent4>
        <a:srgbClr val="B15C3B"/>
      </a:accent4>
      <a:accent5>
        <a:srgbClr val="C34D5D"/>
      </a:accent5>
      <a:accent6>
        <a:srgbClr val="B13B7C"/>
      </a:accent6>
      <a:hlink>
        <a:srgbClr val="8C4DC3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5002</TotalTime>
  <Words>264</Words>
  <Application>Microsoft Office PowerPoint</Application>
  <PresentationFormat>Širokoúhlá obrazovka</PresentationFormat>
  <Paragraphs>22</Paragraphs>
  <Slides>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Calibri</vt:lpstr>
      <vt:lpstr>Posterama</vt:lpstr>
      <vt:lpstr>SineVTI</vt:lpstr>
      <vt:lpstr>Katastr nemovitostí</vt:lpstr>
      <vt:lpstr>Katastr nemovitostí České republiky (KN)</vt:lpstr>
      <vt:lpstr>Nahlížení do KN</vt:lpstr>
      <vt:lpstr>Prezentace aplikace PowerPoint</vt:lpstr>
      <vt:lpstr>Prezentace aplikace PowerPoint</vt:lpstr>
      <vt:lpstr>Úkol: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Katastr nemovitostí</dc:title>
  <dc:creator>KT</dc:creator>
  <cp:lastModifiedBy>Kateřina Turková</cp:lastModifiedBy>
  <cp:revision>5</cp:revision>
  <dcterms:created xsi:type="dcterms:W3CDTF">2021-03-21T10:51:28Z</dcterms:created>
  <dcterms:modified xsi:type="dcterms:W3CDTF">2022-03-31T19:37:25Z</dcterms:modified>
</cp:coreProperties>
</file>