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62" r:id="rId4"/>
    <p:sldId id="261" r:id="rId5"/>
    <p:sldId id="259" r:id="rId6"/>
    <p:sldId id="277" r:id="rId7"/>
    <p:sldId id="263" r:id="rId8"/>
    <p:sldId id="264" r:id="rId9"/>
    <p:sldId id="265" r:id="rId10"/>
    <p:sldId id="266" r:id="rId11"/>
    <p:sldId id="268" r:id="rId12"/>
    <p:sldId id="27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70" d="100"/>
          <a:sy n="70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EB1E8-DC8C-4B5C-967A-23815430EFA0}" type="doc">
      <dgm:prSet loTypeId="urn:microsoft.com/office/officeart/2005/8/layout/vList6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F48764BC-05EB-431E-B64E-40FAD41C323D}">
      <dgm:prSet custT="1"/>
      <dgm:spPr/>
      <dgm:t>
        <a:bodyPr/>
        <a:lstStyle/>
        <a:p>
          <a:pPr rtl="0"/>
          <a:r>
            <a:rPr lang="cs-CZ" sz="3600" dirty="0"/>
            <a:t>1960s </a:t>
          </a:r>
        </a:p>
      </dgm:t>
    </dgm:pt>
    <dgm:pt modelId="{220283B2-99D3-4BC3-BA23-EF1A33542E78}" type="parTrans" cxnId="{210B1149-E6CC-43EA-BBB6-14FF705BCE3E}">
      <dgm:prSet/>
      <dgm:spPr/>
      <dgm:t>
        <a:bodyPr/>
        <a:lstStyle/>
        <a:p>
          <a:endParaRPr lang="cs-CZ"/>
        </a:p>
      </dgm:t>
    </dgm:pt>
    <dgm:pt modelId="{5935635A-8632-43D3-A767-7AF4C7CB1F9B}" type="sibTrans" cxnId="{210B1149-E6CC-43EA-BBB6-14FF705BCE3E}">
      <dgm:prSet/>
      <dgm:spPr/>
      <dgm:t>
        <a:bodyPr/>
        <a:lstStyle/>
        <a:p>
          <a:endParaRPr lang="cs-CZ"/>
        </a:p>
      </dgm:t>
    </dgm:pt>
    <dgm:pt modelId="{81D71950-1893-4290-8E3B-DA7EA0D79EC9}">
      <dgm:prSet custT="1"/>
      <dgm:spPr/>
      <dgm:t>
        <a:bodyPr/>
        <a:lstStyle/>
        <a:p>
          <a:pPr rtl="0"/>
          <a:r>
            <a:rPr lang="cs-CZ" sz="3600" dirty="0"/>
            <a:t>1970s</a:t>
          </a:r>
        </a:p>
      </dgm:t>
    </dgm:pt>
    <dgm:pt modelId="{894D5C75-C506-4339-B7ED-AE8F83E75F39}" type="parTrans" cxnId="{2DEAF64F-174E-48BA-99D7-7AF492E13A97}">
      <dgm:prSet/>
      <dgm:spPr/>
      <dgm:t>
        <a:bodyPr/>
        <a:lstStyle/>
        <a:p>
          <a:endParaRPr lang="cs-CZ"/>
        </a:p>
      </dgm:t>
    </dgm:pt>
    <dgm:pt modelId="{01369370-7773-460A-B2F3-63ED224D195A}" type="sibTrans" cxnId="{2DEAF64F-174E-48BA-99D7-7AF492E13A97}">
      <dgm:prSet/>
      <dgm:spPr/>
      <dgm:t>
        <a:bodyPr/>
        <a:lstStyle/>
        <a:p>
          <a:endParaRPr lang="cs-CZ"/>
        </a:p>
      </dgm:t>
    </dgm:pt>
    <dgm:pt modelId="{FC3A07E9-2C0F-49A6-A839-3E4E3FB57C69}">
      <dgm:prSet custT="1"/>
      <dgm:spPr/>
      <dgm:t>
        <a:bodyPr/>
        <a:lstStyle/>
        <a:p>
          <a:pPr rtl="0"/>
          <a:r>
            <a:rPr lang="cs-CZ" sz="3600" dirty="0"/>
            <a:t>1980s</a:t>
          </a:r>
        </a:p>
      </dgm:t>
    </dgm:pt>
    <dgm:pt modelId="{27866E86-A737-40C5-B885-2A40935CBEC4}" type="parTrans" cxnId="{B0E7531D-8FDF-41A8-AE62-BBCA8B472F9C}">
      <dgm:prSet/>
      <dgm:spPr/>
      <dgm:t>
        <a:bodyPr/>
        <a:lstStyle/>
        <a:p>
          <a:endParaRPr lang="cs-CZ"/>
        </a:p>
      </dgm:t>
    </dgm:pt>
    <dgm:pt modelId="{4F411CFF-7233-43AF-9C65-9FC297FB8E4F}" type="sibTrans" cxnId="{B0E7531D-8FDF-41A8-AE62-BBCA8B472F9C}">
      <dgm:prSet/>
      <dgm:spPr/>
      <dgm:t>
        <a:bodyPr/>
        <a:lstStyle/>
        <a:p>
          <a:endParaRPr lang="cs-CZ"/>
        </a:p>
      </dgm:t>
    </dgm:pt>
    <dgm:pt modelId="{A273B84E-F939-4BDA-AD99-2132E0030AD5}">
      <dgm:prSet custT="1"/>
      <dgm:spPr/>
      <dgm:t>
        <a:bodyPr/>
        <a:lstStyle/>
        <a:p>
          <a:pPr rtl="0"/>
          <a:r>
            <a:rPr lang="cs-CZ" sz="3600" dirty="0"/>
            <a:t>1990s</a:t>
          </a:r>
        </a:p>
      </dgm:t>
    </dgm:pt>
    <dgm:pt modelId="{9EDFCEE1-A101-4C95-9A0C-4154F54D6F3A}" type="parTrans" cxnId="{6C85C134-9B73-49D7-AE42-C6F658616B99}">
      <dgm:prSet/>
      <dgm:spPr/>
      <dgm:t>
        <a:bodyPr/>
        <a:lstStyle/>
        <a:p>
          <a:endParaRPr lang="cs-CZ"/>
        </a:p>
      </dgm:t>
    </dgm:pt>
    <dgm:pt modelId="{5E7E8456-6332-4A4A-BA72-262A9AA25946}" type="sibTrans" cxnId="{6C85C134-9B73-49D7-AE42-C6F658616B99}">
      <dgm:prSet/>
      <dgm:spPr/>
      <dgm:t>
        <a:bodyPr/>
        <a:lstStyle/>
        <a:p>
          <a:endParaRPr lang="cs-CZ"/>
        </a:p>
      </dgm:t>
    </dgm:pt>
    <dgm:pt modelId="{7C8EB5C0-08A7-449A-A150-BEA5E16514C8}">
      <dgm:prSet custT="1"/>
      <dgm:spPr/>
      <dgm:t>
        <a:bodyPr/>
        <a:lstStyle/>
        <a:p>
          <a:pPr rtl="0"/>
          <a:r>
            <a:rPr lang="cs-CZ" sz="3600" dirty="0"/>
            <a:t>po 2000</a:t>
          </a:r>
        </a:p>
      </dgm:t>
    </dgm:pt>
    <dgm:pt modelId="{CB0D780C-D698-4DDD-ABE8-4ED9F2443A65}" type="parTrans" cxnId="{AB924D1D-1152-4037-8E9B-A1C8CF874E4A}">
      <dgm:prSet/>
      <dgm:spPr/>
      <dgm:t>
        <a:bodyPr/>
        <a:lstStyle/>
        <a:p>
          <a:endParaRPr lang="cs-CZ"/>
        </a:p>
      </dgm:t>
    </dgm:pt>
    <dgm:pt modelId="{2B444E0F-5966-419D-8024-E6E0881EAE57}" type="sibTrans" cxnId="{AB924D1D-1152-4037-8E9B-A1C8CF874E4A}">
      <dgm:prSet/>
      <dgm:spPr/>
      <dgm:t>
        <a:bodyPr/>
        <a:lstStyle/>
        <a:p>
          <a:endParaRPr lang="cs-CZ"/>
        </a:p>
      </dgm:t>
    </dgm:pt>
    <dgm:pt modelId="{953DDCF5-4B8B-4309-B519-2299DEC8298A}">
      <dgm:prSet custT="1"/>
      <dgm:spPr/>
      <dgm:t>
        <a:bodyPr/>
        <a:lstStyle/>
        <a:p>
          <a:pPr marL="180000" indent="0">
            <a:spcAft>
              <a:spcPts val="0"/>
            </a:spcAft>
          </a:pPr>
          <a:r>
            <a:rPr lang="cs-CZ" sz="2200" b="1" dirty="0"/>
            <a:t> </a:t>
          </a:r>
          <a:r>
            <a:rPr lang="cs-CZ" sz="2200" b="1" dirty="0">
              <a:solidFill>
                <a:schemeClr val="tx2">
                  <a:lumMod val="60000"/>
                  <a:lumOff val="40000"/>
                </a:schemeClr>
              </a:solidFill>
            </a:rPr>
            <a:t>Kulturalismus</a:t>
          </a:r>
          <a:r>
            <a:rPr lang="cs-CZ" sz="220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cs-CZ" sz="2200" dirty="0"/>
            <a:t>– duchovní otcové KS (</a:t>
          </a:r>
          <a:r>
            <a:rPr lang="cs-CZ" sz="2200" dirty="0" err="1"/>
            <a:t>Williams</a:t>
          </a:r>
          <a:r>
            <a:rPr lang="cs-CZ" sz="2200" dirty="0"/>
            <a:t>, </a:t>
          </a:r>
          <a:r>
            <a:rPr lang="cs-CZ" sz="2200" dirty="0" err="1"/>
            <a:t>Hoggart</a:t>
          </a:r>
          <a:r>
            <a:rPr lang="cs-CZ" sz="2200" dirty="0"/>
            <a:t>, Thompson– význam se formuje v praktikách žité kultury</a:t>
          </a:r>
        </a:p>
      </dgm:t>
    </dgm:pt>
    <dgm:pt modelId="{3A9613E2-8CF5-492C-BB28-E5831AB7C816}" type="sibTrans" cxnId="{2B664211-20DD-490D-9548-B49E49721131}">
      <dgm:prSet/>
      <dgm:spPr/>
      <dgm:t>
        <a:bodyPr/>
        <a:lstStyle/>
        <a:p>
          <a:endParaRPr lang="cs-CZ"/>
        </a:p>
      </dgm:t>
    </dgm:pt>
    <dgm:pt modelId="{9E67ECBF-7160-4467-8644-DA993F0D6CF9}" type="parTrans" cxnId="{2B664211-20DD-490D-9548-B49E49721131}">
      <dgm:prSet/>
      <dgm:spPr/>
      <dgm:t>
        <a:bodyPr/>
        <a:lstStyle/>
        <a:p>
          <a:endParaRPr lang="cs-CZ"/>
        </a:p>
      </dgm:t>
    </dgm:pt>
    <dgm:pt modelId="{CC534B9B-2E00-4919-962D-CB8F50693C2F}">
      <dgm:prSet custT="1"/>
      <dgm:spPr/>
      <dgm:t>
        <a:bodyPr/>
        <a:lstStyle/>
        <a:p>
          <a:pPr marL="180000" indent="0"/>
          <a:r>
            <a:rPr lang="cs-CZ" sz="2200" b="1" dirty="0"/>
            <a:t> </a:t>
          </a:r>
          <a:r>
            <a:rPr lang="cs-CZ" sz="2200" b="1" dirty="0">
              <a:solidFill>
                <a:srgbClr val="FF0000"/>
              </a:solidFill>
            </a:rPr>
            <a:t>Strukturalismus</a:t>
          </a:r>
          <a:r>
            <a:rPr lang="cs-CZ" sz="2200" dirty="0"/>
            <a:t>: éra </a:t>
          </a:r>
          <a:r>
            <a:rPr lang="cs-CZ" sz="2200" dirty="0" err="1"/>
            <a:t>Stuarta</a:t>
          </a:r>
          <a:r>
            <a:rPr lang="cs-CZ" sz="2200" dirty="0"/>
            <a:t> </a:t>
          </a:r>
          <a:r>
            <a:rPr lang="cs-CZ" sz="2200" dirty="0" err="1"/>
            <a:t>Halla</a:t>
          </a:r>
          <a:r>
            <a:rPr lang="cs-CZ" sz="2200" dirty="0"/>
            <a:t> – význam se formuje v textu – praktiky signifikace – inspirace sémiologií</a:t>
          </a:r>
        </a:p>
      </dgm:t>
    </dgm:pt>
    <dgm:pt modelId="{00F4814C-2BAC-497F-9EFB-055B8E447609}" type="parTrans" cxnId="{713C36F4-0FC4-4150-93DE-C24F63AA7422}">
      <dgm:prSet/>
      <dgm:spPr/>
      <dgm:t>
        <a:bodyPr/>
        <a:lstStyle/>
        <a:p>
          <a:endParaRPr lang="cs-CZ"/>
        </a:p>
      </dgm:t>
    </dgm:pt>
    <dgm:pt modelId="{4439E640-1881-4DD7-9BE3-20CED55DB25D}" type="sibTrans" cxnId="{713C36F4-0FC4-4150-93DE-C24F63AA7422}">
      <dgm:prSet/>
      <dgm:spPr/>
      <dgm:t>
        <a:bodyPr/>
        <a:lstStyle/>
        <a:p>
          <a:endParaRPr lang="cs-CZ"/>
        </a:p>
      </dgm:t>
    </dgm:pt>
    <dgm:pt modelId="{A5020C8B-C187-46F6-9998-948516BEEDF4}">
      <dgm:prSet custT="1"/>
      <dgm:spPr/>
      <dgm:t>
        <a:bodyPr/>
        <a:lstStyle/>
        <a:p>
          <a:pPr marL="180000" indent="0"/>
          <a:r>
            <a:rPr lang="cs-CZ" sz="2200" b="1" dirty="0"/>
            <a:t> Návrat </a:t>
          </a:r>
          <a:r>
            <a:rPr lang="cs-CZ" sz="2200" b="1" dirty="0">
              <a:solidFill>
                <a:schemeClr val="tx2">
                  <a:lumMod val="60000"/>
                  <a:lumOff val="40000"/>
                </a:schemeClr>
              </a:solidFill>
            </a:rPr>
            <a:t>kulturalismu </a:t>
          </a:r>
          <a:r>
            <a:rPr lang="cs-CZ" sz="2200" dirty="0"/>
            <a:t>– obrat k mediálním publikům – apropriace struktury – aktivní publika </a:t>
          </a:r>
        </a:p>
      </dgm:t>
    </dgm:pt>
    <dgm:pt modelId="{C05346DB-EC23-4910-AAFE-BEB1A607F343}" type="parTrans" cxnId="{8B6E9B71-A9C1-41CE-872C-AA326D947802}">
      <dgm:prSet/>
      <dgm:spPr/>
      <dgm:t>
        <a:bodyPr/>
        <a:lstStyle/>
        <a:p>
          <a:endParaRPr lang="cs-CZ"/>
        </a:p>
      </dgm:t>
    </dgm:pt>
    <dgm:pt modelId="{581AD76A-1905-4947-9E25-8DDA4E6BAABD}" type="sibTrans" cxnId="{8B6E9B71-A9C1-41CE-872C-AA326D947802}">
      <dgm:prSet/>
      <dgm:spPr/>
      <dgm:t>
        <a:bodyPr/>
        <a:lstStyle/>
        <a:p>
          <a:endParaRPr lang="cs-CZ"/>
        </a:p>
      </dgm:t>
    </dgm:pt>
    <dgm:pt modelId="{974BAFA5-568B-4D3C-B407-DD9D4121149F}">
      <dgm:prSet custT="1"/>
      <dgm:spPr/>
      <dgm:t>
        <a:bodyPr/>
        <a:lstStyle/>
        <a:p>
          <a:pPr marL="180000"/>
          <a:r>
            <a:rPr lang="cs-CZ" sz="2200" b="1" dirty="0"/>
            <a:t>Trvá</a:t>
          </a:r>
          <a:r>
            <a:rPr lang="cs-CZ" sz="2200" dirty="0"/>
            <a:t> </a:t>
          </a:r>
          <a:r>
            <a:rPr lang="cs-CZ" sz="2200" b="1" i="0" dirty="0"/>
            <a:t>převaha studia publik </a:t>
          </a:r>
          <a:r>
            <a:rPr lang="cs-CZ" sz="2200" dirty="0"/>
            <a:t>– normalizace témat KS, stabilizace a diverzifikace</a:t>
          </a:r>
        </a:p>
      </dgm:t>
    </dgm:pt>
    <dgm:pt modelId="{12207BFC-8F45-417D-BBB4-1EB5DB53560F}" type="parTrans" cxnId="{CBA05BFF-427C-4A40-8AC6-630338D91263}">
      <dgm:prSet/>
      <dgm:spPr/>
      <dgm:t>
        <a:bodyPr/>
        <a:lstStyle/>
        <a:p>
          <a:endParaRPr lang="cs-CZ"/>
        </a:p>
      </dgm:t>
    </dgm:pt>
    <dgm:pt modelId="{93ED1374-866C-4481-BA13-2F50930DE181}" type="sibTrans" cxnId="{CBA05BFF-427C-4A40-8AC6-630338D91263}">
      <dgm:prSet/>
      <dgm:spPr/>
      <dgm:t>
        <a:bodyPr/>
        <a:lstStyle/>
        <a:p>
          <a:endParaRPr lang="cs-CZ"/>
        </a:p>
      </dgm:t>
    </dgm:pt>
    <dgm:pt modelId="{67FBB9C5-F6B4-41C7-8602-9C277E12D615}">
      <dgm:prSet custT="1"/>
      <dgm:spPr/>
      <dgm:t>
        <a:bodyPr/>
        <a:lstStyle/>
        <a:p>
          <a:r>
            <a:rPr lang="cs-CZ" sz="2200" b="1" dirty="0"/>
            <a:t>Digitální populismus</a:t>
          </a:r>
          <a:r>
            <a:rPr lang="cs-CZ" sz="2200" dirty="0"/>
            <a:t>: obyčejní lidé participují díky digitálním technologiím a konkurují elitním/expertním centrům</a:t>
          </a:r>
        </a:p>
      </dgm:t>
    </dgm:pt>
    <dgm:pt modelId="{88C01B9F-C769-45B2-B701-728464E9B61A}" type="parTrans" cxnId="{2C09CE5D-C15E-4762-8896-E6D5973178CC}">
      <dgm:prSet/>
      <dgm:spPr/>
      <dgm:t>
        <a:bodyPr/>
        <a:lstStyle/>
        <a:p>
          <a:endParaRPr lang="cs-CZ"/>
        </a:p>
      </dgm:t>
    </dgm:pt>
    <dgm:pt modelId="{8B1B180E-B86B-4A8A-81F4-F80727F08677}" type="sibTrans" cxnId="{2C09CE5D-C15E-4762-8896-E6D5973178CC}">
      <dgm:prSet/>
      <dgm:spPr/>
      <dgm:t>
        <a:bodyPr/>
        <a:lstStyle/>
        <a:p>
          <a:endParaRPr lang="cs-CZ"/>
        </a:p>
      </dgm:t>
    </dgm:pt>
    <dgm:pt modelId="{6D7AD3D0-98E5-474D-80A2-AC54B181D85D}" type="pres">
      <dgm:prSet presAssocID="{830EB1E8-DC8C-4B5C-967A-23815430EFA0}" presName="Name0" presStyleCnt="0">
        <dgm:presLayoutVars>
          <dgm:dir/>
          <dgm:animLvl val="lvl"/>
          <dgm:resizeHandles/>
        </dgm:presLayoutVars>
      </dgm:prSet>
      <dgm:spPr/>
    </dgm:pt>
    <dgm:pt modelId="{7171C1CB-64FA-49FA-B069-74F17823DF89}" type="pres">
      <dgm:prSet presAssocID="{F48764BC-05EB-431E-B64E-40FAD41C323D}" presName="linNode" presStyleCnt="0"/>
      <dgm:spPr/>
    </dgm:pt>
    <dgm:pt modelId="{99FD1C6B-EBDB-48F6-8F34-D7DD2B652686}" type="pres">
      <dgm:prSet presAssocID="{F48764BC-05EB-431E-B64E-40FAD41C323D}" presName="parentShp" presStyleLbl="node1" presStyleIdx="0" presStyleCnt="5" custScaleX="95902">
        <dgm:presLayoutVars>
          <dgm:bulletEnabled val="1"/>
        </dgm:presLayoutVars>
      </dgm:prSet>
      <dgm:spPr/>
    </dgm:pt>
    <dgm:pt modelId="{0581623B-B627-4A40-AC99-17E5DBECA56F}" type="pres">
      <dgm:prSet presAssocID="{F48764BC-05EB-431E-B64E-40FAD41C323D}" presName="childShp" presStyleLbl="bgAccFollowNode1" presStyleIdx="0" presStyleCnt="5" custScaleX="216380" custScaleY="120836">
        <dgm:presLayoutVars>
          <dgm:bulletEnabled val="1"/>
        </dgm:presLayoutVars>
      </dgm:prSet>
      <dgm:spPr/>
    </dgm:pt>
    <dgm:pt modelId="{58CC4B58-CE2C-4BD6-AC7A-4627F08458A7}" type="pres">
      <dgm:prSet presAssocID="{5935635A-8632-43D3-A767-7AF4C7CB1F9B}" presName="spacing" presStyleCnt="0"/>
      <dgm:spPr/>
    </dgm:pt>
    <dgm:pt modelId="{90FF8414-33A6-4AFD-B494-D505F6642F38}" type="pres">
      <dgm:prSet presAssocID="{81D71950-1893-4290-8E3B-DA7EA0D79EC9}" presName="linNode" presStyleCnt="0"/>
      <dgm:spPr/>
    </dgm:pt>
    <dgm:pt modelId="{E80B4EE7-A3E9-4CDE-B03C-BB15B7CFF831}" type="pres">
      <dgm:prSet presAssocID="{81D71950-1893-4290-8E3B-DA7EA0D79EC9}" presName="parentShp" presStyleLbl="node1" presStyleIdx="1" presStyleCnt="5" custScaleX="57239" custLinFactNeighborX="-3373" custLinFactNeighborY="-2111">
        <dgm:presLayoutVars>
          <dgm:bulletEnabled val="1"/>
        </dgm:presLayoutVars>
      </dgm:prSet>
      <dgm:spPr/>
    </dgm:pt>
    <dgm:pt modelId="{7FC9E2A0-C9BB-4E65-B924-8A490C803AE1}" type="pres">
      <dgm:prSet presAssocID="{81D71950-1893-4290-8E3B-DA7EA0D79EC9}" presName="childShp" presStyleLbl="bgAccFollowNode1" presStyleIdx="1" presStyleCnt="5" custScaleX="132211" custScaleY="111082" custLinFactNeighborX="1362" custLinFactNeighborY="157">
        <dgm:presLayoutVars>
          <dgm:bulletEnabled val="1"/>
        </dgm:presLayoutVars>
      </dgm:prSet>
      <dgm:spPr/>
    </dgm:pt>
    <dgm:pt modelId="{63C77BEB-9060-4CF2-B77D-388449D6C20D}" type="pres">
      <dgm:prSet presAssocID="{01369370-7773-460A-B2F3-63ED224D195A}" presName="spacing" presStyleCnt="0"/>
      <dgm:spPr/>
    </dgm:pt>
    <dgm:pt modelId="{0AFCAACF-578A-4D8D-AE38-DB17B535D56F}" type="pres">
      <dgm:prSet presAssocID="{FC3A07E9-2C0F-49A6-A839-3E4E3FB57C69}" presName="linNode" presStyleCnt="0"/>
      <dgm:spPr/>
    </dgm:pt>
    <dgm:pt modelId="{9EEDBAE0-C147-4293-818D-B5181BE18C61}" type="pres">
      <dgm:prSet presAssocID="{FC3A07E9-2C0F-49A6-A839-3E4E3FB57C69}" presName="parentShp" presStyleLbl="node1" presStyleIdx="2" presStyleCnt="5">
        <dgm:presLayoutVars>
          <dgm:bulletEnabled val="1"/>
        </dgm:presLayoutVars>
      </dgm:prSet>
      <dgm:spPr/>
    </dgm:pt>
    <dgm:pt modelId="{D736F821-72A3-46DC-81EB-DE31DFBF2267}" type="pres">
      <dgm:prSet presAssocID="{FC3A07E9-2C0F-49A6-A839-3E4E3FB57C69}" presName="childShp" presStyleLbl="bgAccFollowNode1" presStyleIdx="2" presStyleCnt="5" custScaleX="224427" custScaleY="107491" custLinFactNeighborX="2355" custLinFactNeighborY="1967">
        <dgm:presLayoutVars>
          <dgm:bulletEnabled val="1"/>
        </dgm:presLayoutVars>
      </dgm:prSet>
      <dgm:spPr/>
    </dgm:pt>
    <dgm:pt modelId="{BACC5649-5F8C-4B51-8E77-BE3DD658157B}" type="pres">
      <dgm:prSet presAssocID="{4F411CFF-7233-43AF-9C65-9FC297FB8E4F}" presName="spacing" presStyleCnt="0"/>
      <dgm:spPr/>
    </dgm:pt>
    <dgm:pt modelId="{83CDB06B-E822-41B0-89DA-CA1D244F8A63}" type="pres">
      <dgm:prSet presAssocID="{A273B84E-F939-4BDA-AD99-2132E0030AD5}" presName="linNode" presStyleCnt="0"/>
      <dgm:spPr/>
    </dgm:pt>
    <dgm:pt modelId="{E7304FA9-EB6D-45AC-8323-ECC74FF4B55F}" type="pres">
      <dgm:prSet presAssocID="{A273B84E-F939-4BDA-AD99-2132E0030AD5}" presName="parentShp" presStyleLbl="node1" presStyleIdx="3" presStyleCnt="5" custScaleX="96970">
        <dgm:presLayoutVars>
          <dgm:bulletEnabled val="1"/>
        </dgm:presLayoutVars>
      </dgm:prSet>
      <dgm:spPr/>
    </dgm:pt>
    <dgm:pt modelId="{B017E2D4-3ACC-4342-8BDC-FC7ACD4A5C12}" type="pres">
      <dgm:prSet presAssocID="{A273B84E-F939-4BDA-AD99-2132E0030AD5}" presName="childShp" presStyleLbl="bgAccFollowNode1" presStyleIdx="3" presStyleCnt="5" custScaleX="215787" custScaleY="117867" custLinFactNeighborX="8671" custLinFactNeighborY="1838">
        <dgm:presLayoutVars>
          <dgm:bulletEnabled val="1"/>
        </dgm:presLayoutVars>
      </dgm:prSet>
      <dgm:spPr/>
    </dgm:pt>
    <dgm:pt modelId="{B3751E8D-91CE-49C6-AC8A-C97578A0F208}" type="pres">
      <dgm:prSet presAssocID="{5E7E8456-6332-4A4A-BA72-262A9AA25946}" presName="spacing" presStyleCnt="0"/>
      <dgm:spPr/>
    </dgm:pt>
    <dgm:pt modelId="{3B9BC48E-4CB6-438F-9779-F35B8DCCC168}" type="pres">
      <dgm:prSet presAssocID="{7C8EB5C0-08A7-449A-A150-BEA5E16514C8}" presName="linNode" presStyleCnt="0"/>
      <dgm:spPr/>
    </dgm:pt>
    <dgm:pt modelId="{605532DF-E832-419F-A795-B8611BAC0985}" type="pres">
      <dgm:prSet presAssocID="{7C8EB5C0-08A7-449A-A150-BEA5E16514C8}" presName="parentShp" presStyleLbl="node1" presStyleIdx="4" presStyleCnt="5" custScaleX="92980">
        <dgm:presLayoutVars>
          <dgm:bulletEnabled val="1"/>
        </dgm:presLayoutVars>
      </dgm:prSet>
      <dgm:spPr/>
    </dgm:pt>
    <dgm:pt modelId="{95747D32-15C8-48E1-B385-E0F89D6C5DFC}" type="pres">
      <dgm:prSet presAssocID="{7C8EB5C0-08A7-449A-A150-BEA5E16514C8}" presName="childShp" presStyleLbl="bgAccFollowNode1" presStyleIdx="4" presStyleCnt="5" custScaleX="208851" custScaleY="123085">
        <dgm:presLayoutVars>
          <dgm:bulletEnabled val="1"/>
        </dgm:presLayoutVars>
      </dgm:prSet>
      <dgm:spPr/>
    </dgm:pt>
  </dgm:ptLst>
  <dgm:cxnLst>
    <dgm:cxn modelId="{2B664211-20DD-490D-9548-B49E49721131}" srcId="{F48764BC-05EB-431E-B64E-40FAD41C323D}" destId="{953DDCF5-4B8B-4309-B519-2299DEC8298A}" srcOrd="0" destOrd="0" parTransId="{9E67ECBF-7160-4467-8644-DA993F0D6CF9}" sibTransId="{3A9613E2-8CF5-492C-BB28-E5831AB7C816}"/>
    <dgm:cxn modelId="{AB924D1D-1152-4037-8E9B-A1C8CF874E4A}" srcId="{830EB1E8-DC8C-4B5C-967A-23815430EFA0}" destId="{7C8EB5C0-08A7-449A-A150-BEA5E16514C8}" srcOrd="4" destOrd="0" parTransId="{CB0D780C-D698-4DDD-ABE8-4ED9F2443A65}" sibTransId="{2B444E0F-5966-419D-8024-E6E0881EAE57}"/>
    <dgm:cxn modelId="{B0E7531D-8FDF-41A8-AE62-BBCA8B472F9C}" srcId="{830EB1E8-DC8C-4B5C-967A-23815430EFA0}" destId="{FC3A07E9-2C0F-49A6-A839-3E4E3FB57C69}" srcOrd="2" destOrd="0" parTransId="{27866E86-A737-40C5-B885-2A40935CBEC4}" sibTransId="{4F411CFF-7233-43AF-9C65-9FC297FB8E4F}"/>
    <dgm:cxn modelId="{6C85C134-9B73-49D7-AE42-C6F658616B99}" srcId="{830EB1E8-DC8C-4B5C-967A-23815430EFA0}" destId="{A273B84E-F939-4BDA-AD99-2132E0030AD5}" srcOrd="3" destOrd="0" parTransId="{9EDFCEE1-A101-4C95-9A0C-4154F54D6F3A}" sibTransId="{5E7E8456-6332-4A4A-BA72-262A9AA25946}"/>
    <dgm:cxn modelId="{2C09CE5D-C15E-4762-8896-E6D5973178CC}" srcId="{7C8EB5C0-08A7-449A-A150-BEA5E16514C8}" destId="{67FBB9C5-F6B4-41C7-8602-9C277E12D615}" srcOrd="0" destOrd="0" parTransId="{88C01B9F-C769-45B2-B701-728464E9B61A}" sibTransId="{8B1B180E-B86B-4A8A-81F4-F80727F08677}"/>
    <dgm:cxn modelId="{210B1149-E6CC-43EA-BBB6-14FF705BCE3E}" srcId="{830EB1E8-DC8C-4B5C-967A-23815430EFA0}" destId="{F48764BC-05EB-431E-B64E-40FAD41C323D}" srcOrd="0" destOrd="0" parTransId="{220283B2-99D3-4BC3-BA23-EF1A33542E78}" sibTransId="{5935635A-8632-43D3-A767-7AF4C7CB1F9B}"/>
    <dgm:cxn modelId="{39048669-A4F6-4BEA-8DA6-8845FCA1E7B9}" type="presOf" srcId="{67FBB9C5-F6B4-41C7-8602-9C277E12D615}" destId="{95747D32-15C8-48E1-B385-E0F89D6C5DFC}" srcOrd="0" destOrd="0" presId="urn:microsoft.com/office/officeart/2005/8/layout/vList6"/>
    <dgm:cxn modelId="{F860B16C-E8BC-4450-AB25-386B92DCA49F}" type="presOf" srcId="{FC3A07E9-2C0F-49A6-A839-3E4E3FB57C69}" destId="{9EEDBAE0-C147-4293-818D-B5181BE18C61}" srcOrd="0" destOrd="0" presId="urn:microsoft.com/office/officeart/2005/8/layout/vList6"/>
    <dgm:cxn modelId="{B7256A4F-FEC9-4C23-ABCE-01F499CB2326}" type="presOf" srcId="{81D71950-1893-4290-8E3B-DA7EA0D79EC9}" destId="{E80B4EE7-A3E9-4CDE-B03C-BB15B7CFF831}" srcOrd="0" destOrd="0" presId="urn:microsoft.com/office/officeart/2005/8/layout/vList6"/>
    <dgm:cxn modelId="{2DEAF64F-174E-48BA-99D7-7AF492E13A97}" srcId="{830EB1E8-DC8C-4B5C-967A-23815430EFA0}" destId="{81D71950-1893-4290-8E3B-DA7EA0D79EC9}" srcOrd="1" destOrd="0" parTransId="{894D5C75-C506-4339-B7ED-AE8F83E75F39}" sibTransId="{01369370-7773-460A-B2F3-63ED224D195A}"/>
    <dgm:cxn modelId="{8B6E9B71-A9C1-41CE-872C-AA326D947802}" srcId="{FC3A07E9-2C0F-49A6-A839-3E4E3FB57C69}" destId="{A5020C8B-C187-46F6-9998-948516BEEDF4}" srcOrd="0" destOrd="0" parTransId="{C05346DB-EC23-4910-AAFE-BEB1A607F343}" sibTransId="{581AD76A-1905-4947-9E25-8DDA4E6BAABD}"/>
    <dgm:cxn modelId="{ABCD3576-B21D-4408-88EF-D9335478D727}" type="presOf" srcId="{7C8EB5C0-08A7-449A-A150-BEA5E16514C8}" destId="{605532DF-E832-419F-A795-B8611BAC0985}" srcOrd="0" destOrd="0" presId="urn:microsoft.com/office/officeart/2005/8/layout/vList6"/>
    <dgm:cxn modelId="{5ABA9A89-6FBE-4A3C-99B9-B5342F57D00D}" type="presOf" srcId="{A273B84E-F939-4BDA-AD99-2132E0030AD5}" destId="{E7304FA9-EB6D-45AC-8323-ECC74FF4B55F}" srcOrd="0" destOrd="0" presId="urn:microsoft.com/office/officeart/2005/8/layout/vList6"/>
    <dgm:cxn modelId="{BB7031A8-0367-43E0-ABB9-6B5AE5A7F400}" type="presOf" srcId="{953DDCF5-4B8B-4309-B519-2299DEC8298A}" destId="{0581623B-B627-4A40-AC99-17E5DBECA56F}" srcOrd="0" destOrd="0" presId="urn:microsoft.com/office/officeart/2005/8/layout/vList6"/>
    <dgm:cxn modelId="{401318BF-1B4C-4DEC-B2E1-644410AEED36}" type="presOf" srcId="{F48764BC-05EB-431E-B64E-40FAD41C323D}" destId="{99FD1C6B-EBDB-48F6-8F34-D7DD2B652686}" srcOrd="0" destOrd="0" presId="urn:microsoft.com/office/officeart/2005/8/layout/vList6"/>
    <dgm:cxn modelId="{D5B1F3C1-88A4-4406-96C0-80F339F01623}" type="presOf" srcId="{CC534B9B-2E00-4919-962D-CB8F50693C2F}" destId="{7FC9E2A0-C9BB-4E65-B924-8A490C803AE1}" srcOrd="0" destOrd="0" presId="urn:microsoft.com/office/officeart/2005/8/layout/vList6"/>
    <dgm:cxn modelId="{BFDA1DCF-1CCD-4120-B879-5B08A529B4E6}" type="presOf" srcId="{830EB1E8-DC8C-4B5C-967A-23815430EFA0}" destId="{6D7AD3D0-98E5-474D-80A2-AC54B181D85D}" srcOrd="0" destOrd="0" presId="urn:microsoft.com/office/officeart/2005/8/layout/vList6"/>
    <dgm:cxn modelId="{44AAE6D4-AA5C-47B7-9F39-66D1F6BD1702}" type="presOf" srcId="{A5020C8B-C187-46F6-9998-948516BEEDF4}" destId="{D736F821-72A3-46DC-81EB-DE31DFBF2267}" srcOrd="0" destOrd="0" presId="urn:microsoft.com/office/officeart/2005/8/layout/vList6"/>
    <dgm:cxn modelId="{DD7E29F3-6128-4E16-941F-BA9C453F7AD6}" type="presOf" srcId="{974BAFA5-568B-4D3C-B407-DD9D4121149F}" destId="{B017E2D4-3ACC-4342-8BDC-FC7ACD4A5C12}" srcOrd="0" destOrd="0" presId="urn:microsoft.com/office/officeart/2005/8/layout/vList6"/>
    <dgm:cxn modelId="{713C36F4-0FC4-4150-93DE-C24F63AA7422}" srcId="{81D71950-1893-4290-8E3B-DA7EA0D79EC9}" destId="{CC534B9B-2E00-4919-962D-CB8F50693C2F}" srcOrd="0" destOrd="0" parTransId="{00F4814C-2BAC-497F-9EFB-055B8E447609}" sibTransId="{4439E640-1881-4DD7-9BE3-20CED55DB25D}"/>
    <dgm:cxn modelId="{CBA05BFF-427C-4A40-8AC6-630338D91263}" srcId="{A273B84E-F939-4BDA-AD99-2132E0030AD5}" destId="{974BAFA5-568B-4D3C-B407-DD9D4121149F}" srcOrd="0" destOrd="0" parTransId="{12207BFC-8F45-417D-BBB4-1EB5DB53560F}" sibTransId="{93ED1374-866C-4481-BA13-2F50930DE181}"/>
    <dgm:cxn modelId="{B8FB28D7-4471-4884-8430-6FCF5B1E4185}" type="presParOf" srcId="{6D7AD3D0-98E5-474D-80A2-AC54B181D85D}" destId="{7171C1CB-64FA-49FA-B069-74F17823DF89}" srcOrd="0" destOrd="0" presId="urn:microsoft.com/office/officeart/2005/8/layout/vList6"/>
    <dgm:cxn modelId="{8E1CCF94-8DD1-4512-9C93-FF95C71A4126}" type="presParOf" srcId="{7171C1CB-64FA-49FA-B069-74F17823DF89}" destId="{99FD1C6B-EBDB-48F6-8F34-D7DD2B652686}" srcOrd="0" destOrd="0" presId="urn:microsoft.com/office/officeart/2005/8/layout/vList6"/>
    <dgm:cxn modelId="{3BCA5FE3-04E0-4EA8-9DDE-5055EF8B559B}" type="presParOf" srcId="{7171C1CB-64FA-49FA-B069-74F17823DF89}" destId="{0581623B-B627-4A40-AC99-17E5DBECA56F}" srcOrd="1" destOrd="0" presId="urn:microsoft.com/office/officeart/2005/8/layout/vList6"/>
    <dgm:cxn modelId="{A161B072-8D7B-4819-867D-F3D496B01CD1}" type="presParOf" srcId="{6D7AD3D0-98E5-474D-80A2-AC54B181D85D}" destId="{58CC4B58-CE2C-4BD6-AC7A-4627F08458A7}" srcOrd="1" destOrd="0" presId="urn:microsoft.com/office/officeart/2005/8/layout/vList6"/>
    <dgm:cxn modelId="{D0B1FB4D-B829-43BA-B031-F105053D58BE}" type="presParOf" srcId="{6D7AD3D0-98E5-474D-80A2-AC54B181D85D}" destId="{90FF8414-33A6-4AFD-B494-D505F6642F38}" srcOrd="2" destOrd="0" presId="urn:microsoft.com/office/officeart/2005/8/layout/vList6"/>
    <dgm:cxn modelId="{26B48ABF-26A5-47A8-B7DF-D8C9C32EFCE0}" type="presParOf" srcId="{90FF8414-33A6-4AFD-B494-D505F6642F38}" destId="{E80B4EE7-A3E9-4CDE-B03C-BB15B7CFF831}" srcOrd="0" destOrd="0" presId="urn:microsoft.com/office/officeart/2005/8/layout/vList6"/>
    <dgm:cxn modelId="{7D24A6B8-AC26-46FB-9F30-57E01E34A5C1}" type="presParOf" srcId="{90FF8414-33A6-4AFD-B494-D505F6642F38}" destId="{7FC9E2A0-C9BB-4E65-B924-8A490C803AE1}" srcOrd="1" destOrd="0" presId="urn:microsoft.com/office/officeart/2005/8/layout/vList6"/>
    <dgm:cxn modelId="{B8DBB416-8422-4E12-B28E-28BF6E1280B1}" type="presParOf" srcId="{6D7AD3D0-98E5-474D-80A2-AC54B181D85D}" destId="{63C77BEB-9060-4CF2-B77D-388449D6C20D}" srcOrd="3" destOrd="0" presId="urn:microsoft.com/office/officeart/2005/8/layout/vList6"/>
    <dgm:cxn modelId="{D848150A-49A3-403D-BF1E-C7B9D5F68398}" type="presParOf" srcId="{6D7AD3D0-98E5-474D-80A2-AC54B181D85D}" destId="{0AFCAACF-578A-4D8D-AE38-DB17B535D56F}" srcOrd="4" destOrd="0" presId="urn:microsoft.com/office/officeart/2005/8/layout/vList6"/>
    <dgm:cxn modelId="{94EA4F07-A02B-4FAC-AAD2-046A8D39ECBB}" type="presParOf" srcId="{0AFCAACF-578A-4D8D-AE38-DB17B535D56F}" destId="{9EEDBAE0-C147-4293-818D-B5181BE18C61}" srcOrd="0" destOrd="0" presId="urn:microsoft.com/office/officeart/2005/8/layout/vList6"/>
    <dgm:cxn modelId="{3DFA5DAE-89C0-491D-B558-A3500B93BA67}" type="presParOf" srcId="{0AFCAACF-578A-4D8D-AE38-DB17B535D56F}" destId="{D736F821-72A3-46DC-81EB-DE31DFBF2267}" srcOrd="1" destOrd="0" presId="urn:microsoft.com/office/officeart/2005/8/layout/vList6"/>
    <dgm:cxn modelId="{D7901602-0CF0-4852-B4CE-30F65CE7F488}" type="presParOf" srcId="{6D7AD3D0-98E5-474D-80A2-AC54B181D85D}" destId="{BACC5649-5F8C-4B51-8E77-BE3DD658157B}" srcOrd="5" destOrd="0" presId="urn:microsoft.com/office/officeart/2005/8/layout/vList6"/>
    <dgm:cxn modelId="{B6D90CBE-6307-4B8E-90C6-2D10585BD2F9}" type="presParOf" srcId="{6D7AD3D0-98E5-474D-80A2-AC54B181D85D}" destId="{83CDB06B-E822-41B0-89DA-CA1D244F8A63}" srcOrd="6" destOrd="0" presId="urn:microsoft.com/office/officeart/2005/8/layout/vList6"/>
    <dgm:cxn modelId="{3D5A683F-F364-415E-80A4-62D1AAA13D26}" type="presParOf" srcId="{83CDB06B-E822-41B0-89DA-CA1D244F8A63}" destId="{E7304FA9-EB6D-45AC-8323-ECC74FF4B55F}" srcOrd="0" destOrd="0" presId="urn:microsoft.com/office/officeart/2005/8/layout/vList6"/>
    <dgm:cxn modelId="{AA4DF92F-C7F8-47D0-83FD-07DD29B7F87F}" type="presParOf" srcId="{83CDB06B-E822-41B0-89DA-CA1D244F8A63}" destId="{B017E2D4-3ACC-4342-8BDC-FC7ACD4A5C12}" srcOrd="1" destOrd="0" presId="urn:microsoft.com/office/officeart/2005/8/layout/vList6"/>
    <dgm:cxn modelId="{4ADA41B1-D53C-4C08-A3D0-5FE23758366F}" type="presParOf" srcId="{6D7AD3D0-98E5-474D-80A2-AC54B181D85D}" destId="{B3751E8D-91CE-49C6-AC8A-C97578A0F208}" srcOrd="7" destOrd="0" presId="urn:microsoft.com/office/officeart/2005/8/layout/vList6"/>
    <dgm:cxn modelId="{5E028BB2-D48D-4BAC-898E-415AD145E6C1}" type="presParOf" srcId="{6D7AD3D0-98E5-474D-80A2-AC54B181D85D}" destId="{3B9BC48E-4CB6-438F-9779-F35B8DCCC168}" srcOrd="8" destOrd="0" presId="urn:microsoft.com/office/officeart/2005/8/layout/vList6"/>
    <dgm:cxn modelId="{C0AA126F-DFDC-49F7-91D4-8E50DEF47F96}" type="presParOf" srcId="{3B9BC48E-4CB6-438F-9779-F35B8DCCC168}" destId="{605532DF-E832-419F-A795-B8611BAC0985}" srcOrd="0" destOrd="0" presId="urn:microsoft.com/office/officeart/2005/8/layout/vList6"/>
    <dgm:cxn modelId="{E12ACDA7-4D07-426A-A4C6-F0F5430D1F0C}" type="presParOf" srcId="{3B9BC48E-4CB6-438F-9779-F35B8DCCC168}" destId="{95747D32-15C8-48E1-B385-E0F89D6C5D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1623B-B627-4A40-AC99-17E5DBECA56F}">
      <dsp:nvSpPr>
        <dsp:cNvPr id="0" name=""/>
        <dsp:cNvSpPr/>
      </dsp:nvSpPr>
      <dsp:spPr>
        <a:xfrm>
          <a:off x="2047997" y="1332"/>
          <a:ext cx="6910309" cy="1314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200" b="1" kern="1200" dirty="0"/>
            <a:t> </a:t>
          </a:r>
          <a:r>
            <a:rPr lang="cs-CZ" sz="22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Kulturalismus</a:t>
          </a:r>
          <a:r>
            <a:rPr lang="cs-CZ" sz="2200" kern="120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cs-CZ" sz="2200" kern="1200" dirty="0"/>
            <a:t>– duchovní otcové KS (</a:t>
          </a:r>
          <a:r>
            <a:rPr lang="cs-CZ" sz="2200" kern="1200" dirty="0" err="1"/>
            <a:t>Williams</a:t>
          </a:r>
          <a:r>
            <a:rPr lang="cs-CZ" sz="2200" kern="1200" dirty="0"/>
            <a:t>, </a:t>
          </a:r>
          <a:r>
            <a:rPr lang="cs-CZ" sz="2200" kern="1200" dirty="0" err="1"/>
            <a:t>Hoggart</a:t>
          </a:r>
          <a:r>
            <a:rPr lang="cs-CZ" sz="2200" kern="1200" dirty="0"/>
            <a:t>, Thompson– význam se formuje v praktikách žité kultury</a:t>
          </a:r>
        </a:p>
      </dsp:txBody>
      <dsp:txXfrm>
        <a:off x="2047997" y="165613"/>
        <a:ext cx="6417466" cy="985686"/>
      </dsp:txXfrm>
    </dsp:sp>
    <dsp:sp modelId="{99FD1C6B-EBDB-48F6-8F34-D7DD2B652686}">
      <dsp:nvSpPr>
        <dsp:cNvPr id="0" name=""/>
        <dsp:cNvSpPr/>
      </dsp:nvSpPr>
      <dsp:spPr>
        <a:xfrm>
          <a:off x="6181" y="114641"/>
          <a:ext cx="2041816" cy="10876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1960s </a:t>
          </a:r>
        </a:p>
      </dsp:txBody>
      <dsp:txXfrm>
        <a:off x="59275" y="167735"/>
        <a:ext cx="1935628" cy="981442"/>
      </dsp:txXfrm>
    </dsp:sp>
    <dsp:sp modelId="{7FC9E2A0-C9BB-4E65-B924-8A490C803AE1}">
      <dsp:nvSpPr>
        <dsp:cNvPr id="0" name=""/>
        <dsp:cNvSpPr/>
      </dsp:nvSpPr>
      <dsp:spPr>
        <a:xfrm>
          <a:off x="2012989" y="1426052"/>
          <a:ext cx="6951498" cy="12081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 </a:t>
          </a:r>
          <a:r>
            <a:rPr lang="cs-CZ" sz="2200" b="1" kern="1200" dirty="0">
              <a:solidFill>
                <a:srgbClr val="FF0000"/>
              </a:solidFill>
            </a:rPr>
            <a:t>Strukturalismus</a:t>
          </a:r>
          <a:r>
            <a:rPr lang="cs-CZ" sz="2200" kern="1200" dirty="0"/>
            <a:t>: éra </a:t>
          </a:r>
          <a:r>
            <a:rPr lang="cs-CZ" sz="2200" kern="1200" dirty="0" err="1"/>
            <a:t>Stuarta</a:t>
          </a:r>
          <a:r>
            <a:rPr lang="cs-CZ" sz="2200" kern="1200" dirty="0"/>
            <a:t> </a:t>
          </a:r>
          <a:r>
            <a:rPr lang="cs-CZ" sz="2200" kern="1200" dirty="0" err="1"/>
            <a:t>Halla</a:t>
          </a:r>
          <a:r>
            <a:rPr lang="cs-CZ" sz="2200" kern="1200" dirty="0"/>
            <a:t> – význam se formuje v textu – praktiky signifikace – inspirace sémiologií</a:t>
          </a:r>
        </a:p>
      </dsp:txBody>
      <dsp:txXfrm>
        <a:off x="2012989" y="1577072"/>
        <a:ext cx="6498438" cy="906121"/>
      </dsp:txXfrm>
    </dsp:sp>
    <dsp:sp modelId="{E80B4EE7-A3E9-4CDE-B03C-BB15B7CFF831}">
      <dsp:nvSpPr>
        <dsp:cNvPr id="0" name=""/>
        <dsp:cNvSpPr/>
      </dsp:nvSpPr>
      <dsp:spPr>
        <a:xfrm>
          <a:off x="0" y="1461650"/>
          <a:ext cx="2006372" cy="108763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1970s</a:t>
          </a:r>
        </a:p>
      </dsp:txBody>
      <dsp:txXfrm>
        <a:off x="53094" y="1514744"/>
        <a:ext cx="1900184" cy="981442"/>
      </dsp:txXfrm>
    </dsp:sp>
    <dsp:sp modelId="{D736F821-72A3-46DC-81EB-DE31DFBF2267}">
      <dsp:nvSpPr>
        <dsp:cNvPr id="0" name=""/>
        <dsp:cNvSpPr/>
      </dsp:nvSpPr>
      <dsp:spPr>
        <a:xfrm>
          <a:off x="2056532" y="2762662"/>
          <a:ext cx="6907955" cy="11691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 Návrat </a:t>
          </a:r>
          <a:r>
            <a:rPr lang="cs-CZ" sz="22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kulturalismu </a:t>
          </a:r>
          <a:r>
            <a:rPr lang="cs-CZ" sz="2200" kern="1200" dirty="0"/>
            <a:t>– obrat k mediálním publikům – apropriace struktury – aktivní publika </a:t>
          </a:r>
        </a:p>
      </dsp:txBody>
      <dsp:txXfrm>
        <a:off x="2056532" y="2908800"/>
        <a:ext cx="6469541" cy="876828"/>
      </dsp:txXfrm>
    </dsp:sp>
    <dsp:sp modelId="{9EEDBAE0-C147-4293-818D-B5181BE18C61}">
      <dsp:nvSpPr>
        <dsp:cNvPr id="0" name=""/>
        <dsp:cNvSpPr/>
      </dsp:nvSpPr>
      <dsp:spPr>
        <a:xfrm>
          <a:off x="2252" y="2782006"/>
          <a:ext cx="2052027" cy="108763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1980s</a:t>
          </a:r>
        </a:p>
      </dsp:txBody>
      <dsp:txXfrm>
        <a:off x="55346" y="2835100"/>
        <a:ext cx="1945839" cy="981442"/>
      </dsp:txXfrm>
    </dsp:sp>
    <dsp:sp modelId="{B017E2D4-3ACC-4342-8BDC-FC7ACD4A5C12}">
      <dsp:nvSpPr>
        <dsp:cNvPr id="0" name=""/>
        <dsp:cNvSpPr/>
      </dsp:nvSpPr>
      <dsp:spPr>
        <a:xfrm>
          <a:off x="2073116" y="4039127"/>
          <a:ext cx="6891371" cy="12819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Trvá</a:t>
          </a:r>
          <a:r>
            <a:rPr lang="cs-CZ" sz="2200" kern="1200" dirty="0"/>
            <a:t> </a:t>
          </a:r>
          <a:r>
            <a:rPr lang="cs-CZ" sz="2200" b="1" i="0" kern="1200" dirty="0"/>
            <a:t>převaha studia publik </a:t>
          </a:r>
          <a:r>
            <a:rPr lang="cs-CZ" sz="2200" kern="1200" dirty="0"/>
            <a:t>– normalizace témat KS, stabilizace a diverzifikace</a:t>
          </a:r>
        </a:p>
      </dsp:txBody>
      <dsp:txXfrm>
        <a:off x="2073116" y="4199372"/>
        <a:ext cx="6410637" cy="961467"/>
      </dsp:txXfrm>
    </dsp:sp>
    <dsp:sp modelId="{E7304FA9-EB6D-45AC-8323-ECC74FF4B55F}">
      <dsp:nvSpPr>
        <dsp:cNvPr id="0" name=""/>
        <dsp:cNvSpPr/>
      </dsp:nvSpPr>
      <dsp:spPr>
        <a:xfrm>
          <a:off x="4280" y="4116300"/>
          <a:ext cx="2064555" cy="108763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1990s</a:t>
          </a:r>
        </a:p>
      </dsp:txBody>
      <dsp:txXfrm>
        <a:off x="57374" y="4169394"/>
        <a:ext cx="1958367" cy="981442"/>
      </dsp:txXfrm>
    </dsp:sp>
    <dsp:sp modelId="{95747D32-15C8-48E1-B385-E0F89D6C5DFC}">
      <dsp:nvSpPr>
        <dsp:cNvPr id="0" name=""/>
        <dsp:cNvSpPr/>
      </dsp:nvSpPr>
      <dsp:spPr>
        <a:xfrm>
          <a:off x="2052258" y="5409856"/>
          <a:ext cx="6911206" cy="13387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Digitální populismus</a:t>
          </a:r>
          <a:r>
            <a:rPr lang="cs-CZ" sz="2200" kern="1200" dirty="0"/>
            <a:t>: obyčejní lidé participují díky digitálním technologiím a konkurují elitním/expertním centrům</a:t>
          </a:r>
        </a:p>
      </dsp:txBody>
      <dsp:txXfrm>
        <a:off x="2052258" y="5577195"/>
        <a:ext cx="6409190" cy="1004031"/>
      </dsp:txXfrm>
    </dsp:sp>
    <dsp:sp modelId="{605532DF-E832-419F-A795-B8611BAC0985}">
      <dsp:nvSpPr>
        <dsp:cNvPr id="0" name=""/>
        <dsp:cNvSpPr/>
      </dsp:nvSpPr>
      <dsp:spPr>
        <a:xfrm>
          <a:off x="1022" y="5535396"/>
          <a:ext cx="2051235" cy="108763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po 2000</a:t>
          </a:r>
        </a:p>
      </dsp:txBody>
      <dsp:txXfrm>
        <a:off x="54116" y="5588490"/>
        <a:ext cx="1945047" cy="981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542FE-7171-41D3-AD1F-53170736237D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3838-CBE9-470C-B632-C26A101DE7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C3838-CBE9-470C-B632-C26A101DE7C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66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74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11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40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4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8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71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12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03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31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5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69BA-84AC-45AE-86AB-7496ED478454}" type="datetimeFigureOut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9B0-5B20-4031-B987-49C5B3CA41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69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text 16"/>
          <p:cNvSpPr>
            <a:spLocks noGrp="1"/>
          </p:cNvSpPr>
          <p:nvPr>
            <p:ph type="body" sz="half" idx="2"/>
          </p:nvPr>
        </p:nvSpPr>
        <p:spPr>
          <a:xfrm>
            <a:off x="251520" y="456782"/>
            <a:ext cx="4032448" cy="6068562"/>
          </a:xfrm>
          <a:solidFill>
            <a:schemeClr val="tx1"/>
          </a:solidFill>
        </p:spPr>
        <p:txBody>
          <a:bodyPr/>
          <a:lstStyle/>
          <a:p>
            <a:r>
              <a:rPr lang="cs-CZ" sz="4800" b="1" dirty="0">
                <a:solidFill>
                  <a:schemeClr val="bg1"/>
                </a:solidFill>
                <a:latin typeface="+mj-lt"/>
              </a:rPr>
              <a:t>Vybrané kapitoly z </a:t>
            </a:r>
            <a:r>
              <a:rPr lang="cs-CZ" sz="4800" b="1" dirty="0" err="1">
                <a:solidFill>
                  <a:schemeClr val="bg1"/>
                </a:solidFill>
                <a:latin typeface="+mj-lt"/>
              </a:rPr>
              <a:t>kulturálních</a:t>
            </a:r>
            <a:r>
              <a:rPr lang="cs-CZ" sz="4800" b="1" dirty="0">
                <a:solidFill>
                  <a:schemeClr val="bg1"/>
                </a:solidFill>
                <a:latin typeface="+mj-lt"/>
              </a:rPr>
              <a:t> studií</a:t>
            </a: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PhDr. Irena Reifová, Ph.D.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irena.reifova</a:t>
            </a:r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@fsv.cuni.cz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LS 2020/2021</a:t>
            </a: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Irena Reifová\Desktop\Obrázek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53640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6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Aktivní publika a </a:t>
            </a:r>
            <a:r>
              <a:rPr lang="cs-CZ" sz="2800" b="1" cap="all" dirty="0" err="1"/>
              <a:t>john</a:t>
            </a:r>
            <a:r>
              <a:rPr lang="cs-CZ" sz="2800" b="1" cap="all" dirty="0"/>
              <a:t> fiske 3.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b="1" dirty="0"/>
              <a:t>Sémiotická demokracie</a:t>
            </a:r>
            <a:r>
              <a:rPr lang="cs-CZ" sz="2800" dirty="0"/>
              <a:t>: základní vlastnost televizní kultury – tvorba významů delegována na stranu diváků – v oblasti připisování významů je významná „vláda lidu“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b="1" dirty="0"/>
              <a:t>Dvě ekonomiky</a:t>
            </a:r>
            <a:r>
              <a:rPr lang="cs-CZ" sz="2800" dirty="0"/>
              <a:t>: finanční (kapitál, přístup ke kapitálu omezen, nerovnost) x kulturní (významy, přístup k moci otevřen všem)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b="1" dirty="0" err="1"/>
              <a:t>Exkorporace</a:t>
            </a:r>
            <a:r>
              <a:rPr lang="cs-CZ" sz="2800" dirty="0"/>
              <a:t>: inkorporace naruby - odstraňování odporu vtažením do systému x zcizení praktik dominantního diskurzu a využití k odporu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261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 err="1"/>
              <a:t>EXkorporace</a:t>
            </a:r>
            <a:endParaRPr lang="cs-CZ" sz="2800" b="1" cap="all" dirty="0"/>
          </a:p>
          <a:p>
            <a:pPr marL="0" indent="0">
              <a:buNone/>
            </a:pPr>
            <a:r>
              <a:rPr lang="cs-CZ" sz="2400" b="1" dirty="0" err="1"/>
              <a:t>Culture</a:t>
            </a:r>
            <a:r>
              <a:rPr lang="cs-CZ" sz="2400" b="1" dirty="0"/>
              <a:t> </a:t>
            </a:r>
            <a:r>
              <a:rPr lang="cs-CZ" sz="2400" b="1" dirty="0" err="1"/>
              <a:t>jamming</a:t>
            </a:r>
            <a:r>
              <a:rPr lang="cs-CZ" sz="2400" dirty="0"/>
              <a:t>: ironické přepracování původní korporátní kultury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                  Digitální protest </a:t>
            </a:r>
            <a:r>
              <a:rPr lang="cs-CZ" sz="2400" dirty="0"/>
              <a:t>na sociálních sítích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2050" name="Picture 2" descr="C:\Users\Irena Reifová\Desktop\culture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" y="1418084"/>
            <a:ext cx="3096344" cy="205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rena Reifová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40" y="1511714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rena Reifová\Desktop\mcdieyou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08" y="1548031"/>
            <a:ext cx="22110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.cz.prg.cmestatic.com/media/images/660xX/Jan2013/1437334.jpg?f6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30" y="4347847"/>
            <a:ext cx="2903015" cy="23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4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interiér&#10;&#10;Popis byl vytvořen automaticky">
            <a:extLst>
              <a:ext uri="{FF2B5EF4-FFF2-40B4-BE49-F238E27FC236}">
                <a16:creationId xmlns:a16="http://schemas.microsoft.com/office/drawing/2014/main" id="{ECF5E6D1-BABD-4FC7-B364-B851DFA18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875CFC-6711-4869-86EC-910357CC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52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Dva druhy aktivity publik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981800"/>
              </p:ext>
            </p:extLst>
          </p:nvPr>
        </p:nvGraphicFramePr>
        <p:xfrm>
          <a:off x="4562475" y="3419475"/>
          <a:ext cx="19050" cy="1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draw" r:id="rId3" imgW="0" imgH="0" progId="Edraw.Document">
                  <p:embed/>
                </p:oleObj>
              </mc:Choice>
              <mc:Fallback>
                <p:oleObj name="Edraw" r:id="rId3" imgW="0" imgH="0" progId="Edra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2475" y="3419475"/>
                        <a:ext cx="19050" cy="1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/>
          <p:cNvSpPr/>
          <p:nvPr/>
        </p:nvSpPr>
        <p:spPr>
          <a:xfrm>
            <a:off x="827584" y="2436838"/>
            <a:ext cx="3312368" cy="248017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Sémiotická </a:t>
            </a:r>
          </a:p>
          <a:p>
            <a:pPr algn="ctr"/>
            <a:r>
              <a:rPr lang="cs-CZ" sz="2800" b="1" dirty="0">
                <a:solidFill>
                  <a:schemeClr val="tx1"/>
                </a:solidFill>
              </a:rPr>
              <a:t>aktivita </a:t>
            </a:r>
          </a:p>
          <a:p>
            <a:pPr algn="ctr"/>
            <a:r>
              <a:rPr lang="cs-CZ" sz="2800" b="1" dirty="0"/>
              <a:t>(</a:t>
            </a:r>
            <a:r>
              <a:rPr lang="cs-CZ" sz="2800" dirty="0"/>
              <a:t>recepce</a:t>
            </a:r>
            <a:r>
              <a:rPr lang="cs-CZ" sz="2800" b="1" dirty="0"/>
              <a:t>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292080" y="2436838"/>
            <a:ext cx="3240360" cy="244827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Instrumentální aktivita</a:t>
            </a:r>
          </a:p>
          <a:p>
            <a:pPr algn="ctr"/>
            <a:r>
              <a:rPr lang="cs-CZ" sz="2800" dirty="0"/>
              <a:t>(sociální užití médií)</a:t>
            </a:r>
          </a:p>
          <a:p>
            <a:pPr algn="just"/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5261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Sémiotická aktivita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David Morley, </a:t>
            </a:r>
            <a:r>
              <a:rPr lang="cs-CZ" sz="2400" dirty="0" err="1"/>
              <a:t>Charoltte</a:t>
            </a:r>
            <a:r>
              <a:rPr lang="cs-CZ" sz="2400" dirty="0"/>
              <a:t> </a:t>
            </a:r>
            <a:r>
              <a:rPr lang="cs-CZ" sz="2400" dirty="0" err="1"/>
              <a:t>Brunsdon</a:t>
            </a:r>
            <a:r>
              <a:rPr lang="cs-CZ" sz="2400" dirty="0"/>
              <a:t>/ </a:t>
            </a:r>
            <a:r>
              <a:rPr lang="cs-CZ" sz="2400" dirty="0" err="1"/>
              <a:t>Nationwide</a:t>
            </a:r>
            <a:r>
              <a:rPr lang="cs-CZ" sz="2400" dirty="0"/>
              <a:t> Audience (1980) – publika televizního magazínu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 err="1"/>
              <a:t>Dorothy</a:t>
            </a:r>
            <a:r>
              <a:rPr lang="cs-CZ" sz="2400" dirty="0"/>
              <a:t> </a:t>
            </a:r>
            <a:r>
              <a:rPr lang="cs-CZ" sz="2400" dirty="0" err="1"/>
              <a:t>Hobson</a:t>
            </a:r>
            <a:r>
              <a:rPr lang="cs-CZ" sz="2400" dirty="0"/>
              <a:t> / </a:t>
            </a:r>
            <a:r>
              <a:rPr lang="cs-CZ" sz="2400" dirty="0" err="1"/>
              <a:t>Crossroads</a:t>
            </a:r>
            <a:r>
              <a:rPr lang="cs-CZ" sz="2400" dirty="0"/>
              <a:t> (1982) – autorská práva divákům mýdlové opery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 err="1"/>
              <a:t>Janice</a:t>
            </a:r>
            <a:r>
              <a:rPr lang="cs-CZ" sz="2400" dirty="0"/>
              <a:t> </a:t>
            </a:r>
            <a:r>
              <a:rPr lang="cs-CZ" sz="2400" dirty="0" err="1"/>
              <a:t>Radway</a:t>
            </a:r>
            <a:r>
              <a:rPr lang="cs-CZ" sz="2400" dirty="0"/>
              <a:t> / </a:t>
            </a:r>
            <a:r>
              <a:rPr lang="cs-CZ" sz="2400" dirty="0" err="1"/>
              <a:t>Reading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Romance (1984) – čtenářky červené knihovny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Ian </a:t>
            </a:r>
            <a:r>
              <a:rPr lang="cs-CZ" sz="2400" dirty="0" err="1"/>
              <a:t>Ang</a:t>
            </a:r>
            <a:r>
              <a:rPr lang="cs-CZ" sz="2400" dirty="0"/>
              <a:t> / </a:t>
            </a:r>
            <a:r>
              <a:rPr lang="cs-CZ" sz="2400" dirty="0" err="1"/>
              <a:t>Watching</a:t>
            </a:r>
            <a:r>
              <a:rPr lang="cs-CZ" sz="2400" dirty="0"/>
              <a:t> Dallas (1985) – diváci Dallasu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 err="1"/>
              <a:t>Elihu</a:t>
            </a:r>
            <a:r>
              <a:rPr lang="cs-CZ" sz="2400" dirty="0"/>
              <a:t> </a:t>
            </a:r>
            <a:r>
              <a:rPr lang="cs-CZ" sz="2400" dirty="0" err="1"/>
              <a:t>Katz</a:t>
            </a:r>
            <a:r>
              <a:rPr lang="cs-CZ" sz="2400" dirty="0"/>
              <a:t>, Tamara </a:t>
            </a:r>
            <a:r>
              <a:rPr lang="cs-CZ" sz="2400" dirty="0" err="1"/>
              <a:t>Liebes</a:t>
            </a:r>
            <a:r>
              <a:rPr lang="cs-CZ" sz="2400" dirty="0"/>
              <a:t> / Export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Meaning</a:t>
            </a:r>
            <a:r>
              <a:rPr lang="cs-CZ" sz="2400" dirty="0"/>
              <a:t> (1991) – diváci Dallasu v různých </a:t>
            </a:r>
            <a:r>
              <a:rPr lang="cs-CZ" sz="2400" dirty="0" err="1"/>
              <a:t>kulurách</a:t>
            </a:r>
            <a:r>
              <a:rPr lang="cs-CZ" sz="2400" dirty="0"/>
              <a:t> (USA, skupiny na území Izraele) 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0960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Instrumentální aktivita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>
              <a:buNone/>
            </a:pPr>
            <a:r>
              <a:rPr lang="cs-CZ" sz="2800" dirty="0"/>
              <a:t>Média jako materiální artefakty, technologie – nelze oddělovat od porozumění textu – „double </a:t>
            </a:r>
            <a:r>
              <a:rPr lang="cs-CZ" sz="2800" dirty="0" err="1"/>
              <a:t>articulation</a:t>
            </a:r>
            <a:r>
              <a:rPr lang="cs-CZ" sz="2800" dirty="0"/>
              <a:t>“ (Roger </a:t>
            </a:r>
            <a:r>
              <a:rPr lang="cs-CZ" sz="2800" dirty="0" err="1"/>
              <a:t>Silverstone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Kulturní konzumace = </a:t>
            </a:r>
            <a:r>
              <a:rPr lang="cs-CZ" sz="2800" dirty="0" err="1"/>
              <a:t>social</a:t>
            </a:r>
            <a:r>
              <a:rPr lang="cs-CZ" sz="2800" dirty="0"/>
              <a:t> use </a:t>
            </a:r>
            <a:r>
              <a:rPr lang="cs-CZ" sz="2800" dirty="0" err="1"/>
              <a:t>of</a:t>
            </a:r>
            <a:r>
              <a:rPr lang="cs-CZ" sz="2800" dirty="0"/>
              <a:t> media = instrumentální aktivita: pojem konzumace vyjmutý s komerčního kontextu – pojetí konzumace jako produktivního aktu (kreativní spotřeba, </a:t>
            </a:r>
            <a:r>
              <a:rPr lang="cs-CZ" sz="2800" dirty="0" err="1"/>
              <a:t>radical</a:t>
            </a:r>
            <a:r>
              <a:rPr lang="cs-CZ" sz="2800" dirty="0"/>
              <a:t> shopping)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Návaznost na koncept užití a gratifikace (výrazná modifikace)</a:t>
            </a: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521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Instrumentální aktivita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>
              <a:buNone/>
            </a:pPr>
            <a:r>
              <a:rPr lang="cs-CZ" sz="2400" dirty="0"/>
              <a:t>Prožívání, dotváření každodennosti způsoby užívání médií: definování času a prostoru, zvládání vztahů a interakcí, konstruování rolí (genderové vztahy, moc v rodině)</a:t>
            </a:r>
          </a:p>
          <a:p>
            <a:pPr marL="0" indent="0">
              <a:buNone/>
            </a:pPr>
            <a:r>
              <a:rPr lang="cs-CZ" sz="2400" dirty="0"/>
              <a:t>Domestikace technologií: odvozeno z důrazu na televizi – domácnost, rodina jako prostředí konzumace TV x Mobile </a:t>
            </a:r>
            <a:r>
              <a:rPr lang="cs-CZ" sz="2400" dirty="0" err="1"/>
              <a:t>technologies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David Morley / </a:t>
            </a:r>
            <a:r>
              <a:rPr lang="cs-CZ" sz="2400" dirty="0" err="1"/>
              <a:t>Family</a:t>
            </a:r>
            <a:r>
              <a:rPr lang="cs-CZ" sz="2400" dirty="0"/>
              <a:t> </a:t>
            </a:r>
            <a:r>
              <a:rPr lang="cs-CZ" sz="2400" dirty="0" err="1"/>
              <a:t>Television</a:t>
            </a:r>
            <a:r>
              <a:rPr lang="cs-CZ" sz="2400" dirty="0"/>
              <a:t> (1985) – užití televize jako faktor genderových vztahů v rodině, „</a:t>
            </a:r>
            <a:r>
              <a:rPr lang="cs-CZ" sz="2400" dirty="0" err="1"/>
              <a:t>viewing</a:t>
            </a:r>
            <a:r>
              <a:rPr lang="cs-CZ" sz="2400" dirty="0"/>
              <a:t> </a:t>
            </a:r>
            <a:r>
              <a:rPr lang="cs-CZ" sz="2400" dirty="0" err="1"/>
              <a:t>guilt</a:t>
            </a:r>
            <a:r>
              <a:rPr lang="cs-CZ" sz="2400" dirty="0"/>
              <a:t>“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Roger </a:t>
            </a:r>
            <a:r>
              <a:rPr lang="cs-CZ" sz="2400" dirty="0" err="1"/>
              <a:t>Silverstone</a:t>
            </a:r>
            <a:r>
              <a:rPr lang="cs-CZ" sz="2400" dirty="0"/>
              <a:t>, David Morley / </a:t>
            </a:r>
            <a:r>
              <a:rPr lang="cs-CZ" sz="2400" dirty="0" err="1"/>
              <a:t>Domestic</a:t>
            </a:r>
            <a:r>
              <a:rPr lang="cs-CZ" sz="2400" dirty="0"/>
              <a:t> Communications – TV jako zdroj „ontologického bezpečí“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437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Sociální užití digitálních médií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>
              <a:buNone/>
            </a:pPr>
            <a:r>
              <a:rPr lang="cs-CZ" sz="2400" dirty="0"/>
              <a:t>Media </a:t>
            </a:r>
            <a:r>
              <a:rPr lang="cs-CZ" sz="2400" dirty="0" err="1"/>
              <a:t>affordances</a:t>
            </a:r>
            <a:r>
              <a:rPr lang="cs-CZ" sz="2400" dirty="0"/>
              <a:t> – vestavěné technologické sklony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ČAS</a:t>
            </a:r>
          </a:p>
          <a:p>
            <a:pPr marL="0" indent="0">
              <a:buNone/>
            </a:pPr>
            <a:r>
              <a:rPr lang="cs-CZ" sz="2400" dirty="0"/>
              <a:t>Post-</a:t>
            </a:r>
            <a:r>
              <a:rPr lang="cs-CZ" sz="2400" dirty="0" err="1"/>
              <a:t>broadcast</a:t>
            </a:r>
            <a:r>
              <a:rPr lang="cs-CZ" sz="2400" dirty="0"/>
              <a:t> </a:t>
            </a:r>
            <a:r>
              <a:rPr lang="cs-CZ" sz="2400" dirty="0" err="1"/>
              <a:t>television</a:t>
            </a:r>
            <a:r>
              <a:rPr lang="cs-CZ" sz="2400" dirty="0"/>
              <a:t>: oslabení regularity a simultaneity TV vysílání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PROSTOR</a:t>
            </a:r>
          </a:p>
          <a:p>
            <a:pPr marL="0" indent="0">
              <a:buNone/>
            </a:pPr>
            <a:r>
              <a:rPr lang="cs-CZ" sz="2400" dirty="0"/>
              <a:t>Navigace prostorem ve videohrách, </a:t>
            </a:r>
            <a:r>
              <a:rPr lang="cs-CZ" sz="2400" dirty="0" err="1"/>
              <a:t>geolokace</a:t>
            </a:r>
            <a:r>
              <a:rPr lang="cs-CZ" sz="2400" dirty="0"/>
              <a:t> (mobilní technologie), </a:t>
            </a:r>
            <a:r>
              <a:rPr lang="cs-CZ" sz="2400" dirty="0" err="1"/>
              <a:t>hyperlokální</a:t>
            </a:r>
            <a:r>
              <a:rPr lang="cs-CZ" sz="2400" dirty="0"/>
              <a:t> média (definování lokality zdola)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6532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Etnografická metoda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>
              <a:buNone/>
            </a:pPr>
            <a:r>
              <a:rPr lang="cs-CZ" sz="2400" dirty="0"/>
              <a:t>Výzkumná metoda převzatá  z antropologie a sociologie: průnik výzkumníka do jiné kultury, rekonstrukce porozumění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Etnografie těch druhých (původní domorodé kultury, antropologie) x etnografie sebe sama (Chicagská škola, sociologie)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Pozorování  (zúčastněné, nezúčastněné) + dotazování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Kritika etnografie v KS</a:t>
            </a:r>
          </a:p>
          <a:p>
            <a:pPr>
              <a:buFontTx/>
              <a:buChar char="-"/>
            </a:pPr>
            <a:r>
              <a:rPr lang="cs-CZ" sz="2400" dirty="0"/>
              <a:t>nebyla dlouhodobým kontaktem s komplexem mediální kultury (zaměření na jedno médium)</a:t>
            </a:r>
          </a:p>
          <a:p>
            <a:pPr>
              <a:buFontTx/>
              <a:buChar char="-"/>
            </a:pPr>
            <a:r>
              <a:rPr lang="cs-CZ" sz="2400" dirty="0"/>
              <a:t>absence „</a:t>
            </a:r>
            <a:r>
              <a:rPr lang="cs-CZ" sz="2400" dirty="0" err="1"/>
              <a:t>thick</a:t>
            </a:r>
            <a:r>
              <a:rPr lang="cs-CZ" sz="2400" dirty="0"/>
              <a:t> </a:t>
            </a:r>
            <a:r>
              <a:rPr lang="cs-CZ" sz="2400" dirty="0" err="1"/>
              <a:t>description</a:t>
            </a:r>
            <a:r>
              <a:rPr lang="cs-CZ" sz="2400" dirty="0"/>
              <a:t>“ (</a:t>
            </a:r>
            <a:r>
              <a:rPr lang="cs-CZ" sz="2400" dirty="0" err="1"/>
              <a:t>Clifford</a:t>
            </a:r>
            <a:r>
              <a:rPr lang="cs-CZ" sz="2400" dirty="0"/>
              <a:t> </a:t>
            </a:r>
            <a:r>
              <a:rPr lang="cs-CZ" sz="2400" dirty="0" err="1"/>
              <a:t>Geertz</a:t>
            </a:r>
            <a:r>
              <a:rPr lang="cs-CZ" sz="2400" dirty="0"/>
              <a:t>)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2335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2023" y="1844824"/>
            <a:ext cx="9144000" cy="2448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97559" y="227687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3. </a:t>
            </a:r>
            <a:r>
              <a:rPr lang="cs-CZ" sz="3600" b="1" cap="all" dirty="0" err="1"/>
              <a:t>KULTURAlismus</a:t>
            </a:r>
            <a:r>
              <a:rPr lang="cs-CZ" sz="3600" b="1" cap="all" dirty="0"/>
              <a:t> </a:t>
            </a:r>
            <a:r>
              <a:rPr lang="cs-CZ" sz="3600" b="1" cap="all" dirty="0" err="1"/>
              <a:t>Kulturálních</a:t>
            </a:r>
            <a:r>
              <a:rPr lang="cs-CZ" sz="3600" b="1" cap="all" dirty="0"/>
              <a:t> studií: </a:t>
            </a:r>
          </a:p>
          <a:p>
            <a:pPr algn="ctr"/>
            <a:r>
              <a:rPr lang="cs-CZ" sz="3600" b="1" cap="all" dirty="0"/>
              <a:t> studium publik </a:t>
            </a:r>
            <a:endParaRPr lang="cs-CZ" sz="3600" b="1" dirty="0"/>
          </a:p>
          <a:p>
            <a:pPr algn="ctr"/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13722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Strukturalismus a kulturalismus v KS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       Studium textů </a:t>
            </a:r>
            <a:r>
              <a:rPr lang="cs-CZ" sz="2400" dirty="0"/>
              <a:t>(</a:t>
            </a:r>
            <a:r>
              <a:rPr lang="cs-CZ" sz="2400" dirty="0" err="1"/>
              <a:t>textuální</a:t>
            </a:r>
            <a:r>
              <a:rPr lang="cs-CZ" sz="2400" dirty="0"/>
              <a:t> přístup) (strukturalismus)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    Studium publik/uživatelů </a:t>
            </a:r>
            <a:r>
              <a:rPr lang="cs-CZ" sz="2400" dirty="0"/>
              <a:t>(auditoriální přístup) (kulturalismus)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Sociologické pojetí pojmů struktura a jednání (</a:t>
            </a:r>
            <a:r>
              <a:rPr lang="cs-CZ" sz="2400" dirty="0" err="1"/>
              <a:t>agency</a:t>
            </a:r>
            <a:r>
              <a:rPr lang="cs-CZ" sz="2400" dirty="0"/>
              <a:t>) – odvěká debata v sociologii (</a:t>
            </a:r>
            <a:r>
              <a:rPr lang="cs-CZ" sz="2400" dirty="0" err="1"/>
              <a:t>Durkheim</a:t>
            </a:r>
            <a:r>
              <a:rPr lang="cs-CZ" sz="2400" dirty="0"/>
              <a:t> – </a:t>
            </a:r>
            <a:r>
              <a:rPr lang="cs-CZ" sz="2400" dirty="0" err="1"/>
              <a:t>Giddens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Struktura</a:t>
            </a:r>
            <a:r>
              <a:rPr lang="cs-CZ" sz="2400" dirty="0"/>
              <a:t>: nadindividuální sociální vzorce (instituce, normy, ideologie) - nelze si je vybrat - utlačivé, limitující, determinující - působí shora</a:t>
            </a:r>
          </a:p>
          <a:p>
            <a:pPr marL="0" indent="0">
              <a:buNone/>
            </a:pPr>
            <a:r>
              <a:rPr lang="cs-CZ" sz="2400" b="1" dirty="0"/>
              <a:t>Jednání (</a:t>
            </a:r>
            <a:r>
              <a:rPr lang="cs-CZ" sz="2400" b="1" dirty="0" err="1"/>
              <a:t>agency</a:t>
            </a:r>
            <a:r>
              <a:rPr lang="cs-CZ" sz="2400" b="1" dirty="0"/>
              <a:t>)</a:t>
            </a:r>
            <a:r>
              <a:rPr lang="cs-CZ" sz="2400" dirty="0"/>
              <a:t>: motivovaný projev ze strany aktéra - působí zdola -  projev „svobodné“ vůle, aktivity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3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lvl="0" indent="0" algn="ctr">
              <a:spcBef>
                <a:spcPts val="0"/>
              </a:spcBef>
              <a:buNone/>
            </a:pPr>
            <a:endParaRPr lang="cs-CZ" sz="2800" dirty="0"/>
          </a:p>
          <a:p>
            <a:pPr marL="0" indent="0" algn="ctr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graphicFrame>
        <p:nvGraphicFramePr>
          <p:cNvPr id="5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829752"/>
              </p:ext>
            </p:extLst>
          </p:nvPr>
        </p:nvGraphicFramePr>
        <p:xfrm>
          <a:off x="179512" y="102305"/>
          <a:ext cx="8964488" cy="674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/>
          <p:cNvSpPr/>
          <p:nvPr/>
        </p:nvSpPr>
        <p:spPr>
          <a:xfrm>
            <a:off x="323528" y="2780928"/>
            <a:ext cx="8352928" cy="13681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4788024" y="4169149"/>
            <a:ext cx="1152128" cy="23762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9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Inspirace, zdroje, předchůdci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Ranný kulturalismus </a:t>
            </a:r>
            <a:r>
              <a:rPr lang="cs-CZ" sz="2400" dirty="0"/>
              <a:t>v KS: každodennost, </a:t>
            </a:r>
            <a:r>
              <a:rPr lang="cs-CZ" sz="2400" dirty="0" err="1"/>
              <a:t>lived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 (</a:t>
            </a:r>
            <a:r>
              <a:rPr lang="cs-CZ" sz="2400" dirty="0" err="1"/>
              <a:t>Williams</a:t>
            </a:r>
            <a:r>
              <a:rPr lang="cs-CZ" sz="2400" dirty="0"/>
              <a:t>, </a:t>
            </a:r>
            <a:r>
              <a:rPr lang="cs-CZ" sz="2400" dirty="0" err="1"/>
              <a:t>Hoggart</a:t>
            </a:r>
            <a:r>
              <a:rPr lang="cs-CZ" sz="2400" dirty="0"/>
              <a:t>, Thompson)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Filozofie každodennosti</a:t>
            </a:r>
            <a:r>
              <a:rPr lang="cs-CZ" sz="2400" dirty="0"/>
              <a:t>: francouzští myslitelé</a:t>
            </a:r>
          </a:p>
          <a:p>
            <a:pPr algn="just">
              <a:spcBef>
                <a:spcPts val="0"/>
              </a:spcBef>
            </a:pPr>
            <a:r>
              <a:rPr lang="cs-CZ" sz="2400" dirty="0" err="1"/>
              <a:t>Henri</a:t>
            </a:r>
            <a:r>
              <a:rPr lang="cs-CZ" sz="2400" dirty="0"/>
              <a:t> </a:t>
            </a:r>
            <a:r>
              <a:rPr lang="cs-CZ" sz="2400" dirty="0" err="1"/>
              <a:t>Lefebvre</a:t>
            </a:r>
            <a:r>
              <a:rPr lang="cs-CZ" sz="2400" dirty="0"/>
              <a:t>: </a:t>
            </a:r>
            <a:r>
              <a:rPr lang="cs-CZ" sz="2400" dirty="0" err="1"/>
              <a:t>Critique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Everyday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endParaRPr lang="cs-CZ" sz="2400" dirty="0"/>
          </a:p>
          <a:p>
            <a:pPr algn="just">
              <a:spcBef>
                <a:spcPts val="0"/>
              </a:spcBef>
            </a:pPr>
            <a:r>
              <a:rPr lang="cs-CZ" sz="2400" dirty="0"/>
              <a:t>Michel </a:t>
            </a:r>
            <a:r>
              <a:rPr lang="cs-CZ" sz="2400" dirty="0" err="1"/>
              <a:t>DeCerteau</a:t>
            </a:r>
            <a:r>
              <a:rPr lang="cs-CZ" sz="2400" dirty="0"/>
              <a:t>: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Practices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Everyday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r>
              <a:rPr lang="cs-CZ" sz="2400" dirty="0"/>
              <a:t> (strategie x taktiky)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Studium subkultur v KS</a:t>
            </a:r>
            <a:r>
              <a:rPr lang="cs-CZ" sz="2400" dirty="0"/>
              <a:t>: </a:t>
            </a:r>
            <a:r>
              <a:rPr lang="cs-CZ" sz="2400" dirty="0" err="1"/>
              <a:t>Subcultures</a:t>
            </a:r>
            <a:r>
              <a:rPr lang="cs-CZ" sz="2400" dirty="0"/>
              <a:t> Group v rámci CCCS – subkultury mládeže</a:t>
            </a:r>
          </a:p>
          <a:p>
            <a:pPr algn="just">
              <a:spcBef>
                <a:spcPts val="0"/>
              </a:spcBef>
            </a:pPr>
            <a:r>
              <a:rPr lang="cs-CZ" sz="2400" dirty="0"/>
              <a:t>rituály: </a:t>
            </a:r>
            <a:r>
              <a:rPr lang="cs-CZ" sz="2400" dirty="0" err="1"/>
              <a:t>Hall</a:t>
            </a:r>
            <a:r>
              <a:rPr lang="cs-CZ" sz="2400" dirty="0"/>
              <a:t>/</a:t>
            </a:r>
            <a:r>
              <a:rPr lang="cs-CZ" sz="2400" dirty="0" err="1"/>
              <a:t>Jefferson</a:t>
            </a:r>
            <a:r>
              <a:rPr lang="cs-CZ" sz="2400" dirty="0"/>
              <a:t> (</a:t>
            </a:r>
            <a:r>
              <a:rPr lang="cs-CZ" sz="2400" dirty="0" err="1"/>
              <a:t>Resistance</a:t>
            </a:r>
            <a:r>
              <a:rPr lang="cs-CZ" sz="2400" dirty="0"/>
              <a:t> </a:t>
            </a:r>
            <a:r>
              <a:rPr lang="cs-CZ" sz="2400" dirty="0" err="1"/>
              <a:t>through</a:t>
            </a:r>
            <a:r>
              <a:rPr lang="cs-CZ" sz="2400" dirty="0"/>
              <a:t> </a:t>
            </a:r>
            <a:r>
              <a:rPr lang="cs-CZ" sz="2400" dirty="0" err="1"/>
              <a:t>Rituals</a:t>
            </a:r>
            <a:r>
              <a:rPr lang="cs-CZ" sz="2400" dirty="0"/>
              <a:t>) ; </a:t>
            </a:r>
            <a:r>
              <a:rPr lang="cs-CZ" sz="2400" dirty="0" err="1"/>
              <a:t>Willis</a:t>
            </a:r>
            <a:r>
              <a:rPr lang="cs-CZ" sz="2400" dirty="0"/>
              <a:t> (</a:t>
            </a:r>
            <a:r>
              <a:rPr lang="cs-CZ" sz="2400" dirty="0" err="1"/>
              <a:t>Learning</a:t>
            </a:r>
            <a:r>
              <a:rPr lang="cs-CZ" sz="2400" dirty="0"/>
              <a:t> to </a:t>
            </a:r>
            <a:r>
              <a:rPr lang="cs-CZ" sz="2400" dirty="0" err="1"/>
              <a:t>Labour</a:t>
            </a:r>
            <a:r>
              <a:rPr lang="cs-CZ" sz="2400" dirty="0"/>
              <a:t>) ; </a:t>
            </a:r>
            <a:r>
              <a:rPr lang="cs-CZ" sz="2400" dirty="0" err="1"/>
              <a:t>Cohen</a:t>
            </a:r>
            <a:r>
              <a:rPr lang="cs-CZ" sz="2400" dirty="0"/>
              <a:t> (</a:t>
            </a:r>
            <a:r>
              <a:rPr lang="cs-CZ" sz="2400" dirty="0" err="1"/>
              <a:t>Subcultural</a:t>
            </a:r>
            <a:r>
              <a:rPr lang="cs-CZ" sz="2400" dirty="0"/>
              <a:t> </a:t>
            </a:r>
            <a:r>
              <a:rPr lang="cs-CZ" sz="2400" dirty="0" err="1"/>
              <a:t>Conflict</a:t>
            </a:r>
            <a:r>
              <a:rPr lang="cs-CZ" sz="2400" dirty="0"/>
              <a:t> and </a:t>
            </a:r>
            <a:r>
              <a:rPr lang="cs-CZ" sz="2400" dirty="0" err="1"/>
              <a:t>Working</a:t>
            </a:r>
            <a:r>
              <a:rPr lang="cs-CZ" sz="2400" dirty="0"/>
              <a:t> </a:t>
            </a:r>
            <a:r>
              <a:rPr lang="cs-CZ" sz="2400" dirty="0" err="1"/>
              <a:t>Class</a:t>
            </a:r>
            <a:r>
              <a:rPr lang="cs-CZ" sz="2400" dirty="0"/>
              <a:t> </a:t>
            </a:r>
            <a:r>
              <a:rPr lang="cs-CZ" sz="2400" dirty="0" err="1"/>
              <a:t>Comunity</a:t>
            </a:r>
            <a:r>
              <a:rPr lang="cs-CZ" sz="2400" dirty="0"/>
              <a:t>) – dělnická mládež</a:t>
            </a:r>
          </a:p>
          <a:p>
            <a:pPr algn="just">
              <a:spcBef>
                <a:spcPts val="0"/>
              </a:spcBef>
            </a:pPr>
            <a:r>
              <a:rPr lang="cs-CZ" sz="2400" dirty="0"/>
              <a:t>styl: </a:t>
            </a:r>
            <a:r>
              <a:rPr lang="cs-CZ" sz="2400" dirty="0" err="1"/>
              <a:t>Dick</a:t>
            </a:r>
            <a:r>
              <a:rPr lang="cs-CZ" sz="2400" dirty="0"/>
              <a:t> </a:t>
            </a:r>
            <a:r>
              <a:rPr lang="cs-CZ" sz="2400" dirty="0" err="1"/>
              <a:t>Hebdige</a:t>
            </a:r>
            <a:r>
              <a:rPr lang="cs-CZ" sz="2400" dirty="0"/>
              <a:t> (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Meaning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Style) – punková subkultura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840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5AB74F-16F5-48A7-91EE-E4A989CC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0376"/>
            <a:ext cx="3891465" cy="23348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CAA9E7-7C02-40A1-B067-C98B7AF24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57239"/>
            <a:ext cx="4434222" cy="23174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080FC0-8BD4-4244-9982-D18E4766D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671" y="3861048"/>
            <a:ext cx="4176464" cy="25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9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Koncept aktivního publika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Aktivní publikum: centrální pojem auditoriální analýzy KS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AP </a:t>
            </a:r>
            <a:r>
              <a:rPr lang="cs-CZ" sz="2400" b="1" dirty="0"/>
              <a:t>nepodléhá pasivně indoktrinaci </a:t>
            </a:r>
            <a:r>
              <a:rPr lang="cs-CZ" sz="2400" dirty="0"/>
              <a:t>ze strany masových médií a masové kultury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Význam se formuje jako </a:t>
            </a:r>
            <a:r>
              <a:rPr lang="cs-CZ" sz="2400" b="1" dirty="0"/>
              <a:t>výsledek setkání textu a čtenáře</a:t>
            </a:r>
            <a:r>
              <a:rPr lang="cs-CZ" sz="2400" dirty="0"/>
              <a:t>: apropriace, interpretace, translace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Vliv recepční estetiky (Kostnická škola): literární teorie (Hans </a:t>
            </a:r>
            <a:r>
              <a:rPr lang="cs-CZ" sz="2400" dirty="0" err="1"/>
              <a:t>Jaus</a:t>
            </a:r>
            <a:r>
              <a:rPr lang="cs-CZ" sz="2400" dirty="0"/>
              <a:t>, Wolfgang </a:t>
            </a:r>
            <a:r>
              <a:rPr lang="cs-CZ" sz="2400" dirty="0" err="1"/>
              <a:t>Isser</a:t>
            </a:r>
            <a:r>
              <a:rPr lang="cs-CZ" sz="2400" dirty="0"/>
              <a:t>) – literární dílo nabývá významu aktem recepce (místa </a:t>
            </a:r>
            <a:r>
              <a:rPr lang="cs-CZ" sz="2400" dirty="0" err="1"/>
              <a:t>nedourčenosti</a:t>
            </a:r>
            <a:r>
              <a:rPr lang="cs-CZ" sz="2400" dirty="0"/>
              <a:t>) x texty obsahují regulační struktury („vepsaný čtenář“, „horizont očekávání“ – paralela k „preferovanému čtení“)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9018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Aktivní publika a </a:t>
            </a:r>
            <a:r>
              <a:rPr lang="cs-CZ" sz="2800" b="1" cap="all" dirty="0" err="1"/>
              <a:t>john</a:t>
            </a:r>
            <a:r>
              <a:rPr lang="cs-CZ" sz="2800" b="1" cap="all" dirty="0"/>
              <a:t> fiske 1.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Ztělesnění pojmu „aktivní publikum“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Znevažující kritika: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romantizující, naivní, populistický,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- odchod z akademické sféry – obchod se starožitnostmi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1026" name="Picture 2" descr="C:\Users\Irena Reifová\Desktop\jf-in-my-op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 Ma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21093"/>
            <a:ext cx="1487810" cy="230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iskematters.com/files/fiskematters_flyer_sidebarvers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43363"/>
            <a:ext cx="1433862" cy="22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rena Reifová\Desktop\Výstřiž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5" y="3789040"/>
            <a:ext cx="3962945" cy="28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73110" y="3660845"/>
            <a:ext cx="352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FISKE SE VRACÍ: po 2010</a:t>
            </a:r>
          </a:p>
        </p:txBody>
      </p:sp>
    </p:spTree>
    <p:extLst>
      <p:ext uri="{BB962C8B-B14F-4D97-AF65-F5344CB8AC3E}">
        <p14:creationId xmlns:p14="http://schemas.microsoft.com/office/powerpoint/2010/main" val="27526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Aktivní publika a </a:t>
            </a:r>
            <a:r>
              <a:rPr lang="cs-CZ" sz="2800" b="1" cap="all" dirty="0" err="1"/>
              <a:t>john</a:t>
            </a:r>
            <a:r>
              <a:rPr lang="cs-CZ" sz="2800" b="1" cap="all" dirty="0"/>
              <a:t> fiske 2.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Publika populární kultury: PK jako komplex textů a jejich konzumace – </a:t>
            </a:r>
            <a:r>
              <a:rPr lang="cs-CZ" sz="2800" b="1" dirty="0"/>
              <a:t>polysémie</a:t>
            </a:r>
            <a:r>
              <a:rPr lang="cs-CZ" sz="2800" dirty="0"/>
              <a:t> jako podmínka popularity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Teorie masové kultury: populární produkt je oblíben u všech (masa) ze stejného důvodu (</a:t>
            </a:r>
            <a:r>
              <a:rPr lang="cs-CZ" sz="2800" dirty="0" err="1"/>
              <a:t>lowest</a:t>
            </a:r>
            <a:r>
              <a:rPr lang="cs-CZ" sz="2800" dirty="0"/>
              <a:t> </a:t>
            </a:r>
            <a:r>
              <a:rPr lang="cs-CZ" sz="2800" dirty="0" err="1"/>
              <a:t>common</a:t>
            </a:r>
            <a:r>
              <a:rPr lang="cs-CZ" sz="2800" dirty="0"/>
              <a:t> </a:t>
            </a:r>
            <a:r>
              <a:rPr lang="cs-CZ" sz="2800" dirty="0" err="1"/>
              <a:t>denominator</a:t>
            </a: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Polysémie populární kultury: populární produkt je oblíben heterogenními skupinami z různých důvodů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Aktivní užití textů populární kultury: významy, slasti, identity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2615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949</Words>
  <Application>Microsoft Office PowerPoint</Application>
  <PresentationFormat>Předvádění na obrazovce (4:3)</PresentationFormat>
  <Paragraphs>218</Paragraphs>
  <Slides>18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Motiv systému Office</vt:lpstr>
      <vt:lpstr>Edraw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lastModifiedBy>Irena Reifová</cp:lastModifiedBy>
  <cp:revision>36</cp:revision>
  <dcterms:created xsi:type="dcterms:W3CDTF">2015-02-09T23:14:42Z</dcterms:created>
  <dcterms:modified xsi:type="dcterms:W3CDTF">2022-03-16T11:26:43Z</dcterms:modified>
</cp:coreProperties>
</file>