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6" r:id="rId15"/>
    <p:sldId id="277" r:id="rId16"/>
    <p:sldId id="275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8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40" name="Obrázok 39"/>
          <p:cNvPicPr/>
          <p:nvPr/>
        </p:nvPicPr>
        <p:blipFill>
          <a:blip r:embed="rId2" cstate="print"/>
          <a:stretch/>
        </p:blipFill>
        <p:spPr>
          <a:xfrm>
            <a:off x="3362760" y="2285640"/>
            <a:ext cx="5042160" cy="4023000"/>
          </a:xfrm>
          <a:prstGeom prst="rect">
            <a:avLst/>
          </a:prstGeom>
          <a:ln>
            <a:noFill/>
          </a:ln>
        </p:spPr>
      </p:pic>
      <p:pic>
        <p:nvPicPr>
          <p:cNvPr id="41" name="Obrázok 40"/>
          <p:cNvPicPr/>
          <p:nvPr/>
        </p:nvPicPr>
        <p:blipFill>
          <a:blip r:embed="rId2" cstate="print"/>
          <a:stretch/>
        </p:blipFill>
        <p:spPr>
          <a:xfrm>
            <a:off x="3362760" y="2285640"/>
            <a:ext cx="5042160" cy="40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6951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80" name="Obrázok 79"/>
          <p:cNvPicPr/>
          <p:nvPr/>
        </p:nvPicPr>
        <p:blipFill>
          <a:blip r:embed="rId2" cstate="print"/>
          <a:stretch/>
        </p:blipFill>
        <p:spPr>
          <a:xfrm>
            <a:off x="3362760" y="2285640"/>
            <a:ext cx="5042160" cy="4023000"/>
          </a:xfrm>
          <a:prstGeom prst="rect">
            <a:avLst/>
          </a:prstGeom>
          <a:ln>
            <a:noFill/>
          </a:ln>
        </p:spPr>
      </p:pic>
      <p:pic>
        <p:nvPicPr>
          <p:cNvPr id="81" name="Obrázok 80"/>
          <p:cNvPicPr/>
          <p:nvPr/>
        </p:nvPicPr>
        <p:blipFill>
          <a:blip r:embed="rId2" cstate="print"/>
          <a:stretch/>
        </p:blipFill>
        <p:spPr>
          <a:xfrm>
            <a:off x="3362760" y="2285640"/>
            <a:ext cx="5042160" cy="40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24200" y="585360"/>
            <a:ext cx="9719640" cy="6951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0242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40230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04800" y="438732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242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04800" y="2286000"/>
            <a:ext cx="474300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24200" y="4387320"/>
            <a:ext cx="9719640" cy="19188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rgbClr val="93A2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2"/>
          <p:cNvSpPr>
            <a:spLocks noGrp="1"/>
          </p:cNvSpPr>
          <p:nvPr>
            <p:ph type="title"/>
          </p:nvPr>
        </p:nvSpPr>
        <p:spPr>
          <a:xfrm>
            <a:off x="457200" y="4960080"/>
            <a:ext cx="7772040" cy="1462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5000" b="0" strike="noStrike" cap="all" spc="1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E39767A-16B5-413F-BCDA-E9F5FEA17CD3}" type="datetime"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pPr>
                <a:lnSpc>
                  <a:spcPct val="100000"/>
                </a:lnSpc>
              </a:pPr>
              <a:t>14.04.2018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0A9AD8F-5B8D-4C9C-AC56-E2B0A886E40C}" type="slidenum"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pPr>
                <a:lnSpc>
                  <a:spcPct val="100000"/>
                </a:lnSpc>
              </a:pPr>
              <a:t>‹#›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0"/>
            <a:ext cx="12191760" cy="4571640"/>
          </a:xfrm>
          <a:prstGeom prst="rect">
            <a:avLst/>
          </a:prstGeom>
          <a:blipFill>
            <a:blip r:embed="rId14" cstate="print"/>
            <a:tile/>
          </a:blip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7"/>
          <p:cNvSpPr/>
          <p:nvPr/>
        </p:nvSpPr>
        <p:spPr>
          <a:xfrm flipV="1">
            <a:off x="8386560" y="5263920"/>
            <a:ext cx="360" cy="914400"/>
          </a:xfrm>
          <a:prstGeom prst="line">
            <a:avLst/>
          </a:prstGeom>
          <a:ln w="19080">
            <a:solidFill>
              <a:srgbClr val="93A2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sh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 flipV="1">
            <a:off x="761760" y="826200"/>
            <a:ext cx="360" cy="914400"/>
          </a:xfrm>
          <a:prstGeom prst="line">
            <a:avLst/>
          </a:prstGeom>
          <a:ln w="19080">
            <a:solidFill>
              <a:srgbClr val="93A2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1024200" y="585360"/>
            <a:ext cx="9719640" cy="149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Kliknutím lze upravit styl.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024200" y="2286000"/>
            <a:ext cx="9719640" cy="4023000"/>
          </a:xfrm>
          <a:prstGeom prst="rect">
            <a:avLst/>
          </a:prstGeom>
        </p:spPr>
        <p:txBody>
          <a:bodyPr lIns="45720" rIns="4572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Druhá úroveň</a:t>
            </a:r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Třetí úroveň</a:t>
            </a:r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Čtvrtá úroveň osnovy</a:t>
            </a:r>
            <a:endParaRPr lang="cs-CZ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Pátá úroveň osnovy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Šestá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Sedmá úroveňKliknutím lze upravit styly předlohy textu.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Druhá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Třetí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Čtvrtá úroveň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Pátá úroveň</a:t>
            </a:r>
            <a:endParaRPr lang="cs-CZ" sz="20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1024200" y="6470640"/>
            <a:ext cx="2153880" cy="27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D11C78B-4FAD-49E6-9193-299F031C856D}" type="datetime"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pPr>
                <a:lnSpc>
                  <a:spcPct val="100000"/>
                </a:lnSpc>
              </a:pPr>
              <a:t>14.04.2018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4843080" y="6470640"/>
            <a:ext cx="5901120" cy="273960"/>
          </a:xfrm>
          <a:prstGeom prst="rect">
            <a:avLst/>
          </a:prstGeom>
        </p:spPr>
        <p:txBody>
          <a:bodyPr anchor="ctr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10837440" y="6470640"/>
            <a:ext cx="973440" cy="27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B13A3DA-D8DC-4DA3-99C9-59721AE68A0F}" type="slidenum">
              <a:rPr lang="cs-CZ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pPr>
                <a:lnSpc>
                  <a:spcPct val="100000"/>
                </a:lnSpc>
              </a:pPr>
              <a:t>‹#›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push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ns.cz/blog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ucebnice-hv.webnode.cz/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dum.rvp.cz/index.html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nns.cz/blog/multimedialni-interaktivni-ucebnice-hudebni-vychova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pn.cz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4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4960080"/>
            <a:ext cx="7772040" cy="1462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5000" b="0" strike="noStrike" cap="all" spc="1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Učebnice pro 1. stupeň základní školy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8610480" y="4960080"/>
            <a:ext cx="3200040" cy="1462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endParaRPr lang="cs-CZ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CD k učebnici HV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3" name="Obrázok 122"/>
          <p:cNvPicPr/>
          <p:nvPr/>
        </p:nvPicPr>
        <p:blipFill>
          <a:blip r:embed="rId2" cstate="print"/>
          <a:stretch/>
        </p:blipFill>
        <p:spPr>
          <a:xfrm>
            <a:off x="2880000" y="4162680"/>
            <a:ext cx="2520000" cy="2533320"/>
          </a:xfrm>
          <a:prstGeom prst="rect">
            <a:avLst/>
          </a:prstGeom>
          <a:ln>
            <a:noFill/>
          </a:ln>
        </p:spPr>
      </p:pic>
      <p:pic>
        <p:nvPicPr>
          <p:cNvPr id="124" name="Obrázok 123"/>
          <p:cNvPicPr/>
          <p:nvPr/>
        </p:nvPicPr>
        <p:blipFill>
          <a:blip r:embed="rId3" cstate="print"/>
          <a:srcRect r="2126"/>
          <a:stretch/>
        </p:blipFill>
        <p:spPr>
          <a:xfrm>
            <a:off x="360000" y="2084760"/>
            <a:ext cx="2477880" cy="2494080"/>
          </a:xfrm>
          <a:prstGeom prst="rect">
            <a:avLst/>
          </a:prstGeom>
          <a:ln>
            <a:noFill/>
          </a:ln>
        </p:spPr>
      </p:pic>
      <p:pic>
        <p:nvPicPr>
          <p:cNvPr id="125" name="Obrázok 124"/>
          <p:cNvPicPr/>
          <p:nvPr/>
        </p:nvPicPr>
        <p:blipFill>
          <a:blip r:embed="rId4" cstate="print"/>
          <a:stretch/>
        </p:blipFill>
        <p:spPr>
          <a:xfrm>
            <a:off x="7632000" y="4118400"/>
            <a:ext cx="2603520" cy="2577600"/>
          </a:xfrm>
          <a:prstGeom prst="rect">
            <a:avLst/>
          </a:prstGeom>
          <a:ln>
            <a:noFill/>
          </a:ln>
        </p:spPr>
      </p:pic>
      <p:pic>
        <p:nvPicPr>
          <p:cNvPr id="126" name="Obrázok 125"/>
          <p:cNvPicPr/>
          <p:nvPr/>
        </p:nvPicPr>
        <p:blipFill>
          <a:blip r:embed="rId5" cstate="print"/>
          <a:stretch/>
        </p:blipFill>
        <p:spPr>
          <a:xfrm>
            <a:off x="9000000" y="1368000"/>
            <a:ext cx="2648520" cy="2634840"/>
          </a:xfrm>
          <a:prstGeom prst="rect">
            <a:avLst/>
          </a:prstGeom>
          <a:ln>
            <a:noFill/>
          </a:ln>
        </p:spPr>
      </p:pic>
      <p:pic>
        <p:nvPicPr>
          <p:cNvPr id="127" name="Obrázok 126"/>
          <p:cNvPicPr/>
          <p:nvPr/>
        </p:nvPicPr>
        <p:blipFill>
          <a:blip r:embed="rId6" cstate="print"/>
          <a:stretch/>
        </p:blipFill>
        <p:spPr>
          <a:xfrm>
            <a:off x="5280480" y="1670400"/>
            <a:ext cx="2423520" cy="24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Obrázok 127"/>
          <p:cNvPicPr/>
          <p:nvPr/>
        </p:nvPicPr>
        <p:blipFill>
          <a:blip r:embed="rId2" cstate="print"/>
          <a:stretch/>
        </p:blipFill>
        <p:spPr>
          <a:xfrm>
            <a:off x="936000" y="2736000"/>
            <a:ext cx="2592000" cy="3798000"/>
          </a:xfrm>
          <a:prstGeom prst="rect">
            <a:avLst/>
          </a:prstGeom>
          <a:ln>
            <a:noFill/>
          </a:ln>
        </p:spPr>
      </p:pic>
      <p:sp>
        <p:nvSpPr>
          <p:cNvPr id="129" name="TextShape 1"/>
          <p:cNvSpPr txBox="1"/>
          <p:nvPr/>
        </p:nvSpPr>
        <p:spPr>
          <a:xfrm>
            <a:off x="1008360" y="58860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Metodická příručka</a:t>
            </a:r>
            <a:endParaRPr lang="cs-CZ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30" name="Obrázok 129"/>
          <p:cNvPicPr/>
          <p:nvPr/>
        </p:nvPicPr>
        <p:blipFill>
          <a:blip r:embed="rId3" cstate="print"/>
          <a:stretch/>
        </p:blipFill>
        <p:spPr>
          <a:xfrm>
            <a:off x="3744000" y="1936440"/>
            <a:ext cx="2592000" cy="3753720"/>
          </a:xfrm>
          <a:prstGeom prst="rect">
            <a:avLst/>
          </a:prstGeom>
          <a:ln>
            <a:noFill/>
          </a:ln>
        </p:spPr>
      </p:pic>
      <p:pic>
        <p:nvPicPr>
          <p:cNvPr id="131" name="Obrázok 130"/>
          <p:cNvPicPr/>
          <p:nvPr/>
        </p:nvPicPr>
        <p:blipFill>
          <a:blip r:embed="rId4" cstate="print"/>
          <a:stretch/>
        </p:blipFill>
        <p:spPr>
          <a:xfrm>
            <a:off x="6552000" y="2775600"/>
            <a:ext cx="2558160" cy="3704400"/>
          </a:xfrm>
          <a:prstGeom prst="rect">
            <a:avLst/>
          </a:prstGeom>
          <a:ln>
            <a:noFill/>
          </a:ln>
        </p:spPr>
      </p:pic>
      <p:pic>
        <p:nvPicPr>
          <p:cNvPr id="132" name="Obrázok 131"/>
          <p:cNvPicPr/>
          <p:nvPr/>
        </p:nvPicPr>
        <p:blipFill>
          <a:blip r:embed="rId5" cstate="print"/>
          <a:stretch/>
        </p:blipFill>
        <p:spPr>
          <a:xfrm>
            <a:off x="9288000" y="1920240"/>
            <a:ext cx="2601720" cy="376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cap="all" spc="97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Ladislav </a:t>
            </a:r>
            <a:r>
              <a:rPr lang="cs-CZ" sz="3600" cap="all" spc="97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daniel</a:t>
            </a:r>
            <a:r>
              <a:rPr lang="cs-CZ" sz="3600" cap="all" spc="97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: „Ptačí“ učebnice</a:t>
            </a:r>
            <a:r>
              <a:rPr lang="cs-CZ" sz="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/>
            </a:r>
            <a:br>
              <a:rPr lang="cs-CZ" sz="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</a:br>
            <a:endParaRPr lang="cs-CZ" dirty="0"/>
          </a:p>
        </p:txBody>
      </p:sp>
      <p:pic>
        <p:nvPicPr>
          <p:cNvPr id="6" name="Obrázek 5" descr="Daniel_Ladislav_Sedmihlasek_-_hudebni_vychova_pro_4._rocnik_ZS_Hudebni_teorie_(P_5027)_P5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4598" y="3143248"/>
            <a:ext cx="2731649" cy="3714752"/>
          </a:xfrm>
          <a:prstGeom prst="rect">
            <a:avLst/>
          </a:prstGeom>
        </p:spPr>
      </p:pic>
      <p:pic>
        <p:nvPicPr>
          <p:cNvPr id="7" name="Obrázek 6" descr="Daniel_Ladislav_Skrivanek_-_hudebni_vychova_pro_3._rocnik_ZS_Hudebni_teorie_(P_2866)_P2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98" y="1857364"/>
            <a:ext cx="2739812" cy="3786190"/>
          </a:xfrm>
          <a:prstGeom prst="rect">
            <a:avLst/>
          </a:prstGeom>
        </p:spPr>
      </p:pic>
      <p:pic>
        <p:nvPicPr>
          <p:cNvPr id="8" name="Obrázek 7" descr="Daniel_Ladislav_Slavik_-_hudebni_vychova_pro_5._rocnik_ZS_Hudebni_teorie_(P_5036)_P5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5802" y="2857496"/>
            <a:ext cx="2733742" cy="3752482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87969" cy="5214950"/>
          </a:xfrm>
          <a:prstGeom prst="rect">
            <a:avLst/>
          </a:prstGeom>
        </p:spPr>
      </p:pic>
      <p:pic>
        <p:nvPicPr>
          <p:cNvPr id="5" name="Obrázek 4" descr="Daniel_Ladislav_Sedmihlasek_-_hudebni_vychova_pro_4._rocnik_ZS_Hudebni_teorie_(P_5027)_P5027_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1493" y="0"/>
            <a:ext cx="3650507" cy="5072074"/>
          </a:xfrm>
          <a:prstGeom prst="rect">
            <a:avLst/>
          </a:prstGeom>
        </p:spPr>
      </p:pic>
      <p:pic>
        <p:nvPicPr>
          <p:cNvPr id="6" name="Obrázek 5" descr="Daniel_Ladislav_Skrivanek_-_hudebni_vychova_pro_3._rocnik_ZS_Hudebni_teorie_(P_2866)_P286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406" y="0"/>
            <a:ext cx="4929188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aniel_Ladislav_Kukacka_-_hudebni_vychova_pro_1._rocnik_ZS_Hudebni_teorie_(P_2825)_P282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636416" cy="5357826"/>
          </a:xfrm>
          <a:prstGeom prst="rect">
            <a:avLst/>
          </a:prstGeom>
        </p:spPr>
      </p:pic>
      <p:pic>
        <p:nvPicPr>
          <p:cNvPr id="5" name="Obrázek 4" descr="Daniel_Ladislav_Penicka_-_hudebni_vychova_pro_2.rocnik_Hudebni_teorie_(P_2841)_P284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0011" y="0"/>
            <a:ext cx="3761989" cy="5357826"/>
          </a:xfrm>
          <a:prstGeom prst="rect">
            <a:avLst/>
          </a:prstGeom>
        </p:spPr>
      </p:pic>
      <p:pic>
        <p:nvPicPr>
          <p:cNvPr id="6" name="Obrázek 5" descr="Daniel_Ladislav_Penicka_-_hudebni_vychova_pro_2.rocnik_Hudebni_teorie_(P_2841)_P2841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360" y="0"/>
            <a:ext cx="4949279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all" spc="97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Ladislav </a:t>
            </a:r>
            <a:r>
              <a:rPr lang="cs-CZ" sz="3200" cap="all" spc="97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daniel</a:t>
            </a:r>
            <a:r>
              <a:rPr lang="cs-CZ" sz="3200" cap="all" spc="97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: „Ptačí“ učebnice – příručka pro učitele</a:t>
            </a:r>
            <a:endParaRPr lang="cs-CZ" sz="3200" dirty="0"/>
          </a:p>
        </p:txBody>
      </p:sp>
      <p:pic>
        <p:nvPicPr>
          <p:cNvPr id="4" name="Obrázek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116" y="2786058"/>
            <a:ext cx="2700339" cy="3857628"/>
          </a:xfrm>
          <a:prstGeom prst="rect">
            <a:avLst/>
          </a:prstGeom>
        </p:spPr>
      </p:pic>
      <p:pic>
        <p:nvPicPr>
          <p:cNvPr id="5" name="Obrázek 4" descr="Daniel_Ladislav_Penicka_-_metodicka_prirucka_k_ucebnici_Hudebni_teorie_(P_2842)_P2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88" y="1928802"/>
            <a:ext cx="2780204" cy="3857627"/>
          </a:xfrm>
          <a:prstGeom prst="rect">
            <a:avLst/>
          </a:prstGeom>
        </p:spPr>
      </p:pic>
      <p:pic>
        <p:nvPicPr>
          <p:cNvPr id="6" name="Obrázek 5" descr="Daniel_Ladislav_Skrivanek_-_metodicka_prirucka_k_ucebnici_Hudebni_teorie_(P_2867)_P28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9206" y="1928802"/>
            <a:ext cx="2751113" cy="3929066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ázok 132"/>
          <p:cNvPicPr/>
          <p:nvPr/>
        </p:nvPicPr>
        <p:blipFill>
          <a:blip r:embed="rId2" cstate="print"/>
          <a:stretch/>
        </p:blipFill>
        <p:spPr>
          <a:xfrm>
            <a:off x="6264000" y="360000"/>
            <a:ext cx="4467240" cy="6314400"/>
          </a:xfrm>
          <a:prstGeom prst="rect">
            <a:avLst/>
          </a:prstGeom>
          <a:ln>
            <a:noFill/>
          </a:ln>
        </p:spPr>
      </p:pic>
      <p:sp>
        <p:nvSpPr>
          <p:cNvPr id="134" name="TextShape 1"/>
          <p:cNvSpPr txBox="1"/>
          <p:nvPr/>
        </p:nvSpPr>
        <p:spPr>
          <a:xfrm>
            <a:off x="1024560" y="58572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Fraus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Ostatní učebnice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36" name="Obrázok 135"/>
          <p:cNvPicPr/>
          <p:nvPr/>
        </p:nvPicPr>
        <p:blipFill>
          <a:blip r:embed="rId2" cstate="print"/>
          <a:srcRect l="2295" t="1522" r="5980"/>
          <a:stretch/>
        </p:blipFill>
        <p:spPr>
          <a:xfrm>
            <a:off x="8496360" y="1446120"/>
            <a:ext cx="3311640" cy="4889880"/>
          </a:xfrm>
          <a:prstGeom prst="rect">
            <a:avLst/>
          </a:prstGeom>
          <a:ln>
            <a:noFill/>
          </a:ln>
        </p:spPr>
      </p:pic>
      <p:sp>
        <p:nvSpPr>
          <p:cNvPr id="137" name="TextShape 2"/>
          <p:cNvSpPr txBox="1"/>
          <p:nvPr/>
        </p:nvSpPr>
        <p:spPr>
          <a:xfrm>
            <a:off x="720360" y="2097000"/>
            <a:ext cx="7776000" cy="402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Nakladatelství SPN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hudební výchovy Jan Budík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hudební výchovy Radko </a:t>
            </a:r>
            <a:r>
              <a:rPr lang="cs-CZ" sz="36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Rajmon</a:t>
            </a:r>
            <a:endParaRPr lang="cs-CZ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36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Hudební výchova pro 5. ročník základní </a:t>
            </a:r>
            <a:r>
              <a:rPr lang="cs-CZ" sz="36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školy Jiří </a:t>
            </a:r>
            <a:r>
              <a:rPr lang="cs-CZ" sz="36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Kolář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Metodická příručka pro 1. - 3. třídu a 4. - 6. třídu speciálních škol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Příručka obsahuje např. 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Písničky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Rytmická rozpočítadla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Vypsané instrumentální doprovody</a:t>
            </a:r>
          </a:p>
        </p:txBody>
      </p:sp>
      <p:sp>
        <p:nvSpPr>
          <p:cNvPr id="139" name="TextShape 2"/>
          <p:cNvSpPr txBox="1"/>
          <p:nvPr/>
        </p:nvSpPr>
        <p:spPr>
          <a:xfrm>
            <a:off x="1024560" y="58572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Jaroslav jahoda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rázok 139"/>
          <p:cNvPicPr/>
          <p:nvPr/>
        </p:nvPicPr>
        <p:blipFill>
          <a:blip r:embed="rId2" cstate="print"/>
          <a:stretch/>
        </p:blipFill>
        <p:spPr>
          <a:xfrm>
            <a:off x="446400" y="2016000"/>
            <a:ext cx="2793600" cy="402300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1024920" y="58608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Doplňková literatura pro učitele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42" name="Obrázok 141"/>
          <p:cNvPicPr/>
          <p:nvPr/>
        </p:nvPicPr>
        <p:blipFill>
          <a:blip r:embed="rId3" cstate="print"/>
          <a:stretch/>
        </p:blipFill>
        <p:spPr>
          <a:xfrm>
            <a:off x="3456000" y="3096000"/>
            <a:ext cx="2376000" cy="3535920"/>
          </a:xfrm>
          <a:prstGeom prst="rect">
            <a:avLst/>
          </a:prstGeom>
          <a:ln>
            <a:noFill/>
          </a:ln>
        </p:spPr>
      </p:pic>
      <p:pic>
        <p:nvPicPr>
          <p:cNvPr id="143" name="Obrázok 142"/>
          <p:cNvPicPr/>
          <p:nvPr/>
        </p:nvPicPr>
        <p:blipFill>
          <a:blip r:embed="rId4" cstate="print"/>
          <a:stretch/>
        </p:blipFill>
        <p:spPr>
          <a:xfrm>
            <a:off x="6008040" y="2219400"/>
            <a:ext cx="2631960" cy="3684600"/>
          </a:xfrm>
          <a:prstGeom prst="rect">
            <a:avLst/>
          </a:prstGeom>
          <a:ln>
            <a:noFill/>
          </a:ln>
        </p:spPr>
      </p:pic>
      <p:pic>
        <p:nvPicPr>
          <p:cNvPr id="144" name="Obrázok 143"/>
          <p:cNvPicPr/>
          <p:nvPr/>
        </p:nvPicPr>
        <p:blipFill>
          <a:blip r:embed="rId5" cstate="print"/>
          <a:stretch/>
        </p:blipFill>
        <p:spPr>
          <a:xfrm>
            <a:off x="8928000" y="2759040"/>
            <a:ext cx="2880000" cy="386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Nová škola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  <a:noFill/>
          <a:ln>
            <a:noFill/>
          </a:ln>
        </p:spPr>
        <p:txBody>
          <a:bodyPr lIns="45720" rIns="45720"/>
          <a:lstStyle/>
          <a:p>
            <a:pPr marL="91440" indent="-91080">
              <a:lnSpc>
                <a:spcPct val="90000"/>
              </a:lnSpc>
              <a:buClr>
                <a:srgbClr val="93A299"/>
              </a:buClr>
              <a:buFont typeface="Tw Cen MT"/>
              <a:buChar char=" 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Nakladatelství Nová škola Brno</a:t>
            </a:r>
          </a:p>
          <a:p>
            <a:pPr marL="91440" indent="-91080">
              <a:lnSpc>
                <a:spcPct val="90000"/>
              </a:lnSpc>
              <a:buClr>
                <a:srgbClr val="93A299"/>
              </a:buClr>
              <a:buFont typeface="Tw Cen MT"/>
              <a:buChar char=" "/>
            </a:pPr>
            <a:r>
              <a:rPr lang="cs-CZ" sz="3200" b="0" u="sng" strike="noStrike" spc="-1" dirty="0">
                <a:solidFill>
                  <a:srgbClr val="CCCC00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2"/>
              </a:rPr>
              <a:t>https://www.nns.cz/blog/</a:t>
            </a:r>
            <a:endParaRPr lang="cs-CZ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90000"/>
              </a:lnSpc>
            </a:pPr>
            <a:endParaRPr lang="cs-CZ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90000"/>
              </a:lnSpc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Vydávají:</a:t>
            </a: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hudební výchovy</a:t>
            </a: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Metodický průvodce, zpěvník</a:t>
            </a: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CD - doprovodné instrumentální skladby k učebnici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024200" y="2286000"/>
            <a:ext cx="9719640" cy="402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2"/>
              </a:rPr>
              <a:t>https://ucebnice-hv.webnode.cz</a:t>
            </a:r>
            <a:r>
              <a:rPr lang="cs-CZ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2"/>
              </a:rPr>
              <a:t>/</a:t>
            </a:r>
            <a:endParaRPr lang="cs-CZ" sz="24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pro 1. ročník základních škol obsahuje: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33 výukových kapitol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29 video ukázek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58 audio ukázek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zpěvník pro 1. ročník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procvičování notového písma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poznávání hudebních skladatelů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Ukázka kapitoly 1. Zvuky a tóny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024560" y="58572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Digitálně zpracované učebnice hv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024200" y="2286000"/>
            <a:ext cx="5743800" cy="402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2"/>
              </a:rPr>
              <a:t>https://dum.rvp.cz/index.html</a:t>
            </a:r>
            <a:endParaRPr lang="cs-CZ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Hotové materiály 
např. Písničkové hádanky</a:t>
            </a:r>
          </a:p>
        </p:txBody>
      </p:sp>
      <p:sp>
        <p:nvSpPr>
          <p:cNvPr id="148" name="TextShape 2"/>
          <p:cNvSpPr txBox="1"/>
          <p:nvPr/>
        </p:nvSpPr>
        <p:spPr>
          <a:xfrm>
            <a:off x="1024920" y="58608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Metodický portál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49" name="Obrázok 148"/>
          <p:cNvPicPr/>
          <p:nvPr/>
        </p:nvPicPr>
        <p:blipFill>
          <a:blip r:embed="rId3" cstate="print"/>
          <a:stretch/>
        </p:blipFill>
        <p:spPr>
          <a:xfrm>
            <a:off x="6840000" y="576000"/>
            <a:ext cx="4321080" cy="581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Učebnice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87" name="Obrázek 4"/>
          <p:cNvPicPr/>
          <p:nvPr/>
        </p:nvPicPr>
        <p:blipFill>
          <a:blip r:embed="rId2" cstate="print"/>
          <a:srcRect l="5518" r="6662" b="5119"/>
          <a:stretch/>
        </p:blipFill>
        <p:spPr>
          <a:xfrm>
            <a:off x="576000" y="1944000"/>
            <a:ext cx="2037600" cy="2849040"/>
          </a:xfrm>
          <a:prstGeom prst="rect">
            <a:avLst/>
          </a:prstGeom>
          <a:ln>
            <a:noFill/>
          </a:ln>
        </p:spPr>
      </p:pic>
      <p:pic>
        <p:nvPicPr>
          <p:cNvPr id="88" name="Obrázek 4"/>
          <p:cNvPicPr/>
          <p:nvPr/>
        </p:nvPicPr>
        <p:blipFill>
          <a:blip r:embed="rId3" cstate="print"/>
          <a:srcRect l="4526" r="6438" b="6120"/>
          <a:stretch/>
        </p:blipFill>
        <p:spPr>
          <a:xfrm>
            <a:off x="2752200" y="3384000"/>
            <a:ext cx="2143800" cy="3202920"/>
          </a:xfrm>
          <a:prstGeom prst="rect">
            <a:avLst/>
          </a:prstGeom>
          <a:ln>
            <a:noFill/>
          </a:ln>
        </p:spPr>
      </p:pic>
      <p:pic>
        <p:nvPicPr>
          <p:cNvPr id="89" name="Obrázek 4"/>
          <p:cNvPicPr/>
          <p:nvPr/>
        </p:nvPicPr>
        <p:blipFill>
          <a:blip r:embed="rId4" cstate="print"/>
          <a:srcRect l="4938" r="5281" b="3971"/>
          <a:stretch/>
        </p:blipFill>
        <p:spPr>
          <a:xfrm>
            <a:off x="5157360" y="1872000"/>
            <a:ext cx="2186640" cy="3322800"/>
          </a:xfrm>
          <a:prstGeom prst="rect">
            <a:avLst/>
          </a:prstGeom>
          <a:ln>
            <a:noFill/>
          </a:ln>
        </p:spPr>
      </p:pic>
      <p:pic>
        <p:nvPicPr>
          <p:cNvPr id="90" name="Obrázek 4"/>
          <p:cNvPicPr/>
          <p:nvPr/>
        </p:nvPicPr>
        <p:blipFill>
          <a:blip r:embed="rId5" cstate="print"/>
          <a:srcRect l="4343" r="5749" b="4840"/>
          <a:stretch/>
        </p:blipFill>
        <p:spPr>
          <a:xfrm>
            <a:off x="7560000" y="3377160"/>
            <a:ext cx="2071800" cy="3174840"/>
          </a:xfrm>
          <a:prstGeom prst="rect">
            <a:avLst/>
          </a:prstGeom>
          <a:ln>
            <a:noFill/>
          </a:ln>
        </p:spPr>
      </p:pic>
      <p:pic>
        <p:nvPicPr>
          <p:cNvPr id="91" name="Obrázek 4"/>
          <p:cNvPicPr/>
          <p:nvPr/>
        </p:nvPicPr>
        <p:blipFill>
          <a:blip r:embed="rId6" cstate="print"/>
          <a:srcRect l="4812" r="5669" b="5021"/>
          <a:stretch/>
        </p:blipFill>
        <p:spPr>
          <a:xfrm>
            <a:off x="9792000" y="1746720"/>
            <a:ext cx="2191320" cy="329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Metodický průvodce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93" name="Obrázek 5"/>
          <p:cNvPicPr/>
          <p:nvPr/>
        </p:nvPicPr>
        <p:blipFill>
          <a:blip r:embed="rId2" cstate="print"/>
          <a:srcRect l="3653" r="5193" b="4474"/>
          <a:stretch/>
        </p:blipFill>
        <p:spPr>
          <a:xfrm>
            <a:off x="2952000" y="3223080"/>
            <a:ext cx="2232000" cy="3112920"/>
          </a:xfrm>
          <a:prstGeom prst="rect">
            <a:avLst/>
          </a:prstGeom>
          <a:ln>
            <a:noFill/>
          </a:ln>
        </p:spPr>
      </p:pic>
      <p:pic>
        <p:nvPicPr>
          <p:cNvPr id="94" name="Obrázek 5"/>
          <p:cNvPicPr/>
          <p:nvPr/>
        </p:nvPicPr>
        <p:blipFill>
          <a:blip r:embed="rId3" cstate="print"/>
          <a:srcRect l="6162" r="7639" b="5418"/>
          <a:stretch/>
        </p:blipFill>
        <p:spPr>
          <a:xfrm>
            <a:off x="721800" y="1968120"/>
            <a:ext cx="2158200" cy="3143880"/>
          </a:xfrm>
          <a:prstGeom prst="rect">
            <a:avLst/>
          </a:prstGeom>
          <a:ln>
            <a:noFill/>
          </a:ln>
        </p:spPr>
      </p:pic>
      <p:pic>
        <p:nvPicPr>
          <p:cNvPr id="95" name="Obrázek 5"/>
          <p:cNvPicPr/>
          <p:nvPr/>
        </p:nvPicPr>
        <p:blipFill>
          <a:blip r:embed="rId4" cstate="print"/>
          <a:srcRect l="5239" r="5075" b="4476"/>
          <a:stretch/>
        </p:blipFill>
        <p:spPr>
          <a:xfrm>
            <a:off x="5345640" y="1944000"/>
            <a:ext cx="2142360" cy="3078360"/>
          </a:xfrm>
          <a:prstGeom prst="rect">
            <a:avLst/>
          </a:prstGeom>
          <a:ln>
            <a:noFill/>
          </a:ln>
        </p:spPr>
      </p:pic>
      <p:pic>
        <p:nvPicPr>
          <p:cNvPr id="96" name="Obrázek 5"/>
          <p:cNvPicPr/>
          <p:nvPr/>
        </p:nvPicPr>
        <p:blipFill>
          <a:blip r:embed="rId5" cstate="print"/>
          <a:srcRect l="3474" r="5519" b="3927"/>
          <a:stretch/>
        </p:blipFill>
        <p:spPr>
          <a:xfrm>
            <a:off x="7560000" y="3273120"/>
            <a:ext cx="2160000" cy="3062880"/>
          </a:xfrm>
          <a:prstGeom prst="rect">
            <a:avLst/>
          </a:prstGeom>
          <a:ln>
            <a:noFill/>
          </a:ln>
        </p:spPr>
      </p:pic>
      <p:pic>
        <p:nvPicPr>
          <p:cNvPr id="97" name="Obrázek 5"/>
          <p:cNvPicPr/>
          <p:nvPr/>
        </p:nvPicPr>
        <p:blipFill>
          <a:blip r:embed="rId6" cstate="print"/>
          <a:srcRect l="4135" r="5193" b="4291"/>
          <a:stretch/>
        </p:blipFill>
        <p:spPr>
          <a:xfrm>
            <a:off x="9864000" y="1857600"/>
            <a:ext cx="2111400" cy="296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Cd s doprovodnými skladbami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99" name="Zástupný symbol pro obsah 3"/>
          <p:cNvPicPr/>
          <p:nvPr/>
        </p:nvPicPr>
        <p:blipFill>
          <a:blip r:embed="rId2" cstate="print"/>
          <a:srcRect l="3104" r="4112" b="7984"/>
          <a:stretch/>
        </p:blipFill>
        <p:spPr>
          <a:xfrm>
            <a:off x="4824000" y="1944000"/>
            <a:ext cx="2736000" cy="2336400"/>
          </a:xfrm>
          <a:prstGeom prst="rect">
            <a:avLst/>
          </a:prstGeom>
          <a:ln>
            <a:noFill/>
          </a:ln>
        </p:spPr>
      </p:pic>
      <p:pic>
        <p:nvPicPr>
          <p:cNvPr id="100" name="Zástupný symbol pro obsah 3"/>
          <p:cNvPicPr/>
          <p:nvPr/>
        </p:nvPicPr>
        <p:blipFill>
          <a:blip r:embed="rId3" cstate="print"/>
          <a:srcRect l="4434" r="6950" b="7678"/>
          <a:stretch/>
        </p:blipFill>
        <p:spPr>
          <a:xfrm>
            <a:off x="2952000" y="4464000"/>
            <a:ext cx="2304000" cy="2284560"/>
          </a:xfrm>
          <a:prstGeom prst="rect">
            <a:avLst/>
          </a:prstGeom>
          <a:ln>
            <a:noFill/>
          </a:ln>
        </p:spPr>
      </p:pic>
      <p:pic>
        <p:nvPicPr>
          <p:cNvPr id="101" name="Zástupný symbol pro obsah 6"/>
          <p:cNvPicPr/>
          <p:nvPr/>
        </p:nvPicPr>
        <p:blipFill>
          <a:blip r:embed="rId4" cstate="print"/>
          <a:srcRect l="3415" r="5151" b="6433"/>
          <a:stretch/>
        </p:blipFill>
        <p:spPr>
          <a:xfrm>
            <a:off x="792000" y="2016000"/>
            <a:ext cx="2520000" cy="2207520"/>
          </a:xfrm>
          <a:prstGeom prst="rect">
            <a:avLst/>
          </a:prstGeom>
          <a:ln>
            <a:noFill/>
          </a:ln>
        </p:spPr>
      </p:pic>
      <p:pic>
        <p:nvPicPr>
          <p:cNvPr id="102" name="Zástupný symbol pro obsah 3"/>
          <p:cNvPicPr/>
          <p:nvPr/>
        </p:nvPicPr>
        <p:blipFill>
          <a:blip r:embed="rId5" cstate="print"/>
          <a:srcRect l="3519" t="1715" r="5027" b="7985"/>
          <a:stretch/>
        </p:blipFill>
        <p:spPr>
          <a:xfrm>
            <a:off x="6840000" y="4464000"/>
            <a:ext cx="2487600" cy="2160000"/>
          </a:xfrm>
          <a:prstGeom prst="rect">
            <a:avLst/>
          </a:prstGeom>
          <a:ln>
            <a:noFill/>
          </a:ln>
        </p:spPr>
      </p:pic>
      <p:pic>
        <p:nvPicPr>
          <p:cNvPr id="103" name="Zástupný symbol pro obsah 3"/>
          <p:cNvPicPr/>
          <p:nvPr/>
        </p:nvPicPr>
        <p:blipFill>
          <a:blip r:embed="rId6" cstate="print"/>
          <a:srcRect l="3618" r="3672" b="6116"/>
          <a:stretch/>
        </p:blipFill>
        <p:spPr>
          <a:xfrm>
            <a:off x="9288000" y="1954080"/>
            <a:ext cx="2448000" cy="236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Obrázok 103"/>
          <p:cNvPicPr/>
          <p:nvPr/>
        </p:nvPicPr>
        <p:blipFill>
          <a:blip r:embed="rId2" cstate="print"/>
          <a:srcRect l="17008" t="1869" r="6370" b="8651"/>
          <a:stretch/>
        </p:blipFill>
        <p:spPr>
          <a:xfrm>
            <a:off x="144000" y="144000"/>
            <a:ext cx="4104000" cy="6536520"/>
          </a:xfrm>
          <a:prstGeom prst="rect">
            <a:avLst/>
          </a:prstGeom>
          <a:ln>
            <a:noFill/>
          </a:ln>
        </p:spPr>
      </p:pic>
      <p:pic>
        <p:nvPicPr>
          <p:cNvPr id="105" name="Obrázok 104"/>
          <p:cNvPicPr/>
          <p:nvPr/>
        </p:nvPicPr>
        <p:blipFill>
          <a:blip r:embed="rId3" cstate="print"/>
          <a:srcRect l="13166" t="10990" r="9518" b="27062"/>
          <a:stretch/>
        </p:blipFill>
        <p:spPr>
          <a:xfrm>
            <a:off x="4464000" y="144000"/>
            <a:ext cx="4085280" cy="4463640"/>
          </a:xfrm>
          <a:prstGeom prst="rect">
            <a:avLst/>
          </a:prstGeom>
          <a:ln>
            <a:noFill/>
          </a:ln>
        </p:spPr>
      </p:pic>
      <p:pic>
        <p:nvPicPr>
          <p:cNvPr id="106" name="Obrázok 105"/>
          <p:cNvPicPr/>
          <p:nvPr/>
        </p:nvPicPr>
        <p:blipFill>
          <a:blip r:embed="rId4" cstate="print"/>
          <a:stretch/>
        </p:blipFill>
        <p:spPr>
          <a:xfrm>
            <a:off x="8856000" y="3816000"/>
            <a:ext cx="2290320" cy="936000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4680000" y="4968000"/>
            <a:ext cx="3916330" cy="1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Pouze v učebnici pro 5. ročník je celkový přehled probírané látky</a:t>
            </a:r>
          </a:p>
        </p:txBody>
      </p:sp>
      <p:sp>
        <p:nvSpPr>
          <p:cNvPr id="108" name="TextShape 2"/>
          <p:cNvSpPr txBox="1"/>
          <p:nvPr/>
        </p:nvSpPr>
        <p:spPr>
          <a:xfrm>
            <a:off x="8512560" y="864000"/>
            <a:ext cx="343944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obsahuje: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Písničky, rytmická cvičení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Velmi krátký výklad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Heslovité informace
např. </a:t>
            </a:r>
          </a:p>
        </p:txBody>
      </p:sp>
      <p:sp>
        <p:nvSpPr>
          <p:cNvPr id="109" name="TextShape 3"/>
          <p:cNvSpPr txBox="1"/>
          <p:nvPr/>
        </p:nvSpPr>
        <p:spPr>
          <a:xfrm>
            <a:off x="9648000" y="4824000"/>
            <a:ext cx="2016000" cy="4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Zesilovat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Multimediální interaktivní učebnice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792000" y="2088000"/>
            <a:ext cx="2880000" cy="194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https://www.nns.cz/blog/multimedialni-interaktivni-ucebnice-hudebni-vychova/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ázok 111"/>
          <p:cNvPicPr/>
          <p:nvPr/>
        </p:nvPicPr>
        <p:blipFill>
          <a:blip r:embed="rId3" cstate="print"/>
          <a:stretch/>
        </p:blipFill>
        <p:spPr>
          <a:xfrm>
            <a:off x="5040000" y="1872000"/>
            <a:ext cx="460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sz="5000" b="0" strike="noStrike" cap="all" spc="97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 Condensed"/>
              </a:rPr>
              <a:t>SPN – Lišková marie</a:t>
            </a:r>
            <a:endParaRPr lang="cs-CZ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024560" y="2286360"/>
            <a:ext cx="5743440" cy="402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Pedagogické nakladatelství SPN </a:t>
            </a:r>
            <a:r>
              <a:rPr lang="cs-CZ" sz="2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Praha</a:t>
            </a: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r>
              <a:rPr lang="cs-CZ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2"/>
              </a:rPr>
              <a:t>http://spn.cz/</a:t>
            </a: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Vydávají: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hudební výchovy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CD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Metodické příručky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5920560" y="3384000"/>
            <a:ext cx="5743440" cy="30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obsahuje: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Delší výkladové texty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Barevné obrazové přílohy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Seznam probírané látky v každé učebnici (Co jsme se naučili?)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Seznam poslechové hudby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Hudební hádanky, úkoly, hry, apod.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024200" y="585360"/>
            <a:ext cx="9719640" cy="14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cs-CZ" sz="5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Učebnice HV</a:t>
            </a:r>
          </a:p>
        </p:txBody>
      </p:sp>
      <p:pic>
        <p:nvPicPr>
          <p:cNvPr id="117" name="Obrázok 116"/>
          <p:cNvPicPr/>
          <p:nvPr/>
        </p:nvPicPr>
        <p:blipFill>
          <a:blip r:embed="rId2" cstate="print"/>
          <a:stretch/>
        </p:blipFill>
        <p:spPr>
          <a:xfrm>
            <a:off x="2880000" y="3312000"/>
            <a:ext cx="2201400" cy="3187800"/>
          </a:xfrm>
          <a:prstGeom prst="rect">
            <a:avLst/>
          </a:prstGeom>
          <a:ln>
            <a:noFill/>
          </a:ln>
        </p:spPr>
      </p:pic>
      <p:pic>
        <p:nvPicPr>
          <p:cNvPr id="118" name="Obrázok 117"/>
          <p:cNvPicPr/>
          <p:nvPr/>
        </p:nvPicPr>
        <p:blipFill>
          <a:blip r:embed="rId3" cstate="print"/>
          <a:stretch/>
        </p:blipFill>
        <p:spPr>
          <a:xfrm>
            <a:off x="543600" y="2121480"/>
            <a:ext cx="2192400" cy="3194280"/>
          </a:xfrm>
          <a:prstGeom prst="rect">
            <a:avLst/>
          </a:prstGeom>
          <a:ln>
            <a:noFill/>
          </a:ln>
        </p:spPr>
      </p:pic>
      <p:pic>
        <p:nvPicPr>
          <p:cNvPr id="119" name="Obrázok 118"/>
          <p:cNvPicPr/>
          <p:nvPr/>
        </p:nvPicPr>
        <p:blipFill>
          <a:blip r:embed="rId4" cstate="print"/>
          <a:stretch/>
        </p:blipFill>
        <p:spPr>
          <a:xfrm>
            <a:off x="5178960" y="2016000"/>
            <a:ext cx="2237040" cy="3240000"/>
          </a:xfrm>
          <a:prstGeom prst="rect">
            <a:avLst/>
          </a:prstGeom>
          <a:ln>
            <a:noFill/>
          </a:ln>
        </p:spPr>
      </p:pic>
      <p:pic>
        <p:nvPicPr>
          <p:cNvPr id="120" name="Obrázok 119"/>
          <p:cNvPicPr/>
          <p:nvPr/>
        </p:nvPicPr>
        <p:blipFill>
          <a:blip r:embed="rId5" cstate="print"/>
          <a:stretch/>
        </p:blipFill>
        <p:spPr>
          <a:xfrm>
            <a:off x="7488000" y="3312000"/>
            <a:ext cx="2174760" cy="3168000"/>
          </a:xfrm>
          <a:prstGeom prst="rect">
            <a:avLst/>
          </a:prstGeom>
          <a:ln>
            <a:noFill/>
          </a:ln>
        </p:spPr>
      </p:pic>
      <p:pic>
        <p:nvPicPr>
          <p:cNvPr id="121" name="Obrázok 120"/>
          <p:cNvPicPr/>
          <p:nvPr/>
        </p:nvPicPr>
        <p:blipFill>
          <a:blip r:embed="rId6" cstate="print"/>
          <a:stretch/>
        </p:blipFill>
        <p:spPr>
          <a:xfrm>
            <a:off x="9792000" y="1944000"/>
            <a:ext cx="2289240" cy="335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1289</TotalTime>
  <Words>250</Words>
  <Application>Microsoft Office PowerPoint</Application>
  <PresentationFormat>Vlastní</PresentationFormat>
  <Paragraphs>69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Ladislav daniel: „Ptačí“ učebnice </vt:lpstr>
      <vt:lpstr>Snímek 13</vt:lpstr>
      <vt:lpstr>Snímek 14</vt:lpstr>
      <vt:lpstr>Ladislav daniel: „Ptačí“ učebnice – příručka pro učitele</vt:lpstr>
      <vt:lpstr>Snímek 16</vt:lpstr>
      <vt:lpstr>Snímek 17</vt:lpstr>
      <vt:lpstr>Snímek 18</vt:lpstr>
      <vt:lpstr>Snímek 19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Učebnice pro 1. stupeň základní školy</dc:title>
  <dc:creator>Antinka</dc:creator>
  <cp:lastModifiedBy>HP</cp:lastModifiedBy>
  <cp:revision>18</cp:revision>
  <dcterms:created xsi:type="dcterms:W3CDTF">2018-03-24T12:19:49Z</dcterms:created>
  <dcterms:modified xsi:type="dcterms:W3CDTF">2018-04-14T14:29:43Z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