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71" r:id="rId5"/>
    <p:sldId id="273" r:id="rId6"/>
    <p:sldId id="274" r:id="rId7"/>
    <p:sldId id="272" r:id="rId8"/>
    <p:sldId id="276" r:id="rId9"/>
    <p:sldId id="278" r:id="rId10"/>
    <p:sldId id="277" r:id="rId11"/>
    <p:sldId id="279" r:id="rId12"/>
    <p:sldId id="280" r:id="rId13"/>
    <p:sldId id="263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29"/>
    <p:restoredTop sz="95064"/>
  </p:normalViewPr>
  <p:slideViewPr>
    <p:cSldViewPr snapToGrid="0" snapToObjects="1">
      <p:cViewPr varScale="1">
        <p:scale>
          <a:sx n="97" d="100"/>
          <a:sy n="97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eb.ftvs.cuni.cz/hendl/metodologie/41metodologie_vedecko-vyzkumne_cinnosti.pdf" TargetMode="External"/><Relationship Id="rId2" Type="http://schemas.openxmlformats.org/officeDocument/2006/relationships/hyperlink" Target="https://www.fzv.upol.cz/fileadmin/userdata/FZV/Dokumenty/OSE/Gurkova_Metodologie_vyzkumu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166" y="2520154"/>
            <a:ext cx="8117924" cy="1817692"/>
          </a:xfrm>
        </p:spPr>
        <p:txBody>
          <a:bodyPr/>
          <a:lstStyle/>
          <a:p>
            <a:r>
              <a:rPr lang="cs-CZ" sz="6000" b="1" dirty="0"/>
              <a:t>Experimentální design výzkumné práce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01C48-0763-314B-8C74-AA40085A4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72E9E-05C8-E64E-8931-ECDA67C4D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1000"/>
            <a:ext cx="9601200" cy="4216400"/>
          </a:xfrm>
        </p:spPr>
        <p:txBody>
          <a:bodyPr/>
          <a:lstStyle/>
          <a:p>
            <a:r>
              <a:rPr lang="cs-CZ" dirty="0"/>
              <a:t>Experiment (vědecký pokus) je soubor jednání a pozorování, jehož účelem je ověřit (verifikovat) nebo vyvrátit (falzifikovat) hypotézu nebo poznatek, které něco tvrdí o příčinných vztazích určitých jevů. Experiment je základem empirického rozšiřování vědeckého poznání.</a:t>
            </a:r>
          </a:p>
          <a:p>
            <a:pPr>
              <a:buFontTx/>
              <a:buChar char="-"/>
            </a:pPr>
            <a:r>
              <a:rPr lang="cs-CZ" dirty="0"/>
              <a:t>Záměrné jednání a pozorování (vědecká metoda)</a:t>
            </a:r>
          </a:p>
          <a:p>
            <a:pPr>
              <a:buFontTx/>
              <a:buChar char="-"/>
            </a:pPr>
            <a:r>
              <a:rPr lang="cs-CZ" dirty="0"/>
              <a:t>Ověřování platnosti hypotéz</a:t>
            </a:r>
          </a:p>
          <a:p>
            <a:pPr>
              <a:buFontTx/>
              <a:buChar char="-"/>
            </a:pPr>
            <a:r>
              <a:rPr lang="cs-CZ" dirty="0"/>
              <a:t>Odhalování příčinných vztahů (kauzalita)</a:t>
            </a:r>
          </a:p>
          <a:p>
            <a:pPr>
              <a:buFontTx/>
              <a:buChar char="-"/>
            </a:pPr>
            <a:r>
              <a:rPr lang="cs-CZ" dirty="0"/>
              <a:t>Empirické testování („zlatý standard“)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92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01C48-0763-314B-8C74-AA40085A4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1800"/>
            <a:ext cx="9601200" cy="876300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72E9E-05C8-E64E-8931-ECDA67C4D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308100"/>
            <a:ext cx="10337800" cy="52832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Experimentem rozumíme řízené zavádění jevů v kontrolovaných podmínkách určitého prostředí se záměrem pozorovat, zda bude mít tento zásah nějaký efekt a jestli ano, tak jaký, přičemž sledujeme, jak působí nezávisle proměnná na závisle proměnnou. Rozlišujeme tři základní druhy:</a:t>
            </a:r>
          </a:p>
          <a:p>
            <a:pPr>
              <a:buFontTx/>
              <a:buChar char="-"/>
            </a:pPr>
            <a:r>
              <a:rPr lang="cs-CZ" dirty="0"/>
              <a:t>Čistý = v laboratorních podmínkách (100% odstranění šumů)</a:t>
            </a:r>
          </a:p>
          <a:p>
            <a:pPr>
              <a:buFontTx/>
              <a:buChar char="-"/>
            </a:pPr>
            <a:r>
              <a:rPr lang="cs-CZ" dirty="0"/>
              <a:t>Klinický = do značné míry kontrolovatelné (časté v medicíně)</a:t>
            </a:r>
          </a:p>
          <a:p>
            <a:pPr>
              <a:buFontTx/>
              <a:buChar char="-"/>
            </a:pPr>
            <a:r>
              <a:rPr lang="cs-CZ" dirty="0"/>
              <a:t>Přirozený = in </a:t>
            </a:r>
            <a:r>
              <a:rPr lang="cs-CZ" dirty="0" err="1"/>
              <a:t>vivo</a:t>
            </a:r>
            <a:r>
              <a:rPr lang="cs-CZ" dirty="0"/>
              <a:t> (bez zásahu výzkumníka)</a:t>
            </a:r>
          </a:p>
          <a:p>
            <a:r>
              <a:rPr lang="cs-CZ" dirty="0"/>
              <a:t>Podle hlediska času pak odlišujeme experimenty:</a:t>
            </a:r>
          </a:p>
          <a:p>
            <a:pPr>
              <a:buFontTx/>
              <a:buChar char="-"/>
            </a:pPr>
            <a:r>
              <a:rPr lang="cs-CZ" dirty="0"/>
              <a:t>projektované = zaměřen do budoucna</a:t>
            </a:r>
          </a:p>
          <a:p>
            <a:pPr>
              <a:buFontTx/>
              <a:buChar char="-"/>
            </a:pPr>
            <a:r>
              <a:rPr lang="cs-CZ" dirty="0"/>
              <a:t>pokus a omyl</a:t>
            </a:r>
          </a:p>
          <a:p>
            <a:pPr>
              <a:buFontTx/>
              <a:buChar char="-"/>
            </a:pPr>
            <a:r>
              <a:rPr lang="cs-CZ" dirty="0"/>
              <a:t>ex post facto</a:t>
            </a:r>
          </a:p>
          <a:p>
            <a:r>
              <a:rPr lang="cs-CZ" dirty="0"/>
              <a:t>Z gnozeologického hlediska rozlišujeme experimenty:</a:t>
            </a:r>
          </a:p>
          <a:p>
            <a:pPr>
              <a:buFontTx/>
              <a:buChar char="-"/>
            </a:pPr>
            <a:r>
              <a:rPr lang="cs-CZ" dirty="0"/>
              <a:t>Explorativní = chceme objevit něco nového</a:t>
            </a:r>
          </a:p>
          <a:p>
            <a:pPr>
              <a:buFontTx/>
              <a:buChar char="-"/>
            </a:pPr>
            <a:r>
              <a:rPr lang="cs-CZ" dirty="0"/>
              <a:t>Verifikační = testuje platnost hypotézy</a:t>
            </a:r>
          </a:p>
          <a:p>
            <a:r>
              <a:rPr lang="cs-CZ" dirty="0"/>
              <a:t>Experiment hraje ústřední význam především v přírodních vědách. Je to jediná metoda schopná najít kauzalitu.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634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01C48-0763-314B-8C74-AA40085A4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1800"/>
            <a:ext cx="9601200" cy="876300"/>
          </a:xfrm>
        </p:spPr>
        <p:txBody>
          <a:bodyPr/>
          <a:lstStyle/>
          <a:p>
            <a:pPr algn="ctr"/>
            <a:r>
              <a:rPr lang="cs-CZ" dirty="0"/>
              <a:t>Vysvětlení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72E9E-05C8-E64E-8931-ECDA67C4D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308100"/>
            <a:ext cx="10337800" cy="5283200"/>
          </a:xfrm>
        </p:spPr>
        <p:txBody>
          <a:bodyPr>
            <a:normAutofit/>
          </a:bodyPr>
          <a:lstStyle/>
          <a:p>
            <a:r>
              <a:rPr lang="cs-CZ" dirty="0"/>
              <a:t>Reliabilita měření: konzistentnost měření</a:t>
            </a:r>
          </a:p>
          <a:p>
            <a:r>
              <a:rPr lang="cs-CZ" dirty="0"/>
              <a:t>Validita měření: správnost</a:t>
            </a:r>
          </a:p>
          <a:p>
            <a:r>
              <a:rPr lang="cs-CZ" dirty="0"/>
              <a:t>Vnitřní/Vnější validita</a:t>
            </a:r>
          </a:p>
          <a:p>
            <a:r>
              <a:rPr lang="cs-CZ" dirty="0"/>
              <a:t>Objektivita: Intersubjektivní kontrola</a:t>
            </a:r>
          </a:p>
          <a:p>
            <a:r>
              <a:rPr lang="cs-CZ" dirty="0"/>
              <a:t>Zkreslení ze strany participanta (řešení: jednoduchý slepý experiment)</a:t>
            </a:r>
          </a:p>
          <a:p>
            <a:r>
              <a:rPr lang="cs-CZ" dirty="0"/>
              <a:t>Zkreslení ze strany výzkumníka (řešení: dvojitý slepý experiment)</a:t>
            </a:r>
          </a:p>
          <a:p>
            <a:r>
              <a:rPr lang="cs-CZ" dirty="0"/>
              <a:t>Výzkumný vzorek (jak vybrat)</a:t>
            </a:r>
          </a:p>
          <a:p>
            <a:r>
              <a:rPr lang="cs-CZ" dirty="0"/>
              <a:t>Proměnné (závislé a nezávislé)</a:t>
            </a:r>
          </a:p>
          <a:p>
            <a:r>
              <a:rPr lang="cs-CZ" dirty="0"/>
              <a:t>Neobjektivní výsledky ovlivněné „poptávkou“ (cukr, meditace...)</a:t>
            </a:r>
          </a:p>
          <a:p>
            <a:r>
              <a:rPr lang="cs-CZ" dirty="0"/>
              <a:t>Sestavení hypotézy, testování hypotézy, p-hodnoty</a:t>
            </a:r>
          </a:p>
          <a:p>
            <a:r>
              <a:rPr lang="cs-CZ" dirty="0" err="1"/>
              <a:t>HARKing</a:t>
            </a:r>
            <a:r>
              <a:rPr lang="cs-CZ" dirty="0"/>
              <a:t> (vytváření hypotéz až po výsledcích experimentů)</a:t>
            </a:r>
          </a:p>
        </p:txBody>
      </p:sp>
    </p:spTree>
    <p:extLst>
      <p:ext uri="{BB962C8B-B14F-4D97-AF65-F5344CB8AC3E}">
        <p14:creationId xmlns:p14="http://schemas.microsoft.com/office/powerpoint/2010/main" val="162716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22733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Jaký je rozdíl mezí indukcí a dedukcí?</a:t>
            </a:r>
          </a:p>
          <a:p>
            <a:pPr marL="0" indent="0">
              <a:buNone/>
            </a:pPr>
            <a:r>
              <a:rPr lang="cs-CZ" dirty="0"/>
              <a:t>Jaký je rozdíl mezi kvalitativním a kvantitativním výzkumem?</a:t>
            </a:r>
          </a:p>
          <a:p>
            <a:pPr marL="0" indent="0">
              <a:buNone/>
            </a:pPr>
            <a:r>
              <a:rPr lang="cs-CZ" dirty="0"/>
              <a:t>Jaký je rozdíl mezi experimentem a kvazi-experimentem?</a:t>
            </a:r>
          </a:p>
          <a:p>
            <a:pPr marL="0" indent="0">
              <a:buNone/>
            </a:pPr>
            <a:r>
              <a:rPr lang="cs-CZ" dirty="0"/>
              <a:t>Jaké jsou výhody a nevýhody experimentu prováděném v laboratorních podmínkách?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9BE12-1147-E447-9892-AD5596A9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D0987-2949-8645-8FD7-2C4AF344D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0500"/>
            <a:ext cx="9893300" cy="4940300"/>
          </a:xfrm>
        </p:spPr>
        <p:txBody>
          <a:bodyPr>
            <a:normAutofit/>
          </a:bodyPr>
          <a:lstStyle/>
          <a:p>
            <a:r>
              <a:rPr lang="cs-CZ" dirty="0"/>
              <a:t>HENDL, Jan. </a:t>
            </a:r>
            <a:r>
              <a:rPr lang="cs-CZ" i="1" dirty="0"/>
              <a:t>Přehled statistických metod: analýza a </a:t>
            </a:r>
            <a:r>
              <a:rPr lang="cs-CZ" i="1" dirty="0" err="1"/>
              <a:t>metaanalýza</a:t>
            </a:r>
            <a:r>
              <a:rPr lang="cs-CZ" i="1" dirty="0"/>
              <a:t> dat</a:t>
            </a:r>
            <a:r>
              <a:rPr lang="cs-CZ" dirty="0"/>
              <a:t>. 4., rozš. vyd. Praha: Portál, 2012. ISBN 978-80-262-0200-4.</a:t>
            </a:r>
          </a:p>
          <a:p>
            <a:r>
              <a:rPr lang="cs-CZ" dirty="0"/>
              <a:t>HENDL, Jan. </a:t>
            </a:r>
            <a:r>
              <a:rPr lang="cs-CZ" i="1" dirty="0"/>
              <a:t>Kvalitativní výzkum: základní teorie, metody a aplikace</a:t>
            </a:r>
            <a:r>
              <a:rPr lang="cs-CZ" dirty="0"/>
              <a:t>. Čtvrté, přepracované a rozšířené vydání. Praha: Portál, 2016. ISBN 978-80-262-0982-9.</a:t>
            </a:r>
          </a:p>
          <a:p>
            <a:r>
              <a:rPr lang="cs-CZ" dirty="0"/>
              <a:t>GURKOVÁ, Elena. </a:t>
            </a:r>
            <a:r>
              <a:rPr lang="cs-CZ" i="1" dirty="0"/>
              <a:t>Praktický úvod do metodologie výzkumu v ošetřovatelství</a:t>
            </a:r>
            <a:r>
              <a:rPr lang="cs-CZ" dirty="0"/>
              <a:t> [online]. Olomouc, 2019 [cit. 2022-01-02]. Dostupné z: </a:t>
            </a:r>
            <a:r>
              <a:rPr lang="cs-CZ" dirty="0">
                <a:hlinkClick r:id="rId2"/>
              </a:rPr>
              <a:t>https://www.fzv.upol.cz/fileadmin/userdata/FZV/Dokumenty/OSE/Gurkova_Metodologie_vyzkumu.pdf</a:t>
            </a:r>
            <a:endParaRPr lang="cs-CZ" dirty="0"/>
          </a:p>
          <a:p>
            <a:r>
              <a:rPr lang="cs-CZ" dirty="0"/>
              <a:t>OLECKÁ, Ivana a Kateřina IVANOVÁ. </a:t>
            </a:r>
            <a:r>
              <a:rPr lang="cs-CZ" i="1" dirty="0"/>
              <a:t>METODOLOGIE VĚDECKO-VÝZKUMNÉ ČINNOSTI</a:t>
            </a:r>
            <a:r>
              <a:rPr lang="cs-CZ" dirty="0"/>
              <a:t> [online]. Olomouc, 2010 [cit. 2022-01-02]. Dostupné z: </a:t>
            </a:r>
            <a:r>
              <a:rPr lang="cs-CZ" dirty="0">
                <a:hlinkClick r:id="rId3"/>
              </a:rPr>
              <a:t>http://web.ftvs.cuni.cz/hendl/metodologie/41metodologie_vedecko-vyzkumne_cinnosti.pdf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3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Definovat studentům základní pojmy ve vědě a výzkumu se zaměřením na experimentální design výzkumné práce</a:t>
            </a:r>
          </a:p>
          <a:p>
            <a:r>
              <a:rPr lang="cs-CZ" dirty="0"/>
              <a:t>Průběh: Definování pojmů vědeckého poznání, teoreticky a prakticky vysvětlen experimentální design výzkumné práce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0722"/>
          </a:xfrm>
        </p:spPr>
        <p:txBody>
          <a:bodyPr/>
          <a:lstStyle/>
          <a:p>
            <a:pPr algn="ctr"/>
            <a:r>
              <a:rPr lang="cs-CZ" dirty="0"/>
              <a:t>Základní pojmy ve vědě a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6521"/>
            <a:ext cx="9601200" cy="4333462"/>
          </a:xfrm>
        </p:spPr>
        <p:txBody>
          <a:bodyPr>
            <a:normAutofit/>
          </a:bodyPr>
          <a:lstStyle/>
          <a:p>
            <a:r>
              <a:rPr lang="cs-CZ" dirty="0"/>
              <a:t>Věda je komplexní myšlenkový proces založený na metodologii, teorii a systému vědecky klasifikovaných poznatků. Probíhá v mnoha vzájemně propojených činnostech, jejich cílem je popsat a vysvětlit určitý řád jevů.</a:t>
            </a:r>
          </a:p>
          <a:p>
            <a:r>
              <a:rPr lang="cs-CZ" dirty="0"/>
              <a:t>Představuje rozvětvenou síť tvůrčích a komunikujících jedinců a rozvinutou strukturu institucí, v níž se uskutečňují systematické výzkumné činnosti podle poznávacích potřeb vědy samotné a podle potřebám její aplikace.</a:t>
            </a:r>
          </a:p>
          <a:p>
            <a:r>
              <a:rPr lang="cs-CZ" dirty="0"/>
              <a:t>Volba vědeckých procedur a výzkumných metod:</a:t>
            </a:r>
          </a:p>
          <a:p>
            <a:pPr>
              <a:buFontTx/>
              <a:buChar char="-"/>
            </a:pPr>
            <a:r>
              <a:rPr lang="cs-CZ" dirty="0"/>
              <a:t>Vědeckou procedurou rozumíme postup, jímž posloupně realizujeme daný úkon související s výzkumem a s realizací výzkumného cíle. Vědecká procedura vychází z určité metodologie. Svým zaměřením a obsahem se o ni opírá. Smyslem vědecké procedury je úspěšně realizovat výzkumný cíl. Vědecká procedura je současně implementačním postupem uplatňování výzkumných metod.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16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638866"/>
            <a:ext cx="9601200" cy="97072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Cíle vědeckého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752988"/>
            <a:ext cx="10118035" cy="3872949"/>
          </a:xfrm>
        </p:spPr>
        <p:txBody>
          <a:bodyPr>
            <a:normAutofit/>
          </a:bodyPr>
          <a:lstStyle/>
          <a:p>
            <a:r>
              <a:rPr lang="cs-CZ" dirty="0"/>
              <a:t>Cílem veškerého vědeckého poznání je:</a:t>
            </a:r>
          </a:p>
          <a:p>
            <a:pPr marL="457200" indent="-457200">
              <a:buAutoNum type="arabicParenR"/>
            </a:pPr>
            <a:r>
              <a:rPr lang="cs-CZ" dirty="0"/>
              <a:t>Získat vědecká fakta - tj. konkrétní, dílčí poznatky.</a:t>
            </a:r>
          </a:p>
          <a:p>
            <a:pPr marL="457200" indent="-457200">
              <a:buAutoNum type="arabicParenR"/>
            </a:pPr>
            <a:r>
              <a:rPr lang="cs-CZ" dirty="0"/>
              <a:t>Ověřit existující teorie.</a:t>
            </a:r>
          </a:p>
          <a:p>
            <a:pPr marL="457200" indent="-457200">
              <a:buAutoNum type="arabicParenR"/>
            </a:pPr>
            <a:r>
              <a:rPr lang="cs-CZ" dirty="0"/>
              <a:t>Vytvářet nové teorie.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127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473766"/>
            <a:ext cx="9601200" cy="97072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Metody vědeckého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308488"/>
            <a:ext cx="10118035" cy="3872949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cs-CZ" dirty="0"/>
              <a:t>Klasifikace vědeckých procedur (postupů) podle kritéria metody:</a:t>
            </a:r>
          </a:p>
          <a:p>
            <a:pPr marL="457200" indent="-457200">
              <a:buAutoNum type="arabicParenR"/>
            </a:pPr>
            <a:endParaRPr lang="cs-CZ" dirty="0"/>
          </a:p>
          <a:p>
            <a:pPr marL="457200" indent="-457200">
              <a:buAutoNum type="arabicParenR"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rabicParenR"/>
            </a:pPr>
            <a:endParaRPr lang="cs-CZ" b="1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8F30837-A8C0-F848-B07A-3B5E5BE4E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708731"/>
              </p:ext>
            </p:extLst>
          </p:nvPr>
        </p:nvGraphicFramePr>
        <p:xfrm>
          <a:off x="1600200" y="1960106"/>
          <a:ext cx="8293100" cy="23705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64252">
                  <a:extLst>
                    <a:ext uri="{9D8B030D-6E8A-4147-A177-3AD203B41FA5}">
                      <a16:colId xmlns:a16="http://schemas.microsoft.com/office/drawing/2014/main" val="1893249310"/>
                    </a:ext>
                  </a:extLst>
                </a:gridCol>
                <a:gridCol w="4228848">
                  <a:extLst>
                    <a:ext uri="{9D8B030D-6E8A-4147-A177-3AD203B41FA5}">
                      <a16:colId xmlns:a16="http://schemas.microsoft.com/office/drawing/2014/main" val="2265618277"/>
                    </a:ext>
                  </a:extLst>
                </a:gridCol>
              </a:tblGrid>
              <a:tr h="592649">
                <a:tc>
                  <a:txBody>
                    <a:bodyPr/>
                    <a:lstStyle/>
                    <a:p>
                      <a:pPr fontAlgn="t"/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Typ vědeckého postupu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Příklad druhu vědeckého postupu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extLst>
                  <a:ext uri="{0D108BD9-81ED-4DB2-BD59-A6C34878D82A}">
                    <a16:rowId xmlns:a16="http://schemas.microsoft.com/office/drawing/2014/main" val="3482368942"/>
                  </a:ext>
                </a:extLst>
              </a:tr>
              <a:tr h="592649">
                <a:tc>
                  <a:txBody>
                    <a:bodyPr/>
                    <a:lstStyle/>
                    <a:p>
                      <a:pPr fontAlgn="t"/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Empirický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Deskripce, predikce, explanace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extLst>
                  <a:ext uri="{0D108BD9-81ED-4DB2-BD59-A6C34878D82A}">
                    <a16:rowId xmlns:a16="http://schemas.microsoft.com/office/drawing/2014/main" val="1824946227"/>
                  </a:ext>
                </a:extLst>
              </a:tr>
              <a:tr h="592649">
                <a:tc>
                  <a:txBody>
                    <a:bodyPr/>
                    <a:lstStyle/>
                    <a:p>
                      <a:pPr fontAlgn="t"/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Teoretický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000" b="0">
                          <a:solidFill>
                            <a:schemeClr val="tx1"/>
                          </a:solidFill>
                          <a:effectLst/>
                        </a:rPr>
                        <a:t>Induktivní, deduktivní</a:t>
                      </a:r>
                      <a:endParaRPr lang="cs-CZ" sz="2000" b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extLst>
                  <a:ext uri="{0D108BD9-81ED-4DB2-BD59-A6C34878D82A}">
                    <a16:rowId xmlns:a16="http://schemas.microsoft.com/office/drawing/2014/main" val="3443235569"/>
                  </a:ext>
                </a:extLst>
              </a:tr>
              <a:tr h="592649">
                <a:tc>
                  <a:txBody>
                    <a:bodyPr/>
                    <a:lstStyle/>
                    <a:p>
                      <a:pPr fontAlgn="t"/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„Jiný“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např. heuristický (porozumění textu)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0" marR="95250" marT="19050" marB="19050"/>
                </a:tc>
                <a:extLst>
                  <a:ext uri="{0D108BD9-81ED-4DB2-BD59-A6C34878D82A}">
                    <a16:rowId xmlns:a16="http://schemas.microsoft.com/office/drawing/2014/main" val="1114983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00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473766"/>
            <a:ext cx="9601200" cy="97072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Metody vědeckého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308488"/>
            <a:ext cx="10118035" cy="387294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b="1" dirty="0"/>
              <a:t>Empirický:</a:t>
            </a:r>
          </a:p>
          <a:p>
            <a:r>
              <a:rPr lang="cs-CZ" dirty="0"/>
              <a:t>Pracuje vždy s konkrétními daty.</a:t>
            </a:r>
          </a:p>
          <a:p>
            <a:r>
              <a:rPr lang="cs-CZ" dirty="0"/>
              <a:t>Exaktními metodami dospívá ke konkrétním poznatkům.</a:t>
            </a:r>
          </a:p>
          <a:p>
            <a:r>
              <a:rPr lang="cs-CZ" dirty="0"/>
              <a:t>Předmětem živé subjekty (učitelé, žáci) či neživé objekty (učebnice, písemné výtvory žáků).</a:t>
            </a:r>
          </a:p>
          <a:p>
            <a:r>
              <a:rPr lang="cs-CZ" dirty="0"/>
              <a:t>K získávání vědeckých faktů, k ověřování stávajících teorií a k vytváření nových teorií používá věda vědeckou metodu. Vědecká metoda se od nevědeckých metod, které jsou běžnější pro lidské poznávání, liší tím, že je </a:t>
            </a:r>
            <a:r>
              <a:rPr lang="cs-CZ" b="1" dirty="0"/>
              <a:t>systematická a organizovaná</a:t>
            </a:r>
            <a:r>
              <a:rPr lang="cs-CZ" dirty="0"/>
              <a:t>. Vědecké zkoumání probíhá ve třech základních krocích:</a:t>
            </a:r>
          </a:p>
          <a:p>
            <a:pPr marL="0" indent="0" algn="ctr">
              <a:buNone/>
            </a:pPr>
            <a:r>
              <a:rPr lang="cs-CZ" b="1" dirty="0"/>
              <a:t>DESKRIPCE - PREDIKCE – EXPLANACE</a:t>
            </a:r>
          </a:p>
          <a:p>
            <a:pPr marL="457200" indent="-457200">
              <a:buAutoNum type="arabicParenR"/>
            </a:pPr>
            <a:r>
              <a:rPr lang="cs-CZ" dirty="0"/>
              <a:t>Deskripce je určení, které prvky patří k předmětu zkoumání a co je charakterizuje.</a:t>
            </a:r>
          </a:p>
          <a:p>
            <a:pPr marL="457200" indent="-457200">
              <a:buAutoNum type="arabicParenR"/>
            </a:pPr>
            <a:r>
              <a:rPr lang="cs-CZ" dirty="0"/>
              <a:t>Predikce je předpověď nebo odhad budoucnosti. Ptáme se, jak úzce spolu souvisejí dva nebo více jevů.</a:t>
            </a:r>
          </a:p>
          <a:p>
            <a:pPr marL="457200" indent="-457200">
              <a:buAutoNum type="arabicParenR"/>
            </a:pPr>
            <a:r>
              <a:rPr lang="cs-CZ" dirty="0"/>
              <a:t>Explanace je vysvětlení. Odpovídá na otázku: Proč, jak a za jakých okolností spolu jevy souvisejí.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D2216511-AD32-2644-9F56-ECE04ABA4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207091"/>
              </p:ext>
            </p:extLst>
          </p:nvPr>
        </p:nvGraphicFramePr>
        <p:xfrm>
          <a:off x="3942520" y="5181437"/>
          <a:ext cx="53991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301">
                  <a:extLst>
                    <a:ext uri="{9D8B030D-6E8A-4147-A177-3AD203B41FA5}">
                      <a16:colId xmlns:a16="http://schemas.microsoft.com/office/drawing/2014/main" val="2432836773"/>
                    </a:ext>
                  </a:extLst>
                </a:gridCol>
                <a:gridCol w="3050858">
                  <a:extLst>
                    <a:ext uri="{9D8B030D-6E8A-4147-A177-3AD203B41FA5}">
                      <a16:colId xmlns:a16="http://schemas.microsoft.com/office/drawing/2014/main" val="3760143534"/>
                    </a:ext>
                  </a:extLst>
                </a:gridCol>
              </a:tblGrid>
              <a:tr h="363991">
                <a:tc>
                  <a:txBody>
                    <a:bodyPr/>
                    <a:lstStyle/>
                    <a:p>
                      <a:r>
                        <a:rPr lang="cs-CZ" dirty="0"/>
                        <a:t>Výzkumný cíl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Výzkumný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763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Deskripce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Deskriptivní výzkum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983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Predikce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Korelační výzkum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93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Explanace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Experiment, kvázi experiment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80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988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473766"/>
            <a:ext cx="9601200" cy="970722"/>
          </a:xfrm>
        </p:spPr>
        <p:txBody>
          <a:bodyPr/>
          <a:lstStyle/>
          <a:p>
            <a:pPr algn="ctr"/>
            <a:r>
              <a:rPr lang="cs-CZ" dirty="0"/>
              <a:t>Metody vědeckého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285461"/>
            <a:ext cx="10118035" cy="50987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Teoretický</a:t>
            </a:r>
          </a:p>
          <a:p>
            <a:r>
              <a:rPr lang="cs-CZ" dirty="0"/>
              <a:t>Z hlediska teoretických postupů si na začátku vědeckého výzkumu volíme mezi dvěma základními přístupy, které vedou k dosažení cíle našeho bádání. První tzv. deduktivní postup je využíván v případě </a:t>
            </a:r>
            <a:r>
              <a:rPr lang="cs-CZ" b="1" dirty="0"/>
              <a:t>kvantitativních šetření</a:t>
            </a:r>
            <a:r>
              <a:rPr lang="cs-CZ" dirty="0"/>
              <a:t>. Druhý postup – induktivní – používáme ve výzkumu </a:t>
            </a:r>
            <a:r>
              <a:rPr lang="cs-CZ" b="1" dirty="0"/>
              <a:t>kvalitativní povahy</a:t>
            </a:r>
            <a:r>
              <a:rPr lang="cs-CZ" dirty="0"/>
              <a:t>.</a:t>
            </a:r>
          </a:p>
          <a:p>
            <a:r>
              <a:rPr lang="cs-CZ" dirty="0"/>
              <a:t>Deduktivní metoda začíná teorií nebo vyjádřením obecně formulového problému, přičemž vycházíme z teoretických poznatků, které máme k dispozici. Na počátku formulujeme hypotézy, které rozdělujeme na dílčí úseky, abychom na konci ověřili, zda jsou pravdivé či nikoli. Dedukci můžeme schematicky popsat následovně:</a:t>
            </a:r>
          </a:p>
          <a:p>
            <a:r>
              <a:rPr lang="cs-CZ" dirty="0"/>
              <a:t>Dedukce = teorie → hypotézy → sběr dat → potvrzení či zamítnutí hypotéz</a:t>
            </a:r>
          </a:p>
          <a:p>
            <a:r>
              <a:rPr lang="cs-CZ" dirty="0"/>
              <a:t>Oproti tomu induktivní metoda nezačíná teorií, ale naopak jí končí. Začíná pozorováním (sběrem dat) na jehož konci učiníme předběžné závěry. Poté se vracíme do terénu a ověřujeme výsledky svých předběžných závěrů. Návraty do terénu opakujeme tak dlouho, dokud máme dojem, že nacházíme stále něco nového. Schematicky lze induktivní postup znázornit takto:</a:t>
            </a:r>
          </a:p>
          <a:p>
            <a:r>
              <a:rPr lang="cs-CZ" dirty="0"/>
              <a:t>Indukce = sběr dat → nalezené vzorce → předběžné závěry → teorie</a:t>
            </a:r>
          </a:p>
        </p:txBody>
      </p:sp>
    </p:spTree>
    <p:extLst>
      <p:ext uri="{BB962C8B-B14F-4D97-AF65-F5344CB8AC3E}">
        <p14:creationId xmlns:p14="http://schemas.microsoft.com/office/powerpoint/2010/main" val="70625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D4A6D-3317-1A43-BF81-60EAAA9E3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84200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Metody vědeckého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7036B-31B6-F242-93A3-02C03B696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7600" y="2171700"/>
            <a:ext cx="5156200" cy="433070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KVANTITATIVNÍ</a:t>
            </a:r>
            <a:r>
              <a:rPr lang="cs-CZ" dirty="0"/>
              <a:t> – vyšel z pozitivismu, opírá se o </a:t>
            </a:r>
            <a:r>
              <a:rPr lang="cs-CZ" b="1" dirty="0"/>
              <a:t>dedukci</a:t>
            </a:r>
            <a:r>
              <a:rPr lang="cs-CZ" dirty="0"/>
              <a:t> (teorie - formulace hypotéz – pozorování - testování hypotéz - interpretace a zobecnění). Vychází z teorie a předpokládá projekt výzkumu.</a:t>
            </a:r>
          </a:p>
          <a:p>
            <a:r>
              <a:rPr lang="cs-CZ" dirty="0"/>
              <a:t>Kvantitativní přístup testuje formulované hypotézy, kvalitativně je formuluje, vytváří nové, vytváří teorii.</a:t>
            </a:r>
          </a:p>
          <a:p>
            <a:r>
              <a:rPr lang="cs-CZ" b="1" dirty="0"/>
              <a:t>Příklady kvantitativních metod</a:t>
            </a:r>
          </a:p>
          <a:p>
            <a:pPr>
              <a:buFontTx/>
              <a:buChar char="-"/>
            </a:pPr>
            <a:r>
              <a:rPr lang="cs-CZ" b="1" dirty="0"/>
              <a:t>Experiment (kvazi-experiment)</a:t>
            </a:r>
          </a:p>
          <a:p>
            <a:pPr>
              <a:buFontTx/>
              <a:buChar char="-"/>
            </a:pPr>
            <a:r>
              <a:rPr lang="cs-CZ" dirty="0"/>
              <a:t>Korelační šetření</a:t>
            </a:r>
          </a:p>
          <a:p>
            <a:r>
              <a:rPr lang="cs-CZ" dirty="0"/>
              <a:t>Specializovanější</a:t>
            </a:r>
          </a:p>
          <a:p>
            <a:pPr lvl="1"/>
            <a:r>
              <a:rPr lang="cs-CZ" i="0" dirty="0"/>
              <a:t>normativní šetření</a:t>
            </a:r>
          </a:p>
          <a:p>
            <a:pPr lvl="1"/>
            <a:r>
              <a:rPr lang="cs-CZ" i="0" dirty="0"/>
              <a:t>longitudinální studie</a:t>
            </a:r>
          </a:p>
          <a:p>
            <a:pPr lvl="1"/>
            <a:r>
              <a:rPr lang="cs-CZ" i="0" dirty="0"/>
              <a:t>analýza časových řad</a:t>
            </a:r>
          </a:p>
          <a:p>
            <a:pPr lvl="1"/>
            <a:r>
              <a:rPr lang="cs-CZ" i="0" dirty="0"/>
              <a:t>shluková analýza</a:t>
            </a:r>
          </a:p>
          <a:p>
            <a:pPr lvl="1"/>
            <a:r>
              <a:rPr lang="cs-CZ" i="0" dirty="0"/>
              <a:t>jednorozměrné a vícerozměrné škálování</a:t>
            </a:r>
          </a:p>
          <a:p>
            <a:pPr lvl="1"/>
            <a:r>
              <a:rPr lang="cs-CZ" i="0" dirty="0"/>
              <a:t>operační výzkum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B45F7A-6ED3-E743-8B2F-067AE1C3A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7800" y="2171700"/>
            <a:ext cx="5156199" cy="4229101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KVALITATIVNÍ</a:t>
            </a:r>
            <a:r>
              <a:rPr lang="cs-CZ" dirty="0"/>
              <a:t> – vychází z fenomenologie, opírá se o </a:t>
            </a:r>
            <a:r>
              <a:rPr lang="cs-CZ" b="1" dirty="0"/>
              <a:t>indukci</a:t>
            </a:r>
            <a:r>
              <a:rPr lang="cs-CZ" dirty="0"/>
              <a:t> (pozorování - zjištění pravidelností - závěry - teorie). Je to </a:t>
            </a:r>
            <a:r>
              <a:rPr lang="cs-CZ" b="1" dirty="0"/>
              <a:t>nenumerické</a:t>
            </a:r>
            <a:r>
              <a:rPr lang="cs-CZ" dirty="0"/>
              <a:t> šetření a interpretace. Cílem je odkrýt význam informací.</a:t>
            </a:r>
          </a:p>
          <a:p>
            <a:r>
              <a:rPr lang="cs-CZ" b="1" dirty="0"/>
              <a:t>Příklady kvalitativních metod </a:t>
            </a:r>
          </a:p>
          <a:p>
            <a:pPr>
              <a:buFontTx/>
              <a:buChar char="-"/>
            </a:pPr>
            <a:r>
              <a:rPr lang="cs-CZ" dirty="0"/>
              <a:t>případové studie</a:t>
            </a:r>
          </a:p>
          <a:p>
            <a:pPr>
              <a:buFontTx/>
              <a:buChar char="-"/>
            </a:pPr>
            <a:r>
              <a:rPr lang="cs-CZ" dirty="0"/>
              <a:t>etnografie (zahrnující pozorování a participantní pozorování)</a:t>
            </a:r>
          </a:p>
          <a:p>
            <a:pPr>
              <a:buFontTx/>
              <a:buChar char="-"/>
            </a:pPr>
            <a:r>
              <a:rPr lang="cs-CZ" dirty="0"/>
              <a:t>zakotvená teorie</a:t>
            </a:r>
          </a:p>
          <a:p>
            <a:pPr>
              <a:buFontTx/>
              <a:buChar char="-"/>
            </a:pPr>
            <a:r>
              <a:rPr lang="cs-CZ" dirty="0"/>
              <a:t>zkoumání vyprávění založených na zkoumání jazyka</a:t>
            </a:r>
          </a:p>
          <a:p>
            <a:pPr>
              <a:buFontTx/>
              <a:buChar char="-"/>
            </a:pPr>
            <a:r>
              <a:rPr lang="cs-CZ" dirty="0"/>
              <a:t>etnometodologie a konverzační analýza</a:t>
            </a:r>
          </a:p>
          <a:p>
            <a:pPr>
              <a:buFontTx/>
              <a:buChar char="-"/>
            </a:pPr>
            <a:r>
              <a:rPr lang="cs-CZ" dirty="0"/>
              <a:t>analýza diskurzu, sémiotika</a:t>
            </a:r>
          </a:p>
          <a:p>
            <a:pPr>
              <a:buFontTx/>
              <a:buChar char="-"/>
            </a:pPr>
            <a:r>
              <a:rPr lang="cs-CZ" dirty="0"/>
              <a:t>analýza dokumentů a textů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9F71ADD8-D020-F24B-8A40-8EABB63BCD04}"/>
              </a:ext>
            </a:extLst>
          </p:cNvPr>
          <p:cNvSpPr txBox="1">
            <a:spLocks/>
          </p:cNvSpPr>
          <p:nvPr/>
        </p:nvSpPr>
        <p:spPr>
          <a:xfrm>
            <a:off x="1295400" y="1511882"/>
            <a:ext cx="9978333" cy="406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2 ) Klasifikace vědeckých metod převažující v kinantropologii</a:t>
            </a:r>
          </a:p>
          <a:p>
            <a:pPr marL="457200" indent="-457200">
              <a:buFont typeface="Franklin Gothic Book" panose="020B0503020102020204" pitchFamily="34" charset="0"/>
              <a:buAutoNum type="arabicParenR"/>
            </a:pPr>
            <a:endParaRPr lang="cs-CZ" dirty="0"/>
          </a:p>
          <a:p>
            <a:pPr marL="0" indent="0" algn="ctr">
              <a:buFont typeface="Franklin Gothic Book" panose="020B0503020102020204" pitchFamily="34" charset="0"/>
              <a:buNone/>
            </a:pPr>
            <a:endParaRPr lang="cs-CZ" dirty="0"/>
          </a:p>
          <a:p>
            <a:pPr marL="0" indent="0">
              <a:buFont typeface="Franklin Gothic Book" panose="020B0503020102020204" pitchFamily="34" charset="0"/>
              <a:buNone/>
            </a:pPr>
            <a:endParaRPr lang="cs-CZ" dirty="0"/>
          </a:p>
          <a:p>
            <a:pPr marL="457200" indent="-457200">
              <a:buFont typeface="Franklin Gothic Book" panose="020B0503020102020204" pitchFamily="34" charset="0"/>
              <a:buAutoNum type="arabicParenR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8387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45F7D-784B-6543-BAE3-F4C6BBB4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Techniky sběru dat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553CB1-9191-394B-A9C3-27CD3E8AB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/>
          <a:lstStyle/>
          <a:p>
            <a:r>
              <a:rPr lang="cs-CZ" dirty="0"/>
              <a:t>Pro kvantitativní výzkum je charakteristická standardizace technik sběru dat.</a:t>
            </a:r>
          </a:p>
          <a:p>
            <a:r>
              <a:rPr lang="cs-CZ" dirty="0"/>
              <a:t>Jsou to:</a:t>
            </a:r>
          </a:p>
          <a:p>
            <a:pPr>
              <a:buFontTx/>
              <a:buChar char="-"/>
            </a:pPr>
            <a:r>
              <a:rPr lang="cs-CZ" dirty="0"/>
              <a:t>Pozorování</a:t>
            </a:r>
          </a:p>
          <a:p>
            <a:pPr>
              <a:buFontTx/>
              <a:buChar char="-"/>
            </a:pPr>
            <a:r>
              <a:rPr lang="cs-CZ" dirty="0"/>
              <a:t>Dotazník</a:t>
            </a:r>
          </a:p>
          <a:p>
            <a:pPr>
              <a:buFontTx/>
              <a:buChar char="-"/>
            </a:pPr>
            <a:r>
              <a:rPr lang="cs-CZ" dirty="0"/>
              <a:t>Rozhovor</a:t>
            </a:r>
          </a:p>
          <a:p>
            <a:pPr>
              <a:buFontTx/>
              <a:buChar char="-"/>
            </a:pPr>
            <a:r>
              <a:rPr lang="cs-CZ" dirty="0"/>
              <a:t>Obsahová analýza</a:t>
            </a:r>
          </a:p>
          <a:p>
            <a:pPr>
              <a:buFontTx/>
              <a:buChar char="-"/>
            </a:pPr>
            <a:r>
              <a:rPr lang="cs-CZ" b="1" dirty="0"/>
              <a:t>Experiment</a:t>
            </a:r>
          </a:p>
        </p:txBody>
      </p:sp>
    </p:spTree>
    <p:extLst>
      <p:ext uri="{BB962C8B-B14F-4D97-AF65-F5344CB8AC3E}">
        <p14:creationId xmlns:p14="http://schemas.microsoft.com/office/powerpoint/2010/main" val="2269296987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2285</TotalTime>
  <Words>1223</Words>
  <Application>Microsoft Macintosh PowerPoint</Application>
  <PresentationFormat>Širokoúhlá obrazovka</PresentationFormat>
  <Paragraphs>126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Franklin Gothic Book</vt:lpstr>
      <vt:lpstr>Georgia</vt:lpstr>
      <vt:lpstr>Oříznutí</vt:lpstr>
      <vt:lpstr>Experimentální design výzkumné práce</vt:lpstr>
      <vt:lpstr>Cíl a průběh</vt:lpstr>
      <vt:lpstr>Základní pojmy ve vědě a výzkumu</vt:lpstr>
      <vt:lpstr>Cíle vědeckého poznání</vt:lpstr>
      <vt:lpstr>Metody vědeckého poznání</vt:lpstr>
      <vt:lpstr>Metody vědeckého poznání</vt:lpstr>
      <vt:lpstr>Metody vědeckého poznání</vt:lpstr>
      <vt:lpstr>Metody vědeckého poznání</vt:lpstr>
      <vt:lpstr>Techniky sběru dat </vt:lpstr>
      <vt:lpstr>Experiment</vt:lpstr>
      <vt:lpstr>Experiment</vt:lpstr>
      <vt:lpstr>Vysvětlení pojmů</vt:lpstr>
      <vt:lpstr>Otázky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Jan Maleček</cp:lastModifiedBy>
  <cp:revision>16</cp:revision>
  <dcterms:created xsi:type="dcterms:W3CDTF">2021-12-28T14:12:37Z</dcterms:created>
  <dcterms:modified xsi:type="dcterms:W3CDTF">2022-01-02T18:01:19Z</dcterms:modified>
</cp:coreProperties>
</file>