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0"/>
  </p:handout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9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5BEFD-BC0A-4352-A008-AD84DF1D4287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02B5D-48D4-4BC3-AB2E-ABAC21CE4E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12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93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72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906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51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00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66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46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53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04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67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1811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1125025-92FE-44A6-84E2-E61642D1184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C8F142E-B173-4FEB-B7DB-7189525E5D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86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Popáleniny, opařeniny, úrazy elektrickým proudem.</a:t>
            </a:r>
          </a:p>
          <a:p>
            <a:r>
              <a:rPr lang="cs-CZ" dirty="0" smtClean="0"/>
              <a:t>Bodnutí hmyzem, uštknutí hadem, pokousání.</a:t>
            </a:r>
          </a:p>
          <a:p>
            <a:r>
              <a:rPr lang="cs-CZ" dirty="0"/>
              <a:t>Úpal, úžeh, omrzliny a podchlazení.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255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Vypnout elektrický proud, vytáhnout vodič ze zásuvky</a:t>
            </a:r>
          </a:p>
          <a:p>
            <a:r>
              <a:rPr lang="cs-CZ" dirty="0" smtClean="0"/>
              <a:t>Pokud byla příčinou zásuvka – vypneme hlavní jistič</a:t>
            </a:r>
          </a:p>
          <a:p>
            <a:r>
              <a:rPr lang="cs-CZ" dirty="0" smtClean="0"/>
              <a:t>Vysoké napětí – vypnutí v elektrárně, bezpečná vzdálenost 10m</a:t>
            </a:r>
          </a:p>
          <a:p>
            <a:r>
              <a:rPr lang="cs-CZ" dirty="0" smtClean="0"/>
              <a:t>Pokud není možné proud vypnout – použijeme nevodivý materiál, obutí, které izoluje nebo si stoupnout na židli nebo telefonní seznam</a:t>
            </a:r>
          </a:p>
          <a:p>
            <a:r>
              <a:rPr lang="cs-CZ" dirty="0" smtClean="0"/>
              <a:t>Zkontrolujeme srdeční činnost a dech</a:t>
            </a:r>
          </a:p>
          <a:p>
            <a:r>
              <a:rPr lang="cs-CZ" dirty="0" smtClean="0"/>
              <a:t>Resuscitace</a:t>
            </a:r>
          </a:p>
          <a:p>
            <a:r>
              <a:rPr lang="cs-CZ" dirty="0" smtClean="0"/>
              <a:t>Co nejdříve lékařské ošetření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6177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Bodnutí hmyzem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Zjistit, co nás bodlo</a:t>
            </a:r>
          </a:p>
          <a:p>
            <a:r>
              <a:rPr lang="cs-CZ" dirty="0" smtClean="0"/>
              <a:t>Odstranění žihadla</a:t>
            </a:r>
          </a:p>
          <a:p>
            <a:r>
              <a:rPr lang="cs-CZ" dirty="0" smtClean="0"/>
              <a:t>Bolest, otok,, svědění</a:t>
            </a:r>
          </a:p>
          <a:p>
            <a:r>
              <a:rPr lang="cs-CZ" dirty="0" smtClean="0"/>
              <a:t>POZOR – anafylaktický šok – asi 1% osob</a:t>
            </a:r>
          </a:p>
          <a:p>
            <a:r>
              <a:rPr lang="cs-CZ" dirty="0" smtClean="0"/>
              <a:t>Nebezpeční – žihadlo v oblasti krku, jazyka, 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718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 při bodnutí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Umyjeme, vydesinfikujeme</a:t>
            </a:r>
          </a:p>
          <a:p>
            <a:r>
              <a:rPr lang="cs-CZ" dirty="0" smtClean="0"/>
              <a:t>Vyjmeme žihadlo</a:t>
            </a:r>
          </a:p>
          <a:p>
            <a:r>
              <a:rPr lang="cs-CZ" dirty="0" smtClean="0"/>
              <a:t>Led zabalený v textilii</a:t>
            </a:r>
          </a:p>
          <a:p>
            <a:r>
              <a:rPr lang="cs-CZ" dirty="0" smtClean="0"/>
              <a:t>Lokální antihistaminika</a:t>
            </a:r>
          </a:p>
          <a:p>
            <a:r>
              <a:rPr lang="cs-CZ" dirty="0" smtClean="0"/>
              <a:t>Pokud je dítě alergické – kortikoidy</a:t>
            </a:r>
          </a:p>
          <a:p>
            <a:r>
              <a:rPr lang="cs-CZ" dirty="0" smtClean="0"/>
              <a:t>Pokud otok a svědění neustupuje do 3 dnů nebo pokud se objevuje zánět – k lékaři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158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Uštknutí hadem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Zmije – dva vpichy vzdálenými asi 1 cm, prudká bolest, otok, puchýřky a modřinky</a:t>
            </a:r>
          </a:p>
          <a:p>
            <a:r>
              <a:rPr lang="cs-CZ" dirty="0" smtClean="0"/>
              <a:t>Protijed – podává lékař, může mít vedlejší účinky</a:t>
            </a:r>
          </a:p>
          <a:p>
            <a:r>
              <a:rPr lang="cs-CZ" dirty="0" smtClean="0"/>
              <a:t>První pomoc - zabránění vstřebání jedu, dítě znehybníme a udržujeme v klidu, uložíme tak, aby místo uštknutí bylo níže než srdce, stáhneme končetinu několik centimetrů nad kousnutím, každou hodinu povolujeme</a:t>
            </a:r>
          </a:p>
          <a:p>
            <a:r>
              <a:rPr lang="cs-CZ" dirty="0" smtClean="0"/>
              <a:t>Umyjeme ránu vodou a mýdlem, zakryjeme sterilním obvazem, studený obklad</a:t>
            </a:r>
          </a:p>
          <a:p>
            <a:r>
              <a:rPr lang="cs-CZ" dirty="0" smtClean="0"/>
              <a:t>Dopravit k lékaři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9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Kousnutí zvířetem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Pes, kočka, liška, potkan,…</a:t>
            </a:r>
          </a:p>
          <a:p>
            <a:r>
              <a:rPr lang="cs-CZ" dirty="0" smtClean="0"/>
              <a:t>Zajistit zvíře, majitele zvířete – vyžádat si potvrzení o očkování</a:t>
            </a:r>
          </a:p>
          <a:p>
            <a:r>
              <a:rPr lang="cs-CZ" dirty="0" smtClean="0"/>
              <a:t>Vzteklina je akutní virové onemocnění centrálního nervového systému všech teplokrevných živočichů přenosné i na člověka, projevuje se změnami chování, zvýšenou dráždivostí, agresivitou, parézami, paralýzami a končí smrtelně</a:t>
            </a:r>
          </a:p>
          <a:p>
            <a:r>
              <a:rPr lang="cs-CZ" dirty="0" smtClean="0"/>
              <a:t>Zároveň také platí povinné očkování psů starších 3 měsíců proti vzteklině a povinnost nechat klinicky vyšetřit psa, který poranil člověka (1. a 5. den po poranění)</a:t>
            </a:r>
          </a:p>
          <a:p>
            <a:r>
              <a:rPr lang="cs-CZ" dirty="0" smtClean="0"/>
              <a:t>Od roku 2002 se onemocnění nevyskytlo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56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Celkové přehřátí organismu</a:t>
            </a:r>
          </a:p>
          <a:p>
            <a:r>
              <a:rPr lang="cs-CZ" dirty="0" smtClean="0"/>
              <a:t>Selhání termoregulace – pobyt v teplém prostředí, ztráta vody a minerálů</a:t>
            </a:r>
          </a:p>
          <a:p>
            <a:r>
              <a:rPr lang="cs-CZ" u="sng" dirty="0" smtClean="0"/>
              <a:t>Příznaky: </a:t>
            </a:r>
            <a:r>
              <a:rPr lang="cs-CZ" dirty="0" smtClean="0"/>
              <a:t>vysoká teplota, rychlý slabý pulz, malátnost, nevolnost a zvracení, křeče</a:t>
            </a:r>
          </a:p>
          <a:p>
            <a:endParaRPr lang="cs-CZ" dirty="0" smtClean="0"/>
          </a:p>
          <a:p>
            <a:r>
              <a:rPr lang="cs-CZ" u="sng" dirty="0" smtClean="0"/>
              <a:t>PP: </a:t>
            </a:r>
            <a:r>
              <a:rPr lang="cs-CZ" dirty="0" smtClean="0"/>
              <a:t>přesun do chladnější místnosti, omývání studenou vodou, podávání chladných minerálek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7998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Úžeh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Postižení CNS dlouhodobým pobytem na slunci – otok mozkových obalů</a:t>
            </a:r>
          </a:p>
          <a:p>
            <a:endParaRPr lang="cs-CZ" dirty="0"/>
          </a:p>
          <a:p>
            <a:r>
              <a:rPr lang="cs-CZ" u="sng" dirty="0" smtClean="0"/>
              <a:t>Prevence: </a:t>
            </a:r>
            <a:r>
              <a:rPr lang="cs-CZ" dirty="0" smtClean="0"/>
              <a:t>nošení čepice</a:t>
            </a:r>
          </a:p>
          <a:p>
            <a:r>
              <a:rPr lang="cs-CZ" u="sng" dirty="0" smtClean="0"/>
              <a:t>Příznaky: </a:t>
            </a:r>
            <a:r>
              <a:rPr lang="cs-CZ" dirty="0" smtClean="0"/>
              <a:t>bolest hlavy, nevolnost, zvracení – i s odstupem několika hodin</a:t>
            </a:r>
          </a:p>
          <a:p>
            <a:r>
              <a:rPr lang="cs-CZ" u="sng" dirty="0" smtClean="0"/>
              <a:t>PP: </a:t>
            </a:r>
            <a:r>
              <a:rPr lang="cs-CZ" dirty="0" smtClean="0"/>
              <a:t>chladné obklady hlavy, dostatek tekutin, léky proti bolesti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889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Omrzliny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Lokální poškození tkáně způsobené působením chladu</a:t>
            </a:r>
          </a:p>
          <a:p>
            <a:r>
              <a:rPr lang="cs-CZ" dirty="0" smtClean="0"/>
              <a:t>I. Stupeň – zarudlá, málo citlivá kůže</a:t>
            </a:r>
          </a:p>
          <a:p>
            <a:r>
              <a:rPr lang="cs-CZ" dirty="0" smtClean="0"/>
              <a:t>II. Stupeň – necitlivá, nažloutlá kůže s puchýři po několika dnech</a:t>
            </a:r>
          </a:p>
          <a:p>
            <a:r>
              <a:rPr lang="cs-CZ" dirty="0" smtClean="0"/>
              <a:t>III. Stupeň – odumření tkání, zmrzlé části se odlamují</a:t>
            </a:r>
          </a:p>
          <a:p>
            <a:endParaRPr lang="cs-CZ" dirty="0"/>
          </a:p>
          <a:p>
            <a:r>
              <a:rPr lang="cs-CZ" u="sng" dirty="0" smtClean="0"/>
              <a:t>PP: </a:t>
            </a:r>
            <a:r>
              <a:rPr lang="cs-CZ" dirty="0" smtClean="0"/>
              <a:t>prokrvení pohybem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115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odchlazení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Celkové poškození organismu způsobené dlouhodobým pobytem v chladu</a:t>
            </a:r>
          </a:p>
          <a:p>
            <a:r>
              <a:rPr lang="cs-CZ" u="sng" dirty="0" smtClean="0"/>
              <a:t>Příznaky: </a:t>
            </a:r>
            <a:r>
              <a:rPr lang="cs-CZ" dirty="0" smtClean="0"/>
              <a:t>celková útlum až bezvědomí, pomalý a slabě hmatný pulz</a:t>
            </a:r>
          </a:p>
          <a:p>
            <a:endParaRPr lang="cs-CZ" dirty="0"/>
          </a:p>
          <a:p>
            <a:r>
              <a:rPr lang="cs-CZ" u="sng" dirty="0" smtClean="0"/>
              <a:t>PP</a:t>
            </a:r>
            <a:r>
              <a:rPr lang="cs-CZ" dirty="0" smtClean="0"/>
              <a:t>: zamezení ztrát tepla, podávání teplých sladkých nápojů, dodání zdroje energie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! Žádný alkohol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5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Popáleniny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Působení tepla (asi od 50 stupňů) nebo el. Proudu</a:t>
            </a:r>
          </a:p>
          <a:p>
            <a:r>
              <a:rPr lang="cs-CZ" dirty="0" smtClean="0"/>
              <a:t>40% popálených jsou děti – ztráta tekutin, vstup infekce</a:t>
            </a:r>
          </a:p>
          <a:p>
            <a:r>
              <a:rPr lang="cs-CZ" dirty="0" smtClean="0"/>
              <a:t>Podle závažnosti – I. až III. stupeň</a:t>
            </a:r>
          </a:p>
          <a:p>
            <a:r>
              <a:rPr lang="cs-CZ" dirty="0" smtClean="0"/>
              <a:t>Při zasažení více jak 10% (rozvoj šoku) nebo zasažení citlivých oblastí – převoz do nemocnice</a:t>
            </a:r>
          </a:p>
          <a:p>
            <a:r>
              <a:rPr lang="cs-CZ" dirty="0" smtClean="0"/>
              <a:t>Popáleniny různého stupně při jednom popálení</a:t>
            </a:r>
          </a:p>
          <a:p>
            <a:r>
              <a:rPr lang="cs-CZ" dirty="0" smtClean="0"/>
              <a:t>U malých dětí – všechny popáleniny by měl vidět lékař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7627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Devítkové pravidlo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Plocha dlaně s prsty – asi 1% tělesného povrchu</a:t>
            </a:r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157" y="1786050"/>
            <a:ext cx="2792210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5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Popáleniny I. stupně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Poškozená povrchová vrstva kůže</a:t>
            </a:r>
          </a:p>
          <a:p>
            <a:r>
              <a:rPr lang="cs-CZ" dirty="0" smtClean="0"/>
              <a:t>Bolest </a:t>
            </a:r>
          </a:p>
          <a:p>
            <a:r>
              <a:rPr lang="cs-CZ" dirty="0" smtClean="0"/>
              <a:t>Začervenání</a:t>
            </a:r>
          </a:p>
          <a:p>
            <a:r>
              <a:rPr lang="cs-CZ" dirty="0" smtClean="0"/>
              <a:t>Otok</a:t>
            </a:r>
          </a:p>
          <a:p>
            <a:r>
              <a:rPr lang="cs-CZ" dirty="0" smtClean="0"/>
              <a:t>Zachovaný kapilární návrat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7940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Popáleniny II. stupně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Zasaženy i hluší vrstvy kůže</a:t>
            </a:r>
          </a:p>
          <a:p>
            <a:r>
              <a:rPr lang="cs-CZ" dirty="0" smtClean="0"/>
              <a:t>Bolest</a:t>
            </a:r>
          </a:p>
          <a:p>
            <a:r>
              <a:rPr lang="cs-CZ" dirty="0" smtClean="0"/>
              <a:t>Začervenání</a:t>
            </a:r>
          </a:p>
          <a:p>
            <a:r>
              <a:rPr lang="cs-CZ" dirty="0" smtClean="0"/>
              <a:t>Otok</a:t>
            </a:r>
          </a:p>
          <a:p>
            <a:r>
              <a:rPr lang="cs-CZ" dirty="0" smtClean="0"/>
              <a:t>Puchýře</a:t>
            </a:r>
          </a:p>
          <a:p>
            <a:r>
              <a:rPr lang="cs-CZ" dirty="0" smtClean="0"/>
              <a:t>Zpomalený kapilární návrat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81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Popáleniny III. stupně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Zasahují až do podkoží</a:t>
            </a:r>
          </a:p>
          <a:p>
            <a:r>
              <a:rPr lang="cs-CZ" dirty="0" smtClean="0"/>
              <a:t>Povrch načernalý nebo černý – odumření tkáně</a:t>
            </a:r>
          </a:p>
          <a:p>
            <a:r>
              <a:rPr lang="cs-CZ" dirty="0" smtClean="0"/>
              <a:t>Nemusí se projevovat bolest</a:t>
            </a:r>
          </a:p>
          <a:p>
            <a:r>
              <a:rPr lang="cs-CZ" dirty="0" smtClean="0"/>
              <a:t>Chybí kapilární návrat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62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Uhašení ohně na poraněném</a:t>
            </a:r>
          </a:p>
          <a:p>
            <a:r>
              <a:rPr lang="cs-CZ" dirty="0" smtClean="0"/>
              <a:t>Sundat zbytky oblečení – nestrhávat přiškvařené</a:t>
            </a:r>
          </a:p>
          <a:p>
            <a:r>
              <a:rPr lang="cs-CZ" dirty="0" smtClean="0"/>
              <a:t>Sundat prstýnky, hodiny, náramky, …</a:t>
            </a:r>
          </a:p>
          <a:p>
            <a:r>
              <a:rPr lang="cs-CZ" dirty="0" smtClean="0"/>
              <a:t>Drobné popáleniny chladíme vodou (asi 8 stupňů), opařeniny – led v textilii</a:t>
            </a:r>
          </a:p>
          <a:p>
            <a:r>
              <a:rPr lang="cs-CZ" dirty="0" smtClean="0"/>
              <a:t>Přikryjeme čistou látkou, která nepouští chlupy – nejlépe gázou a volně obvážeme</a:t>
            </a:r>
          </a:p>
          <a:p>
            <a:r>
              <a:rPr lang="cs-CZ" dirty="0" smtClean="0"/>
              <a:t>Popáleniny větší než 10% mohou vyvolat dehydrataci – podáváme tekutiny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137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Chemická poranění - poleptání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Nejzávažnější při požití a zasažení oka</a:t>
            </a:r>
          </a:p>
          <a:p>
            <a:r>
              <a:rPr lang="cs-CZ" dirty="0" smtClean="0"/>
              <a:t>Kyselina – tmavé až černé zabarvení kůže (odnímá vodu)</a:t>
            </a:r>
          </a:p>
          <a:p>
            <a:r>
              <a:rPr lang="cs-CZ" dirty="0" smtClean="0"/>
              <a:t>Zásada – žlutozelené zbarvení</a:t>
            </a:r>
          </a:p>
          <a:p>
            <a:endParaRPr lang="cs-CZ" dirty="0"/>
          </a:p>
          <a:p>
            <a:r>
              <a:rPr lang="cs-CZ" dirty="0" smtClean="0"/>
              <a:t>Oplachovat tekoucí vodou – aby odtékala co nejkratší cestou, alespoň 10 minut</a:t>
            </a:r>
          </a:p>
          <a:p>
            <a:r>
              <a:rPr lang="cs-CZ" dirty="0" smtClean="0"/>
              <a:t>Neutralizace (soda, mýdlová voda nebo citrónová šťáva nebo ocet)</a:t>
            </a:r>
          </a:p>
          <a:p>
            <a:r>
              <a:rPr lang="cs-CZ" dirty="0" smtClean="0"/>
              <a:t>Při požití – nevyvolávat zvracení, podání alespoň 2 litrů tekutin (pokud nejde o saponáty), lze podat roztok sody nebo citrónovou šťávu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513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Úrazy elektrickým proudem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Často poškození vnitřních orgánů, hloubkové </a:t>
            </a:r>
            <a:r>
              <a:rPr lang="cs-CZ" dirty="0" smtClean="0"/>
              <a:t>popáleniny</a:t>
            </a:r>
          </a:p>
          <a:p>
            <a:endParaRPr lang="cs-CZ" dirty="0" smtClean="0"/>
          </a:p>
          <a:p>
            <a:r>
              <a:rPr lang="cs-CZ" dirty="0" smtClean="0"/>
              <a:t>Lehký zásah – prudký otřes a mravenčení</a:t>
            </a:r>
          </a:p>
          <a:p>
            <a:r>
              <a:rPr lang="cs-CZ" dirty="0" smtClean="0"/>
              <a:t>Silný zásah – může vyvolat srdeční zástavu a zástavu dechu, poruchy </a:t>
            </a:r>
            <a:r>
              <a:rPr lang="cs-CZ" dirty="0" smtClean="0"/>
              <a:t>vědomí</a:t>
            </a:r>
          </a:p>
          <a:p>
            <a:endParaRPr lang="cs-CZ" dirty="0" smtClean="0"/>
          </a:p>
          <a:p>
            <a:r>
              <a:rPr lang="cs-CZ" dirty="0" smtClean="0"/>
              <a:t>Elektrický proud vyvolává v těle intenzivní teplo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dirty="0" smtClean="0">
                <a:cs typeface="Arial" panose="020B0604020202020204" pitchFamily="34" charset="0"/>
              </a:rPr>
              <a:t>popáleniny</a:t>
            </a:r>
          </a:p>
          <a:p>
            <a:r>
              <a:rPr lang="cs-CZ" dirty="0" smtClean="0">
                <a:cs typeface="Arial" panose="020B0604020202020204" pitchFamily="34" charset="0"/>
              </a:rPr>
              <a:t>Příčiny – asi 80% je úraz nízkým napětím (3% smrtelné), 20% vysokým napětím (30% smrtelné)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778932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ní">
  <a:themeElements>
    <a:clrScheme name="Metropolitní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etropolitní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ní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0941A018-FB9B-4401-A32C-7E04526866E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TM03457491[[fn=Metropolitní]]</Template>
  <TotalTime>124</TotalTime>
  <Words>818</Words>
  <Application>Microsoft Office PowerPoint</Application>
  <PresentationFormat>Širokoúhlá obrazovka</PresentationFormat>
  <Paragraphs>113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Metropolitní</vt:lpstr>
      <vt:lpstr>První pomoc</vt:lpstr>
      <vt:lpstr>Popáleniny</vt:lpstr>
      <vt:lpstr>Devítkové pravidlo</vt:lpstr>
      <vt:lpstr>Popáleniny I. stupně</vt:lpstr>
      <vt:lpstr>Popáleniny II. stupně</vt:lpstr>
      <vt:lpstr>Popáleniny III. stupně</vt:lpstr>
      <vt:lpstr>První pomoc</vt:lpstr>
      <vt:lpstr>Chemická poranění - poleptání</vt:lpstr>
      <vt:lpstr>Úrazy elektrickým proudem</vt:lpstr>
      <vt:lpstr>První pomoc</vt:lpstr>
      <vt:lpstr>Bodnutí hmyzem</vt:lpstr>
      <vt:lpstr>První pomoc při bodnutí</vt:lpstr>
      <vt:lpstr>Uštknutí hadem</vt:lpstr>
      <vt:lpstr>Kousnutí zvířetem</vt:lpstr>
      <vt:lpstr>Úpal</vt:lpstr>
      <vt:lpstr>Úžeh</vt:lpstr>
      <vt:lpstr>Omrzliny</vt:lpstr>
      <vt:lpstr>Podchlazení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Thorovska</dc:creator>
  <cp:lastModifiedBy>Alena Thorovska</cp:lastModifiedBy>
  <cp:revision>11</cp:revision>
  <cp:lastPrinted>2018-11-27T14:52:45Z</cp:lastPrinted>
  <dcterms:created xsi:type="dcterms:W3CDTF">2018-11-27T13:43:03Z</dcterms:created>
  <dcterms:modified xsi:type="dcterms:W3CDTF">2019-08-01T09:22:49Z</dcterms:modified>
</cp:coreProperties>
</file>