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83184A-4176-4061-8A77-BB9A010BB8BD}" type="datetimeFigureOut">
              <a:rPr lang="cs-CZ" smtClean="0"/>
              <a:pPr/>
              <a:t>07.03.2020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10F8E8-664C-49A3-9FE3-02B667424E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095264" cy="2301240"/>
          </a:xfrm>
        </p:spPr>
        <p:txBody>
          <a:bodyPr/>
          <a:lstStyle/>
          <a:p>
            <a:r>
              <a:rPr lang="cs-CZ" dirty="0" smtClean="0"/>
              <a:t>Práce s </a:t>
            </a:r>
            <a:r>
              <a:rPr lang="cs-CZ" dirty="0" err="1" smtClean="0"/>
              <a:t>cosmas</a:t>
            </a:r>
            <a:r>
              <a:rPr lang="cs-CZ" dirty="0" smtClean="0"/>
              <a:t> </a:t>
            </a:r>
            <a:r>
              <a:rPr lang="cs-CZ" dirty="0" err="1" smtClean="0"/>
              <a:t>ii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7091278" cy="1752600"/>
          </a:xfrm>
        </p:spPr>
        <p:txBody>
          <a:bodyPr/>
          <a:lstStyle/>
          <a:p>
            <a:r>
              <a:rPr lang="cs-CZ" dirty="0" smtClean="0"/>
              <a:t>rozšířená vyhledávání, logické operátory, regulární výrazy, interpunkční znaménka a závorky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 smtClean="0"/>
              <a:t>regulární znaky (</a:t>
            </a:r>
            <a:r>
              <a:rPr lang="cs-CZ" sz="4800" dirty="0" err="1" smtClean="0"/>
              <a:t>Platzhalter</a:t>
            </a:r>
            <a:r>
              <a:rPr lang="cs-CZ" sz="4800" dirty="0" smtClean="0"/>
              <a:t> +, ?, *) jako vyhledávaný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pokud nemají znaky </a:t>
            </a:r>
            <a:r>
              <a:rPr lang="cs-CZ" dirty="0" smtClean="0">
                <a:solidFill>
                  <a:schemeClr val="accent1"/>
                </a:solidFill>
              </a:rPr>
              <a:t>+</a:t>
            </a:r>
            <a:r>
              <a:rPr lang="cs-CZ" dirty="0" smtClean="0"/>
              <a:t>,</a:t>
            </a:r>
            <a:r>
              <a:rPr lang="cs-CZ" dirty="0" smtClean="0">
                <a:solidFill>
                  <a:schemeClr val="accent1"/>
                </a:solidFill>
              </a:rPr>
              <a:t> ?</a:t>
            </a:r>
            <a:r>
              <a:rPr lang="cs-CZ" dirty="0" smtClean="0"/>
              <a:t> a </a:t>
            </a:r>
            <a:r>
              <a:rPr lang="cs-CZ" dirty="0" smtClean="0">
                <a:solidFill>
                  <a:schemeClr val="accent1"/>
                </a:solidFill>
              </a:rPr>
              <a:t>*</a:t>
            </a:r>
            <a:r>
              <a:rPr lang="cs-CZ" dirty="0" smtClean="0"/>
              <a:t> zastávat zástupnou funkci (viz výše), je třeba do zadání dotazu tuto funkci deaktivovat pomocí </a:t>
            </a:r>
            <a:r>
              <a:rPr lang="cs-CZ" dirty="0" smtClean="0">
                <a:solidFill>
                  <a:schemeClr val="accent1"/>
                </a:solidFill>
              </a:rPr>
              <a:t>\</a:t>
            </a:r>
          </a:p>
          <a:p>
            <a:r>
              <a:rPr lang="cs-CZ" dirty="0" smtClean="0"/>
              <a:t>hledáte-li např. přechýlené tvary ve formě </a:t>
            </a:r>
            <a:r>
              <a:rPr lang="cs-CZ" dirty="0" err="1" smtClean="0">
                <a:solidFill>
                  <a:schemeClr val="accent1"/>
                </a:solidFill>
              </a:rPr>
              <a:t>Lehrer</a:t>
            </a:r>
            <a:r>
              <a:rPr lang="cs-CZ" dirty="0" smtClean="0">
                <a:solidFill>
                  <a:schemeClr val="accent1"/>
                </a:solidFill>
              </a:rPr>
              <a:t>*in</a:t>
            </a:r>
            <a:r>
              <a:rPr lang="cs-CZ" dirty="0" smtClean="0"/>
              <a:t>, je třeba zadat takto: </a:t>
            </a:r>
            <a:r>
              <a:rPr lang="cs-CZ" dirty="0" err="1" smtClean="0">
                <a:solidFill>
                  <a:schemeClr val="accent1"/>
                </a:solidFill>
              </a:rPr>
              <a:t>Lehrer</a:t>
            </a:r>
            <a:r>
              <a:rPr lang="cs-CZ" dirty="0" smtClean="0">
                <a:solidFill>
                  <a:schemeClr val="accent1"/>
                </a:solidFill>
              </a:rPr>
              <a:t>\*in</a:t>
            </a:r>
            <a:r>
              <a:rPr lang="cs-CZ" dirty="0" smtClean="0"/>
              <a:t>, jinak se </a:t>
            </a:r>
            <a:r>
              <a:rPr lang="cs-CZ" dirty="0" smtClean="0">
                <a:solidFill>
                  <a:schemeClr val="accent1"/>
                </a:solidFill>
              </a:rPr>
              <a:t>*</a:t>
            </a:r>
            <a:r>
              <a:rPr lang="cs-CZ" dirty="0" smtClean="0"/>
              <a:t> považuje za libovolný počet znaků</a:t>
            </a:r>
          </a:p>
          <a:p>
            <a:r>
              <a:rPr lang="cs-CZ" dirty="0" smtClean="0"/>
              <a:t>stejně to funguje také u při </a:t>
            </a:r>
            <a:r>
              <a:rPr lang="cs-CZ" smtClean="0"/>
              <a:t>hledání uvozovek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Rozšířená vyhledávání – znak %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5313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 minulé lekci jste se naučili používat operátory w a s, takže by Vám neměla činit potíže zadání typu </a:t>
            </a:r>
            <a:r>
              <a:rPr lang="cs-CZ" dirty="0" smtClean="0">
                <a:solidFill>
                  <a:schemeClr val="accent1"/>
                </a:solidFill>
              </a:rPr>
              <a:t>/+w3:4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1"/>
                </a:solidFill>
              </a:rPr>
              <a:t>/s0 </a:t>
            </a:r>
            <a:r>
              <a:rPr lang="cs-CZ" dirty="0" smtClean="0"/>
              <a:t>apod.</a:t>
            </a:r>
          </a:p>
          <a:p>
            <a:r>
              <a:rPr lang="cs-CZ" dirty="0" smtClean="0"/>
              <a:t>podobně jako operátor </a:t>
            </a:r>
            <a:r>
              <a:rPr lang="cs-CZ" dirty="0" smtClean="0">
                <a:solidFill>
                  <a:schemeClr val="accent1"/>
                </a:solidFill>
              </a:rPr>
              <a:t>/</a:t>
            </a:r>
            <a:r>
              <a:rPr lang="cs-CZ" dirty="0" smtClean="0"/>
              <a:t> funguje jeho protějšek, operátor </a:t>
            </a:r>
            <a:r>
              <a:rPr lang="cs-CZ" dirty="0" smtClean="0">
                <a:solidFill>
                  <a:schemeClr val="accent1"/>
                </a:solidFill>
              </a:rPr>
              <a:t>%</a:t>
            </a:r>
            <a:r>
              <a:rPr lang="cs-CZ" dirty="0" smtClean="0"/>
              <a:t>. Ten znamená, že slovní tvar stojící za ním nebude obsažen ve vyhledaných konkordancích, a to v takovém rozsahu, jaký je určen, např. </a:t>
            </a:r>
            <a:r>
              <a:rPr lang="cs-CZ" dirty="0" smtClean="0">
                <a:solidFill>
                  <a:schemeClr val="accent1"/>
                </a:solidFill>
              </a:rPr>
              <a:t>&amp;</a:t>
            </a: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>
                <a:solidFill>
                  <a:schemeClr val="accent1"/>
                </a:solidFill>
              </a:rPr>
              <a:t> %+w2-4 &amp;</a:t>
            </a:r>
            <a:r>
              <a:rPr lang="cs-CZ" dirty="0" err="1" smtClean="0">
                <a:solidFill>
                  <a:schemeClr val="accent1"/>
                </a:solidFill>
              </a:rPr>
              <a:t>bauen</a:t>
            </a:r>
            <a:r>
              <a:rPr lang="cs-CZ" dirty="0" smtClean="0"/>
              <a:t> znamená, že se vyhledává </a:t>
            </a:r>
            <a:r>
              <a:rPr lang="cs-CZ" dirty="0" err="1" smtClean="0"/>
              <a:t>lematizované</a:t>
            </a:r>
            <a:r>
              <a:rPr lang="cs-CZ" dirty="0" smtClean="0"/>
              <a:t> slovo </a:t>
            </a: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/>
              <a:t>, za nímž v rozmezí 2-4 pozice nebude stát jakýkoli tvar slovesa </a:t>
            </a:r>
            <a:r>
              <a:rPr lang="cs-CZ" dirty="0" err="1" smtClean="0">
                <a:solidFill>
                  <a:schemeClr val="accent1"/>
                </a:solidFill>
              </a:rPr>
              <a:t>bauen</a:t>
            </a:r>
            <a:r>
              <a:rPr lang="cs-CZ" dirty="0" smtClean="0"/>
              <a:t>. Jinde v konkordanci se </a:t>
            </a:r>
            <a:r>
              <a:rPr lang="cs-CZ" dirty="0" err="1" smtClean="0">
                <a:solidFill>
                  <a:schemeClr val="accent1"/>
                </a:solidFill>
              </a:rPr>
              <a:t>bauen</a:t>
            </a:r>
            <a:r>
              <a:rPr lang="cs-CZ" dirty="0" smtClean="0"/>
              <a:t> ale objevit může. Ověřte si v korpusu, zda to opravdu funguje.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Víceslovné dotaz, závorky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pokud zadáváte do dotazu více jak dvě slova/slovní tvary, je možné z nich vytvářet vyšší celky, které podléhají pravidlům syntaxe jazyka</a:t>
            </a:r>
          </a:p>
          <a:p>
            <a:r>
              <a:rPr lang="cs-CZ" dirty="0" smtClean="0"/>
              <a:t>po účely vytvoření vyšších celků se používají kulaté závory; jednotka uzavřená v závorkách je pak připojena k dalšímu hledanému výrazu dalším operátorem, např. (</a:t>
            </a:r>
            <a:r>
              <a:rPr lang="cs-CZ" dirty="0" err="1" smtClean="0">
                <a:solidFill>
                  <a:schemeClr val="accent1"/>
                </a:solidFill>
              </a:rPr>
              <a:t>schöne</a:t>
            </a:r>
            <a:r>
              <a:rPr lang="cs-CZ" dirty="0" smtClean="0">
                <a:solidFill>
                  <a:schemeClr val="accent1"/>
                </a:solidFill>
              </a:rPr>
              <a:t> /+w1 </a:t>
            </a:r>
            <a:r>
              <a:rPr lang="cs-CZ" dirty="0" err="1" smtClean="0">
                <a:solidFill>
                  <a:schemeClr val="accent1"/>
                </a:solidFill>
              </a:rPr>
              <a:t>Sehenswürdigkeiten</a:t>
            </a:r>
            <a:r>
              <a:rPr lang="cs-CZ" dirty="0" smtClean="0">
                <a:solidFill>
                  <a:schemeClr val="accent1"/>
                </a:solidFill>
              </a:rPr>
              <a:t>) /s0 &amp;</a:t>
            </a:r>
            <a:r>
              <a:rPr lang="cs-CZ" dirty="0" err="1" smtClean="0">
                <a:solidFill>
                  <a:schemeClr val="accent1"/>
                </a:solidFill>
              </a:rPr>
              <a:t>sehen</a:t>
            </a:r>
            <a:r>
              <a:rPr lang="cs-CZ" dirty="0" smtClean="0"/>
              <a:t>), což znamená vyhledání vět, v nichž stojí </a:t>
            </a:r>
            <a:r>
              <a:rPr lang="cs-CZ" dirty="0" err="1" smtClean="0">
                <a:solidFill>
                  <a:schemeClr val="accent1"/>
                </a:solidFill>
              </a:rPr>
              <a:t>schöne</a:t>
            </a:r>
            <a:r>
              <a:rPr lang="cs-CZ" dirty="0" smtClean="0"/>
              <a:t> a </a:t>
            </a:r>
            <a:r>
              <a:rPr lang="cs-CZ" dirty="0" err="1" smtClean="0">
                <a:solidFill>
                  <a:schemeClr val="accent1"/>
                </a:solidFill>
              </a:rPr>
              <a:t>Sehenswürdigkeiten</a:t>
            </a:r>
            <a:r>
              <a:rPr lang="cs-CZ" dirty="0" smtClean="0"/>
              <a:t> ihned za sebou a v rámci jedné věty pak vystupují dohromady s časovaným slovesem </a:t>
            </a:r>
            <a:r>
              <a:rPr lang="cs-CZ" dirty="0" err="1" smtClean="0">
                <a:solidFill>
                  <a:schemeClr val="accent1"/>
                </a:solidFill>
              </a:rPr>
              <a:t>sehen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kombinace více operátorů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je pro zadání potřeba zadat více omezení, lze operátory zmnožit za použití čárky</a:t>
            </a:r>
          </a:p>
          <a:p>
            <a:r>
              <a:rPr lang="cs-CZ" dirty="0" smtClean="0"/>
              <a:t>např. pokud hledáme dvě slova, která mají být od sebe vzdálena max. 7 pozic, ale zároveň chceme připojit podmínku, aby obě slova byla v jedné větě, uvedeme dotaz v této podobě </a:t>
            </a:r>
          </a:p>
          <a:p>
            <a:pPr>
              <a:buNone/>
            </a:pP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>
                <a:solidFill>
                  <a:schemeClr val="accent1"/>
                </a:solidFill>
              </a:rPr>
              <a:t> /+w7</a:t>
            </a:r>
            <a:r>
              <a:rPr lang="cs-CZ" dirty="0" smtClean="0">
                <a:solidFill>
                  <a:srgbClr val="FFC000"/>
                </a:solidFill>
              </a:rPr>
              <a:t>,</a:t>
            </a:r>
            <a:r>
              <a:rPr lang="cs-CZ" dirty="0" smtClean="0">
                <a:solidFill>
                  <a:schemeClr val="accent1"/>
                </a:solidFill>
              </a:rPr>
              <a:t>s0 &amp;</a:t>
            </a:r>
            <a:r>
              <a:rPr lang="cs-CZ" dirty="0" err="1" smtClean="0">
                <a:solidFill>
                  <a:schemeClr val="accent1"/>
                </a:solidFill>
              </a:rPr>
              <a:t>bauen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Logické operátory </a:t>
            </a:r>
            <a:br>
              <a:rPr lang="cs-CZ" dirty="0" smtClean="0"/>
            </a:br>
            <a:r>
              <a:rPr lang="cs-CZ" dirty="0" smtClean="0">
                <a:solidFill>
                  <a:schemeClr val="accent1"/>
                </a:solidFill>
              </a:rPr>
              <a:t>UND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1"/>
                </a:solidFill>
              </a:rPr>
              <a:t>ODER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1"/>
                </a:solidFill>
              </a:rPr>
              <a:t>NICHT</a:t>
            </a:r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tyto operátory se příliš často nevyužívají</a:t>
            </a:r>
          </a:p>
          <a:p>
            <a:r>
              <a:rPr lang="cs-CZ" dirty="0" smtClean="0"/>
              <a:t>pokud se použijí, mají tuto funkci</a:t>
            </a:r>
          </a:p>
          <a:p>
            <a:pPr lvl="1"/>
            <a:r>
              <a:rPr lang="cs-CZ" dirty="0" smtClean="0">
                <a:solidFill>
                  <a:schemeClr val="accent1"/>
                </a:solidFill>
              </a:rPr>
              <a:t>UND</a:t>
            </a:r>
            <a:r>
              <a:rPr lang="cs-CZ" dirty="0" smtClean="0"/>
              <a:t> – vyhledá dvě slova/slovní tvary v rámci jednoho textu (bez omezení na větu či jiný kontext)</a:t>
            </a:r>
          </a:p>
          <a:p>
            <a:pPr lvl="1"/>
            <a:r>
              <a:rPr lang="cs-CZ" dirty="0" smtClean="0">
                <a:solidFill>
                  <a:schemeClr val="accent1"/>
                </a:solidFill>
              </a:rPr>
              <a:t>ODER</a:t>
            </a:r>
            <a:r>
              <a:rPr lang="cs-CZ" dirty="0" smtClean="0"/>
              <a:t> – vyhledá jedno nebo druhé dotazované slovo, nebo obě v rámci jednoho textu</a:t>
            </a:r>
          </a:p>
          <a:p>
            <a:pPr lvl="1"/>
            <a:r>
              <a:rPr lang="cs-CZ" dirty="0" smtClean="0">
                <a:solidFill>
                  <a:schemeClr val="accent1"/>
                </a:solidFill>
              </a:rPr>
              <a:t>NICHT</a:t>
            </a:r>
            <a:r>
              <a:rPr lang="cs-CZ" dirty="0" smtClean="0"/>
              <a:t> – z hledání jsou vyřazeny všechny texty, které obsahují slovo stojící po NICHT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Vynechaný logický operátor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53136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jedná se o rychlou volbu, která je umístěná pod </a:t>
            </a:r>
            <a:r>
              <a:rPr lang="cs-CZ" dirty="0" smtClean="0"/>
              <a:t>dotazovacím </a:t>
            </a:r>
            <a:r>
              <a:rPr lang="cs-CZ" dirty="0" smtClean="0"/>
              <a:t>oknem </a:t>
            </a:r>
            <a:r>
              <a:rPr lang="cs-CZ" dirty="0" err="1" smtClean="0"/>
              <a:t>Suchanfrage</a:t>
            </a:r>
            <a:endParaRPr lang="cs-CZ" dirty="0" smtClean="0"/>
          </a:p>
          <a:p>
            <a:r>
              <a:rPr lang="cs-CZ" dirty="0" smtClean="0"/>
              <a:t>nabízí volby:</a:t>
            </a:r>
          </a:p>
          <a:p>
            <a:pPr lvl="1"/>
            <a:r>
              <a:rPr lang="cs-CZ" dirty="0" err="1" smtClean="0">
                <a:solidFill>
                  <a:schemeClr val="accent1"/>
                </a:solidFill>
              </a:rPr>
              <a:t>logisches</a:t>
            </a:r>
            <a:r>
              <a:rPr lang="cs-CZ" dirty="0" smtClean="0">
                <a:solidFill>
                  <a:schemeClr val="accent1"/>
                </a:solidFill>
              </a:rPr>
              <a:t> ODER</a:t>
            </a:r>
          </a:p>
          <a:p>
            <a:pPr lvl="1"/>
            <a:r>
              <a:rPr lang="cs-CZ" dirty="0" err="1" smtClean="0">
                <a:solidFill>
                  <a:schemeClr val="accent1"/>
                </a:solidFill>
              </a:rPr>
              <a:t>Wortabstand</a:t>
            </a:r>
            <a:r>
              <a:rPr lang="cs-CZ" dirty="0" smtClean="0">
                <a:solidFill>
                  <a:schemeClr val="accent1"/>
                </a:solidFill>
              </a:rPr>
              <a:t> /+w1</a:t>
            </a:r>
          </a:p>
          <a:p>
            <a:r>
              <a:rPr lang="cs-CZ" dirty="0" smtClean="0"/>
              <a:t>pokud při tvorbě dotazu v okně </a:t>
            </a:r>
            <a:r>
              <a:rPr lang="cs-CZ" dirty="0" err="1" smtClean="0">
                <a:solidFill>
                  <a:schemeClr val="accent1"/>
                </a:solidFill>
              </a:rPr>
              <a:t>Suchanfrage</a:t>
            </a:r>
            <a:r>
              <a:rPr lang="cs-CZ" dirty="0" smtClean="0"/>
              <a:t> vynecháte operátor (napíšete dvě slova vedle sebe bez spojení operátorem), aktivuje se tato zadaná rychlá volba, např. </a:t>
            </a:r>
            <a:r>
              <a:rPr lang="cs-CZ" dirty="0" err="1" smtClean="0">
                <a:solidFill>
                  <a:schemeClr val="accent1"/>
                </a:solidFill>
              </a:rPr>
              <a:t>schönes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neues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(pokud toto zadáte do </a:t>
            </a:r>
            <a:r>
              <a:rPr lang="cs-CZ" dirty="0" err="1" smtClean="0"/>
              <a:t>Suchanfrage</a:t>
            </a:r>
            <a:r>
              <a:rPr lang="cs-CZ" dirty="0" smtClean="0"/>
              <a:t> a budete mít zvolenou rychlou volbu </a:t>
            </a:r>
            <a:r>
              <a:rPr lang="cs-CZ" dirty="0" err="1" smtClean="0">
                <a:solidFill>
                  <a:schemeClr val="accent1"/>
                </a:solidFill>
              </a:rPr>
              <a:t>Wortabstand</a:t>
            </a:r>
            <a:r>
              <a:rPr lang="cs-CZ" dirty="0" smtClean="0">
                <a:solidFill>
                  <a:schemeClr val="accent1"/>
                </a:solidFill>
              </a:rPr>
              <a:t> +w1</a:t>
            </a:r>
            <a:r>
              <a:rPr lang="cs-CZ" dirty="0" smtClean="0"/>
              <a:t>, najdou se konkordance, v nichž budou stát všechna vyjmenovaná slova za sebou, tj. </a:t>
            </a:r>
            <a:r>
              <a:rPr lang="cs-CZ" dirty="0" err="1" smtClean="0">
                <a:solidFill>
                  <a:schemeClr val="accent1"/>
                </a:solidFill>
              </a:rPr>
              <a:t>schönes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neues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/>
              <a:t>; nahrazuje to tedy zadání </a:t>
            </a:r>
            <a:r>
              <a:rPr lang="cs-CZ" dirty="0" err="1" smtClean="0">
                <a:solidFill>
                  <a:schemeClr val="accent1"/>
                </a:solidFill>
              </a:rPr>
              <a:t>schönes</a:t>
            </a:r>
            <a:r>
              <a:rPr lang="cs-CZ" dirty="0" smtClean="0">
                <a:solidFill>
                  <a:schemeClr val="accent1"/>
                </a:solidFill>
              </a:rPr>
              <a:t> /+w1 </a:t>
            </a:r>
            <a:r>
              <a:rPr lang="cs-CZ" dirty="0" err="1" smtClean="0">
                <a:solidFill>
                  <a:schemeClr val="accent1"/>
                </a:solidFill>
              </a:rPr>
              <a:t>neues</a:t>
            </a:r>
            <a:r>
              <a:rPr lang="cs-CZ" dirty="0" smtClean="0">
                <a:solidFill>
                  <a:schemeClr val="accent1"/>
                </a:solidFill>
              </a:rPr>
              <a:t> /+w1 </a:t>
            </a: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/>
              <a:t>). Pokud budete mít např. zadání </a:t>
            </a:r>
            <a:r>
              <a:rPr lang="cs-CZ" dirty="0" err="1" smtClean="0">
                <a:solidFill>
                  <a:schemeClr val="accent1"/>
                </a:solidFill>
              </a:rPr>
              <a:t>schönes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neues</a:t>
            </a:r>
            <a:r>
              <a:rPr lang="cs-CZ" dirty="0" smtClean="0">
                <a:solidFill>
                  <a:schemeClr val="accent1"/>
                </a:solidFill>
              </a:rPr>
              <a:t> /+w1 </a:t>
            </a: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s rychlou volbou </a:t>
            </a:r>
            <a:r>
              <a:rPr lang="cs-CZ" dirty="0" err="1" smtClean="0">
                <a:solidFill>
                  <a:schemeClr val="accent1"/>
                </a:solidFill>
              </a:rPr>
              <a:t>Logisches</a:t>
            </a:r>
            <a:r>
              <a:rPr lang="cs-CZ" dirty="0" smtClean="0">
                <a:solidFill>
                  <a:schemeClr val="accent1"/>
                </a:solidFill>
              </a:rPr>
              <a:t> ODER</a:t>
            </a:r>
            <a:r>
              <a:rPr lang="cs-CZ" dirty="0" smtClean="0"/>
              <a:t>, najde se buď </a:t>
            </a:r>
            <a:r>
              <a:rPr lang="cs-CZ" dirty="0" err="1" smtClean="0">
                <a:solidFill>
                  <a:schemeClr val="accent1"/>
                </a:solidFill>
              </a:rPr>
              <a:t>schönes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nebo </a:t>
            </a:r>
            <a:r>
              <a:rPr lang="cs-CZ" dirty="0" err="1" smtClean="0">
                <a:solidFill>
                  <a:schemeClr val="accent1"/>
                </a:solidFill>
              </a:rPr>
              <a:t>neues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Haus</a:t>
            </a:r>
            <a:r>
              <a:rPr lang="cs-CZ" dirty="0" smtClean="0"/>
              <a:t>.</a:t>
            </a:r>
          </a:p>
          <a:p>
            <a:r>
              <a:rPr lang="cs-CZ" dirty="0" smtClean="0"/>
              <a:t>přestože jedna z rychlých voleb logického operátoru je vždy navolena, aktivuje se pouze tehdy, pokud v dotazu chybí operátor, neboli na místo mezery mezi slovy. Pokud je operátor (např. /+w3) umístěn, má přednost před touto rychlou volbou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interpunkční znaménka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interpunkční znaménka (např. tečka, čárka) lze také hledat</a:t>
            </a:r>
          </a:p>
          <a:p>
            <a:r>
              <a:rPr lang="cs-CZ" dirty="0" smtClean="0"/>
              <a:t>protože jsou součástí slova, musejí být připojena operátorem </a:t>
            </a:r>
            <a:r>
              <a:rPr lang="cs-CZ" dirty="0" smtClean="0">
                <a:solidFill>
                  <a:schemeClr val="accent1"/>
                </a:solidFill>
              </a:rPr>
              <a:t>/w0</a:t>
            </a:r>
          </a:p>
          <a:p>
            <a:r>
              <a:rPr lang="cs-CZ" dirty="0" smtClean="0"/>
              <a:t>v tomto případě se neuvádí </a:t>
            </a:r>
            <a:r>
              <a:rPr lang="cs-CZ" dirty="0" smtClean="0">
                <a:solidFill>
                  <a:schemeClr val="accent1"/>
                </a:solidFill>
              </a:rPr>
              <a:t>+</a:t>
            </a:r>
            <a:r>
              <a:rPr lang="cs-CZ" dirty="0" smtClean="0"/>
              <a:t> nebo </a:t>
            </a:r>
            <a:r>
              <a:rPr lang="cs-CZ" dirty="0" smtClean="0">
                <a:solidFill>
                  <a:schemeClr val="accent1"/>
                </a:solidFill>
              </a:rPr>
              <a:t>–</a:t>
            </a:r>
            <a:r>
              <a:rPr lang="cs-CZ" dirty="0" smtClean="0"/>
              <a:t> pro určení pořadí; interpunkce je zkrátka součástí daného slova</a:t>
            </a:r>
          </a:p>
          <a:p>
            <a:r>
              <a:rPr lang="cs-CZ" dirty="0" smtClean="0"/>
              <a:t>např. odlučitelné předpona na konci věty s tečkou by se zadávala </a:t>
            </a:r>
            <a:r>
              <a:rPr lang="cs-CZ" dirty="0" err="1" smtClean="0">
                <a:solidFill>
                  <a:schemeClr val="accent1"/>
                </a:solidFill>
              </a:rPr>
              <a:t>zurück</a:t>
            </a:r>
            <a:r>
              <a:rPr lang="cs-CZ" dirty="0" smtClean="0">
                <a:solidFill>
                  <a:schemeClr val="accent1"/>
                </a:solidFill>
              </a:rPr>
              <a:t> /w0 . 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Regulární výrazy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využívají se především v případech nejasného způsobu zápisu, pravopisných variant, nebo v případě * k vyhledání různých slovotvorných derivátů od téhož základu slova apod.</a:t>
            </a:r>
          </a:p>
          <a:p>
            <a:r>
              <a:rPr lang="cs-CZ" dirty="0" smtClean="0"/>
              <a:t>znaky se umisťují přímo ke slovu či jeho části (zpředu či zezadu), příp. se vkládají přímo do slova, a to bez mezer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?</a:t>
            </a:r>
            <a:r>
              <a:rPr lang="cs-CZ" dirty="0" smtClean="0"/>
              <a:t> – nahrazuje přesně jeden znak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*</a:t>
            </a:r>
            <a:r>
              <a:rPr lang="cs-CZ" dirty="0" smtClean="0"/>
              <a:t> – nahrazuje libovolný počet znaků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+</a:t>
            </a:r>
            <a:r>
              <a:rPr lang="cs-CZ" dirty="0" smtClean="0"/>
              <a:t> – nahrazuje 0 nebo 1 znak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Logické operátory jako vyhledávaný text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7467600" cy="3993307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slova </a:t>
            </a:r>
            <a:r>
              <a:rPr lang="cs-CZ" dirty="0" smtClean="0">
                <a:solidFill>
                  <a:schemeClr val="accent1"/>
                </a:solidFill>
              </a:rPr>
              <a:t>ODER</a:t>
            </a:r>
            <a:r>
              <a:rPr lang="cs-CZ" dirty="0" smtClean="0"/>
              <a:t>, </a:t>
            </a:r>
            <a:r>
              <a:rPr lang="cs-CZ" dirty="0" smtClean="0">
                <a:solidFill>
                  <a:schemeClr val="accent1"/>
                </a:solidFill>
              </a:rPr>
              <a:t>UND</a:t>
            </a:r>
            <a:r>
              <a:rPr lang="cs-CZ" dirty="0" smtClean="0"/>
              <a:t> a </a:t>
            </a:r>
            <a:r>
              <a:rPr lang="cs-CZ" dirty="0" smtClean="0">
                <a:solidFill>
                  <a:schemeClr val="accent1"/>
                </a:solidFill>
              </a:rPr>
              <a:t>NICHT</a:t>
            </a:r>
            <a:r>
              <a:rPr lang="cs-CZ" dirty="0" smtClean="0"/>
              <a:t> tedy v jazyce korpusového manažeru mají zástupnou funkci (viz výše)</a:t>
            </a:r>
          </a:p>
          <a:p>
            <a:r>
              <a:rPr lang="cs-CZ" dirty="0" smtClean="0"/>
              <a:t>pokud je potřebujete vyhledat jako hledaný výraz (např. </a:t>
            </a:r>
            <a:r>
              <a:rPr lang="cs-CZ" dirty="0" err="1" smtClean="0">
                <a:solidFill>
                  <a:schemeClr val="accent1"/>
                </a:solidFill>
              </a:rPr>
              <a:t>Mädchen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und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  <a:r>
              <a:rPr lang="cs-CZ" dirty="0" err="1" smtClean="0">
                <a:solidFill>
                  <a:schemeClr val="accent1"/>
                </a:solidFill>
              </a:rPr>
              <a:t>Jungen</a:t>
            </a:r>
            <a:r>
              <a:rPr lang="cs-CZ" dirty="0" smtClean="0"/>
              <a:t>), </a:t>
            </a:r>
            <a:r>
              <a:rPr lang="cs-CZ" dirty="0" smtClean="0"/>
              <a:t>je třeba je dát do uvozovek, jinak plní funkci operátoru, nikoli vyhledávaného slova. Dotaz by tedy vypadal </a:t>
            </a:r>
            <a:r>
              <a:rPr lang="cs-CZ" dirty="0" err="1" smtClean="0">
                <a:solidFill>
                  <a:schemeClr val="accent1"/>
                </a:solidFill>
              </a:rPr>
              <a:t>Mädchen</a:t>
            </a:r>
            <a:r>
              <a:rPr lang="cs-CZ" dirty="0" smtClean="0">
                <a:solidFill>
                  <a:schemeClr val="accent1"/>
                </a:solidFill>
              </a:rPr>
              <a:t> „</a:t>
            </a:r>
            <a:r>
              <a:rPr lang="cs-CZ" dirty="0" err="1" smtClean="0">
                <a:solidFill>
                  <a:schemeClr val="accent1"/>
                </a:solidFill>
              </a:rPr>
              <a:t>und</a:t>
            </a:r>
            <a:r>
              <a:rPr lang="cs-CZ" dirty="0" smtClean="0">
                <a:solidFill>
                  <a:schemeClr val="accent1"/>
                </a:solidFill>
              </a:rPr>
              <a:t>“ </a:t>
            </a:r>
            <a:r>
              <a:rPr lang="cs-CZ" dirty="0" err="1" smtClean="0">
                <a:solidFill>
                  <a:schemeClr val="accent1"/>
                </a:solidFill>
              </a:rPr>
              <a:t>Junge</a:t>
            </a:r>
            <a:endParaRPr lang="cs-CZ" dirty="0" smtClean="0">
              <a:solidFill>
                <a:schemeClr val="accent1"/>
              </a:solidFill>
            </a:endParaRPr>
          </a:p>
          <a:p>
            <a:r>
              <a:rPr lang="cs-CZ" dirty="0" smtClean="0"/>
              <a:t>do uvozovek se také vkládá </a:t>
            </a:r>
            <a:r>
              <a:rPr lang="cs-CZ" dirty="0" smtClean="0">
                <a:solidFill>
                  <a:schemeClr val="accent1"/>
                </a:solidFill>
              </a:rPr>
              <a:t>lomítko</a:t>
            </a:r>
            <a:r>
              <a:rPr lang="cs-CZ" dirty="0" smtClean="0"/>
              <a:t>, pokud nemá zastávat funkci operátoru, ale pokud lomítko chcete vyhledat jako znak (</a:t>
            </a:r>
            <a:r>
              <a:rPr lang="cs-CZ" dirty="0" err="1" smtClean="0">
                <a:solidFill>
                  <a:schemeClr val="accent1"/>
                </a:solidFill>
              </a:rPr>
              <a:t>Obst</a:t>
            </a:r>
            <a:r>
              <a:rPr lang="cs-CZ" dirty="0" smtClean="0">
                <a:solidFill>
                  <a:schemeClr val="accent1"/>
                </a:solidFill>
              </a:rPr>
              <a:t> /w1 "/" /w1 </a:t>
            </a:r>
            <a:r>
              <a:rPr lang="cs-CZ" dirty="0" err="1" smtClean="0">
                <a:solidFill>
                  <a:schemeClr val="accent1"/>
                </a:solidFill>
              </a:rPr>
              <a:t>Gemüse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353</TotalTime>
  <Words>815</Words>
  <Application>Microsoft Office PowerPoint</Application>
  <PresentationFormat>Předvádění na obrazovce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Technický</vt:lpstr>
      <vt:lpstr>Práce s cosmas ii.</vt:lpstr>
      <vt:lpstr>Rozšířená vyhledávání – znak %</vt:lpstr>
      <vt:lpstr>Víceslovné dotaz, závorky</vt:lpstr>
      <vt:lpstr>kombinace více operátorů</vt:lpstr>
      <vt:lpstr>Logické operátory  UND, ODER, NICHT</vt:lpstr>
      <vt:lpstr>Vynechaný logický operátor</vt:lpstr>
      <vt:lpstr>interpunkční znaménka</vt:lpstr>
      <vt:lpstr>Regulární výrazy</vt:lpstr>
      <vt:lpstr>Logické operátory jako vyhledávaný text</vt:lpstr>
      <vt:lpstr>regulární znaky (Platzhalter +, ?, *) jako vyhledávaný 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 cosmas ii.</dc:title>
  <dc:creator>Věra Hejhalová</dc:creator>
  <cp:lastModifiedBy>Věra Hejhalová</cp:lastModifiedBy>
  <cp:revision>4</cp:revision>
  <dcterms:created xsi:type="dcterms:W3CDTF">2019-11-03T18:02:39Z</dcterms:created>
  <dcterms:modified xsi:type="dcterms:W3CDTF">2020-03-07T19:51:46Z</dcterms:modified>
</cp:coreProperties>
</file>