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2" r:id="rId3"/>
    <p:sldId id="426" r:id="rId4"/>
    <p:sldId id="43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8" r:id="rId14"/>
    <p:sldId id="390" r:id="rId15"/>
    <p:sldId id="439" r:id="rId16"/>
    <p:sldId id="440" r:id="rId17"/>
    <p:sldId id="442" r:id="rId18"/>
    <p:sldId id="441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92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3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95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7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7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49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20676"/>
            <a:ext cx="9956800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927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35600" y="1981200"/>
            <a:ext cx="4927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58DD3-62BC-4128-B65E-C3B60D6A4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558647-40AC-4D73-8175-5D40CDC7F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4A73D30-F123-42D2-A3F4-CFC85DA4A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948C9-3604-4529-A47E-C336635CEE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904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74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4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1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15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6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20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ED9F-889C-4315-AAFB-DB293874F19B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FEB80A-24E0-43DE-B51C-FF2608FB2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59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enviwiki.cz/wiki/Soubor:Iko4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a-jin-gi.deviantart.com/art/Cow-Clipart-40292578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E8895-80DA-42B3-8E4F-AF092D9B0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ekologie a environmentalistiky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5CE35B-82D7-432A-A45C-8ED7480B0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068613"/>
          </a:xfrm>
        </p:spPr>
        <p:txBody>
          <a:bodyPr>
            <a:normAutofit/>
          </a:bodyPr>
          <a:lstStyle/>
          <a:p>
            <a:r>
              <a:rPr lang="cs-CZ" dirty="0"/>
              <a:t>PhDr. Kateřina Jančaříková, Ph.D.</a:t>
            </a:r>
          </a:p>
          <a:p>
            <a:r>
              <a:rPr lang="cs-CZ" dirty="0"/>
              <a:t>Katedra biologie a environmentálních studií</a:t>
            </a:r>
          </a:p>
          <a:p>
            <a:r>
              <a:rPr lang="cs-CZ" dirty="0"/>
              <a:t>Centrum environmentálního vzdělávání a výchovy </a:t>
            </a:r>
          </a:p>
          <a:p>
            <a:r>
              <a:rPr lang="cs-CZ" dirty="0"/>
              <a:t>Pedagogické fakulty Univerzity Karlovy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94BAAC2-F580-46CD-9888-C6369D185EA2}"/>
              </a:ext>
            </a:extLst>
          </p:cNvPr>
          <p:cNvSpPr/>
          <p:nvPr/>
        </p:nvSpPr>
        <p:spPr>
          <a:xfrm>
            <a:off x="689317" y="738554"/>
            <a:ext cx="9115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Základní ekologické pojmy</a:t>
            </a:r>
          </a:p>
        </p:txBody>
      </p:sp>
    </p:spTree>
    <p:extLst>
      <p:ext uri="{BB962C8B-B14F-4D97-AF65-F5344CB8AC3E}">
        <p14:creationId xmlns:p14="http://schemas.microsoft.com/office/powerpoint/2010/main" val="24849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5E7ADFC-5C87-4BB3-B58B-7D5D5ABF8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Troposféra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1B6E15B-71F7-4E48-BC3C-5C52BCDF6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Část atmosféry, se kterou přichází rostliny do styku – zóna počasí zemského vzdušného obalu.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Mění charakter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Charakterizována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1) počasím (krátkodobé jevy: přeháňka, bouřka)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2) </a:t>
            </a:r>
            <a:r>
              <a:rPr lang="cs-CZ" altLang="cs-CZ" sz="2800" dirty="0" err="1"/>
              <a:t>meterologickými</a:t>
            </a:r>
            <a:r>
              <a:rPr lang="cs-CZ" altLang="cs-CZ" sz="2800" dirty="0"/>
              <a:t> jevy středního trvání (období dešťů/sucha, roční období)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3) klimatem (průměrný stav na daném místě)</a:t>
            </a:r>
          </a:p>
        </p:txBody>
      </p:sp>
      <p:pic>
        <p:nvPicPr>
          <p:cNvPr id="2050" name="Picture 2" descr="C:\Users\User\AppData\Local\Microsoft\Windows\INetCache\IE\HRIPH60G\turk's_cap_lily_flower_blossom_bloom_pink_violet_inflorescence_lilium_martagon-12694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10" y="1854926"/>
            <a:ext cx="2603863" cy="39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7322539-5C4C-47C9-8436-C6F32D496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Klima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1FC8F8E-C342-4035-B063-3B5754966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1631852"/>
            <a:ext cx="5948549" cy="5064370"/>
          </a:xfrm>
        </p:spPr>
        <p:txBody>
          <a:bodyPr>
            <a:normAutofit fontScale="92500"/>
          </a:bodyPr>
          <a:lstStyle/>
          <a:p>
            <a:r>
              <a:rPr lang="cs-CZ" altLang="cs-CZ" sz="2400" dirty="0"/>
              <a:t>Determinuje výskyt rostlin a potažmo živočichů.</a:t>
            </a:r>
            <a:r>
              <a:rPr lang="cs-CZ" altLang="cs-CZ" sz="2400" b="1" dirty="0"/>
              <a:t> </a:t>
            </a:r>
          </a:p>
          <a:p>
            <a:r>
              <a:rPr lang="cs-CZ" altLang="cs-CZ" sz="2400" dirty="0"/>
              <a:t>Teplotní hranice pro přežití – mezi nejnižší a nejvyšší teplotou, kterou je schopna rostlina přežít.</a:t>
            </a:r>
          </a:p>
          <a:p>
            <a:r>
              <a:rPr lang="cs-CZ" altLang="cs-CZ" sz="2400" b="1" dirty="0"/>
              <a:t>Makroklima </a:t>
            </a:r>
            <a:r>
              <a:rPr lang="cs-CZ" altLang="cs-CZ" sz="2400" dirty="0"/>
              <a:t>– klima zaznamenávané meteorologickými stanovišti.</a:t>
            </a:r>
          </a:p>
          <a:p>
            <a:r>
              <a:rPr lang="cs-CZ" altLang="cs-CZ" sz="2400" dirty="0"/>
              <a:t>Makroklima přehledně v </a:t>
            </a:r>
            <a:r>
              <a:rPr lang="cs-CZ" altLang="cs-CZ" sz="2400" dirty="0" err="1"/>
              <a:t>klimadiagramech</a:t>
            </a:r>
            <a:r>
              <a:rPr lang="cs-CZ" altLang="cs-CZ" sz="2400" dirty="0"/>
              <a:t>.</a:t>
            </a:r>
          </a:p>
          <a:p>
            <a:r>
              <a:rPr lang="cs-CZ" altLang="cs-CZ" sz="2400" b="1" dirty="0"/>
              <a:t>Mikroklima</a:t>
            </a:r>
            <a:r>
              <a:rPr lang="cs-CZ" altLang="cs-CZ" sz="2400" dirty="0"/>
              <a:t> – klima na specifických místech (svahy, úzká údolí, jámy).</a:t>
            </a:r>
          </a:p>
          <a:p>
            <a:r>
              <a:rPr lang="cs-CZ" altLang="cs-CZ" sz="2400" dirty="0"/>
              <a:t>U většiny rostlin dochází k synchronizaci růstu s klimatickými rytmy.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dirty="0">
              <a:latin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C57D7C-13A6-40BE-8439-DF9F87D3F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02" y="2931242"/>
            <a:ext cx="5022845" cy="37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5E87AAB-2070-4D56-B484-3A9127BA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Klimadiagram</a:t>
            </a:r>
            <a:endParaRPr lang="cs-CZ" altLang="cs-CZ" dirty="0"/>
          </a:p>
        </p:txBody>
      </p:sp>
      <p:pic>
        <p:nvPicPr>
          <p:cNvPr id="25603" name="Picture 3" descr="C:\Dokumenty\Obrázky\klimagram.jpg">
            <a:extLst>
              <a:ext uri="{FF2B5EF4-FFF2-40B4-BE49-F238E27FC236}">
                <a16:creationId xmlns:a16="http://schemas.microsoft.com/office/drawing/2014/main" id="{96380B76-C79D-49A5-8F87-6B92AD3483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11" y="1752601"/>
            <a:ext cx="4162778" cy="4495800"/>
          </a:xfrm>
          <a:noFill/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9B8CCEBC-6A8F-4569-9AB9-7CFEA926AA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8437" y="2419642"/>
            <a:ext cx="6499274" cy="38287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Vlevo průměrné měsíční teploty (</a:t>
            </a:r>
            <a:r>
              <a:rPr lang="cs-CZ" altLang="cs-CZ" sz="2000" dirty="0">
                <a:cs typeface="Tahoma" panose="020B0604030504040204" pitchFamily="34" charset="0"/>
              </a:rPr>
              <a:t>°</a:t>
            </a:r>
            <a:r>
              <a:rPr lang="cs-CZ" altLang="cs-CZ" sz="2000" dirty="0"/>
              <a:t>C).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Vpravo: průměrné měsíční srážky (mm).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Černá plocha: průměrné roční srážky vyšší než 100 mm. Tečkovaná plocha – relativní sucho.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a – Název místa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b – výška nad mořem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 – počet roků meteorologických záznamů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 – průměrná roční teplota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e – průměrné roční srážky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038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D68F872-3AFA-48F4-804A-DEE5BED36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Litosféra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7F1576E-2816-4F5E-9458-0F577E4C2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2160589"/>
            <a:ext cx="5202961" cy="3880773"/>
          </a:xfrm>
        </p:spPr>
        <p:txBody>
          <a:bodyPr/>
          <a:lstStyle/>
          <a:p>
            <a:r>
              <a:rPr lang="cs-CZ" altLang="cs-CZ"/>
              <a:t>Nevyčerpatelná zásoba rozmanitých chemických prvků.</a:t>
            </a:r>
          </a:p>
          <a:p>
            <a:r>
              <a:rPr lang="cs-CZ" altLang="cs-CZ" dirty="0"/>
              <a:t>Fyzické a chemické zvětrávání.</a:t>
            </a:r>
          </a:p>
          <a:p>
            <a:r>
              <a:rPr lang="cs-CZ" altLang="cs-CZ" dirty="0"/>
              <a:t>Vyměňuje látky s hydrosférou.</a:t>
            </a:r>
          </a:p>
          <a:p>
            <a:r>
              <a:rPr lang="cs-CZ" altLang="cs-CZ" dirty="0"/>
              <a:t>Základním materiálem pro vznik půdy.</a:t>
            </a:r>
          </a:p>
        </p:txBody>
      </p:sp>
      <p:pic>
        <p:nvPicPr>
          <p:cNvPr id="3" name="Obrázek 2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26BF71B9-9D04-437D-A0E1-92E7544C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1758071"/>
            <a:ext cx="6036758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7892B63-53D0-4EF5-BDE5-B393B19B5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Pedosféra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DA4500A-2932-4D92-8145-911009DE8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2160589"/>
            <a:ext cx="6103294" cy="4094396"/>
          </a:xfrm>
        </p:spPr>
        <p:txBody>
          <a:bodyPr>
            <a:normAutofit lnSpcReduction="10000"/>
          </a:bodyPr>
          <a:lstStyle/>
          <a:p>
            <a:r>
              <a:rPr lang="cs-CZ" altLang="cs-CZ" sz="2400" dirty="0"/>
              <a:t>Půda je to hmota vzniklá působením organismů a podmínek prostředí. Zvětraný substrát z litosféry, zbytky odumřelých rostlin a živočichů – půdní živočichové -  exkrementy – humus. A volný prostor (voda, vzduch).</a:t>
            </a:r>
          </a:p>
          <a:p>
            <a:r>
              <a:rPr lang="cs-CZ" altLang="cs-CZ" sz="2400" dirty="0"/>
              <a:t>Půda roste, zraje, stárne a může i zaniknout.</a:t>
            </a:r>
          </a:p>
          <a:p>
            <a:r>
              <a:rPr lang="cs-CZ" altLang="cs-CZ" sz="2400" dirty="0"/>
              <a:t>Krajina bez půdy je „měsíční krajina“.</a:t>
            </a:r>
          </a:p>
          <a:p>
            <a:r>
              <a:rPr lang="cs-CZ" altLang="cs-CZ" sz="2400" dirty="0"/>
              <a:t>Typy půd budou probírány později. </a:t>
            </a:r>
          </a:p>
          <a:p>
            <a:endParaRPr lang="cs-CZ" altLang="cs-CZ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9AF0463-6FF7-4874-A1BA-A1441D1F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167" y="603015"/>
            <a:ext cx="4895512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2160589"/>
            <a:ext cx="6547641" cy="3880773"/>
          </a:xfrm>
        </p:spPr>
        <p:txBody>
          <a:bodyPr/>
          <a:lstStyle/>
          <a:p>
            <a:r>
              <a:rPr lang="cs-CZ" dirty="0" smtClean="0"/>
              <a:t>Co je příroda? </a:t>
            </a:r>
            <a:r>
              <a:rPr lang="cs-CZ" dirty="0" err="1" smtClean="0"/>
              <a:t>Fytozoogeosféra</a:t>
            </a:r>
            <a:r>
              <a:rPr lang="cs-CZ" dirty="0" smtClean="0"/>
              <a:t>. Ekosystém – </a:t>
            </a:r>
            <a:r>
              <a:rPr lang="cs-CZ" dirty="0" err="1" smtClean="0"/>
              <a:t>Tansley</a:t>
            </a:r>
            <a:r>
              <a:rPr lang="cs-CZ" dirty="0" smtClean="0"/>
              <a:t> 1935.</a:t>
            </a:r>
          </a:p>
          <a:p>
            <a:endParaRPr lang="cs-CZ" dirty="0" smtClean="0"/>
          </a:p>
          <a:p>
            <a:r>
              <a:rPr lang="cs-CZ" b="1" dirty="0" smtClean="0"/>
              <a:t>Klasifikace ekosystémů:</a:t>
            </a:r>
          </a:p>
          <a:p>
            <a:pPr>
              <a:buAutoNum type="alphaLcParenR"/>
            </a:pPr>
            <a:r>
              <a:rPr lang="cs-CZ" dirty="0" smtClean="0"/>
              <a:t>suchozemské x vodní,</a:t>
            </a:r>
          </a:p>
          <a:p>
            <a:pPr>
              <a:buAutoNum type="alphaLcParenR"/>
            </a:pPr>
            <a:r>
              <a:rPr lang="cs-CZ" dirty="0" smtClean="0"/>
              <a:t>přírodní x umělé,</a:t>
            </a:r>
          </a:p>
          <a:p>
            <a:pPr>
              <a:buAutoNum type="alphaLcParenR"/>
            </a:pPr>
            <a:r>
              <a:rPr lang="cs-CZ" dirty="0" smtClean="0"/>
              <a:t>dle velikosti – </a:t>
            </a:r>
            <a:r>
              <a:rPr lang="cs-CZ" dirty="0" err="1" smtClean="0"/>
              <a:t>makroekosystémy</a:t>
            </a:r>
            <a:r>
              <a:rPr lang="cs-CZ" dirty="0" smtClean="0"/>
              <a:t>  (biomy) x </a:t>
            </a:r>
            <a:r>
              <a:rPr lang="cs-CZ" dirty="0" err="1" smtClean="0"/>
              <a:t>mikroekosystémy</a:t>
            </a:r>
            <a:r>
              <a:rPr lang="cs-CZ" dirty="0" smtClean="0"/>
              <a:t>, globální ekosystém,</a:t>
            </a:r>
          </a:p>
          <a:p>
            <a:pPr>
              <a:buAutoNum type="alphaLcParenR"/>
            </a:pPr>
            <a:r>
              <a:rPr lang="cs-CZ" dirty="0" smtClean="0"/>
              <a:t>dle produktivity – s vysokou produkcí x nízkou produkcí,</a:t>
            </a:r>
          </a:p>
          <a:p>
            <a:pPr>
              <a:buAutoNum type="alphaLcParenR"/>
            </a:pPr>
            <a:r>
              <a:rPr lang="cs-CZ" dirty="0" smtClean="0"/>
              <a:t>dle stability – stabilní x nestabilní. </a:t>
            </a:r>
          </a:p>
          <a:p>
            <a:pPr>
              <a:buAutoNum type="alphaLcParenR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01" y="120714"/>
            <a:ext cx="5029199" cy="32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9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3" y="1619794"/>
            <a:ext cx="10593977" cy="653143"/>
          </a:xfrm>
        </p:spPr>
        <p:txBody>
          <a:bodyPr/>
          <a:lstStyle/>
          <a:p>
            <a:r>
              <a:rPr lang="cs-CZ" dirty="0" smtClean="0"/>
              <a:t>Soubor všech jedinců jednoho druhu, kteří žijí v určitém prostoru a čase.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57200" y="2756263"/>
            <a:ext cx="6387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Vlastnosti populací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hustota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denzita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populace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množivost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(natalita), úmrtnost (mortalita)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stěhování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migralita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– emigrace, imigrace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Typy růstu populace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J-křivka: exponenciální, chybí přirozený nepřítel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S-křivka: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sigmoidní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velikost populace regulována oscilace = krátkodobé kolísání (v průběhu roku)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fluktuace = kolísání v průběhu několika let (některé druhy pravidelné přemnožení – např. bekyně mniška každých 7 let)</a:t>
            </a:r>
          </a:p>
        </p:txBody>
      </p:sp>
      <p:sp>
        <p:nvSpPr>
          <p:cNvPr id="7" name="Obdélník 6"/>
          <p:cNvSpPr/>
          <p:nvPr/>
        </p:nvSpPr>
        <p:spPr>
          <a:xfrm>
            <a:off x="7471953" y="2756264"/>
            <a:ext cx="4493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Rozmístění (disperze, rozptyl) populace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rovnoměrné,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náhodné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málo časté (potemníci v mouce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shloučené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nejčastější (trsy rostlin, stáda živočichů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296365"/>
            <a:ext cx="3518262" cy="19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5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Rovnováha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83" y="3111835"/>
            <a:ext cx="6476220" cy="364864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69" y="161368"/>
            <a:ext cx="1872070" cy="26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48194" y="2024743"/>
            <a:ext cx="4833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Dlouhodobě </a:t>
            </a:r>
            <a:r>
              <a:rPr lang="cs-CZ" dirty="0"/>
              <a:t>relativně stálý stav ekosystému. </a:t>
            </a:r>
            <a:endParaRPr lang="cs-CZ" dirty="0" smtClean="0"/>
          </a:p>
          <a:p>
            <a:r>
              <a:rPr lang="cs-CZ" dirty="0" smtClean="0"/>
              <a:t>Ekosystém </a:t>
            </a:r>
            <a:r>
              <a:rPr lang="cs-CZ" dirty="0"/>
              <a:t>je ze své rovnováhy neustále vychylován působením vnějších činitelů. Jeho přirozené autoregulační </a:t>
            </a:r>
            <a:r>
              <a:rPr lang="cs-CZ" dirty="0" smtClean="0"/>
              <a:t>mechanismy </a:t>
            </a:r>
            <a:r>
              <a:rPr lang="cs-CZ" dirty="0"/>
              <a:t>působí proti těmto změnám, čímž navrací ekosystém opět do stavu rovnováhy. </a:t>
            </a:r>
            <a:endParaRPr lang="cs-CZ" dirty="0" smtClean="0"/>
          </a:p>
          <a:p>
            <a:r>
              <a:rPr lang="cs-CZ" dirty="0" smtClean="0"/>
              <a:t>Dynamický </a:t>
            </a:r>
            <a:r>
              <a:rPr lang="cs-CZ" dirty="0"/>
              <a:t>stav, jehož součástí jsou i jisté odchylky. </a:t>
            </a:r>
            <a:endParaRPr lang="cs-CZ" dirty="0" smtClean="0"/>
          </a:p>
          <a:p>
            <a:r>
              <a:rPr lang="cs-CZ" dirty="0" smtClean="0"/>
              <a:t>Posuzování </a:t>
            </a:r>
            <a:r>
              <a:rPr lang="cs-CZ" dirty="0"/>
              <a:t>toho, zda je sledovaný ekosystém v rovnováze, závisí </a:t>
            </a:r>
            <a:r>
              <a:rPr lang="cs-CZ" dirty="0" smtClean="0"/>
              <a:t>na </a:t>
            </a:r>
            <a:r>
              <a:rPr lang="cs-CZ" dirty="0"/>
              <a:t>zvoleném časovém měřítku.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2056" y="705394"/>
            <a:ext cx="26648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klimax</a:t>
            </a:r>
            <a:endParaRPr lang="cs-CZ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447211" y="1750423"/>
            <a:ext cx="39972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disturbance</a:t>
            </a:r>
          </a:p>
        </p:txBody>
      </p:sp>
      <p:sp>
        <p:nvSpPr>
          <p:cNvPr id="12" name="Obdélník 11"/>
          <p:cNvSpPr/>
          <p:nvPr/>
        </p:nvSpPr>
        <p:spPr>
          <a:xfrm flipH="1">
            <a:off x="248194" y="5902727"/>
            <a:ext cx="3187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sukcese</a:t>
            </a:r>
            <a:endParaRPr lang="cs-CZ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84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Ekologická nika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19" y="3886473"/>
            <a:ext cx="4689358" cy="268414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2697" y="1776549"/>
            <a:ext cx="6309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cs-CZ" dirty="0" smtClean="0"/>
          </a:p>
          <a:p>
            <a:pPr marL="342900" indent="-342900">
              <a:buAutoNum type="alphaLcParenR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69817" y="1852861"/>
            <a:ext cx="6492240" cy="4188501"/>
          </a:xfrm>
        </p:spPr>
        <p:txBody>
          <a:bodyPr>
            <a:normAutofit/>
          </a:bodyPr>
          <a:lstStyle/>
          <a:p>
            <a:r>
              <a:rPr lang="cs-CZ" dirty="0"/>
              <a:t>Souhrn životních podmínek pro populaci určitého druhu -  </a:t>
            </a:r>
            <a:r>
              <a:rPr lang="cs-CZ" dirty="0" err="1"/>
              <a:t>Elton</a:t>
            </a:r>
            <a:r>
              <a:rPr lang="cs-CZ" dirty="0"/>
              <a:t> 1927.</a:t>
            </a:r>
          </a:p>
          <a:p>
            <a:r>
              <a:rPr lang="cs-CZ" dirty="0"/>
              <a:t>Souhrn ekologických faktorů v n-</a:t>
            </a:r>
            <a:r>
              <a:rPr lang="cs-CZ" dirty="0" err="1"/>
              <a:t>dimenziálním</a:t>
            </a:r>
            <a:r>
              <a:rPr lang="cs-CZ" dirty="0"/>
              <a:t> </a:t>
            </a:r>
            <a:r>
              <a:rPr lang="cs-CZ" dirty="0" err="1"/>
              <a:t>nadprostoru</a:t>
            </a:r>
            <a:r>
              <a:rPr lang="cs-CZ" dirty="0"/>
              <a:t>, kde každý faktor představuje jednu dimenzi (rozměr) - </a:t>
            </a:r>
            <a:r>
              <a:rPr lang="cs-CZ" dirty="0" err="1"/>
              <a:t>Hutchinson</a:t>
            </a:r>
            <a:r>
              <a:rPr lang="cs-CZ" dirty="0"/>
              <a:t> 1957. </a:t>
            </a:r>
          </a:p>
          <a:p>
            <a:endParaRPr lang="cs-CZ" dirty="0"/>
          </a:p>
          <a:p>
            <a:r>
              <a:rPr lang="cs-CZ" dirty="0"/>
              <a:t>Klasifikace ekologické niky:</a:t>
            </a:r>
          </a:p>
          <a:p>
            <a:pPr>
              <a:buAutoNum type="alphaLcParenR"/>
            </a:pPr>
            <a:r>
              <a:rPr lang="cs-CZ" dirty="0"/>
              <a:t>úzká x široká,</a:t>
            </a:r>
          </a:p>
          <a:p>
            <a:pPr>
              <a:buAutoNum type="alphaLcParenR"/>
            </a:pPr>
            <a:r>
              <a:rPr lang="cs-CZ" dirty="0"/>
              <a:t>volná x obsazená,</a:t>
            </a:r>
          </a:p>
          <a:p>
            <a:pPr>
              <a:buAutoNum type="alphaLcParenR"/>
            </a:pPr>
            <a:r>
              <a:rPr lang="cs-CZ" dirty="0"/>
              <a:t>základní (</a:t>
            </a:r>
            <a:r>
              <a:rPr lang="cs-CZ" dirty="0" err="1"/>
              <a:t>fundamentání</a:t>
            </a:r>
            <a:r>
              <a:rPr lang="cs-CZ" dirty="0"/>
              <a:t>) x realizovaná.</a:t>
            </a:r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92" y="526982"/>
            <a:ext cx="5168811" cy="24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73238-2367-4B25-BCF5-A3C112D2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DE1C89-2866-416D-92EF-39D31B45A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FAB7C-B03B-48E9-808E-F95D9157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 v ekologii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94F896-106C-48FF-92AE-806F326C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latiny a řečtiny.</a:t>
            </a:r>
          </a:p>
          <a:p>
            <a:r>
              <a:rPr lang="cs-CZ" dirty="0"/>
              <a:t>Velkou výhodu mají absolventi klasických gymnázií, kteří se s latinou a řečtinou setkali. Mohou pojmy odvozovat.</a:t>
            </a:r>
          </a:p>
          <a:p>
            <a:r>
              <a:rPr lang="cs-CZ" dirty="0"/>
              <a:t>Ostatní se pojmy musí naučit.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66" y="3504451"/>
            <a:ext cx="3242854" cy="32428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02" y="3931920"/>
            <a:ext cx="2420041" cy="23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5C0613FF-8027-4829-9C6D-DED02D6CB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Nejdůležitější okruhy ekologie</a:t>
            </a:r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FC26ED42-E7AE-43AF-B6EC-BBBF86AD3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Ekolog.</a:t>
            </a:r>
          </a:p>
          <a:p>
            <a:r>
              <a:rPr lang="cs-CZ" altLang="cs-CZ" dirty="0"/>
              <a:t>Příroda.</a:t>
            </a:r>
          </a:p>
          <a:p>
            <a:r>
              <a:rPr lang="cs-CZ" altLang="cs-CZ" dirty="0"/>
              <a:t>Ekosystém.</a:t>
            </a:r>
          </a:p>
          <a:p>
            <a:r>
              <a:rPr lang="cs-CZ" altLang="cs-CZ" dirty="0"/>
              <a:t>Ekologická nika.</a:t>
            </a:r>
          </a:p>
          <a:p>
            <a:r>
              <a:rPr lang="cs-CZ" altLang="cs-CZ" dirty="0"/>
              <a:t>Populace.</a:t>
            </a:r>
          </a:p>
          <a:p>
            <a:r>
              <a:rPr lang="cs-CZ" altLang="cs-CZ" dirty="0"/>
              <a:t>Rovnováha.</a:t>
            </a:r>
            <a:endParaRPr lang="en-US" altLang="cs-CZ" dirty="0"/>
          </a:p>
          <a:p>
            <a:endParaRPr lang="cs-CZ" altLang="cs-CZ" dirty="0"/>
          </a:p>
        </p:txBody>
      </p:sp>
      <p:pic>
        <p:nvPicPr>
          <p:cNvPr id="5122" name="Picture 2" descr="C:\Users\User\AppData\Local\Microsoft\Windows\INetCache\IE\ZNGHI7B4\300px-Prirucni_slovnik_naucny,_encyclopedia_in_Czech_langu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4019206"/>
            <a:ext cx="2718568" cy="27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Microsoft\Windows\INetCache\IE\U5E6CMI6\dicc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27" y="328204"/>
            <a:ext cx="21050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9" y="1788764"/>
            <a:ext cx="1917460" cy="96507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206240" y="3244334"/>
            <a:ext cx="6122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Enviwiki</a:t>
            </a:r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/>
              <a:t>://www.enviwiki.cz/wiki/Soubor:Iko4.png</a:t>
            </a:r>
          </a:p>
        </p:txBody>
      </p:sp>
    </p:spTree>
    <p:extLst>
      <p:ext uri="{BB962C8B-B14F-4D97-AF65-F5344CB8AC3E}">
        <p14:creationId xmlns:p14="http://schemas.microsoft.com/office/powerpoint/2010/main" val="41567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1B01D83B-99D9-4590-9561-FC79B9B91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Ekolog aneb člověk jako pozorovatel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884A585D-00CB-479A-9067-EBE0BDE131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Nejlépe sleduje:</a:t>
            </a:r>
          </a:p>
          <a:p>
            <a:pPr eaLnBrk="1" hangingPunct="1"/>
            <a:r>
              <a:rPr lang="cs-CZ" altLang="cs-CZ" dirty="0"/>
              <a:t>Jevy, které mají délku kratší, než lidský život.</a:t>
            </a:r>
          </a:p>
          <a:p>
            <a:pPr eaLnBrk="1" hangingPunct="1"/>
            <a:r>
              <a:rPr lang="cs-CZ" altLang="cs-CZ" dirty="0"/>
              <a:t>Organismy, které může pozorovat bez obtíží vlastníma očima.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F0F281F2-FD51-4BC1-ADBB-91337C023AF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S velkými obtížemi sleduje</a:t>
            </a:r>
            <a:r>
              <a:rPr lang="cs-CZ" altLang="cs-CZ" dirty="0"/>
              <a:t>:</a:t>
            </a:r>
          </a:p>
          <a:p>
            <a:pPr eaLnBrk="1" hangingPunct="1"/>
            <a:r>
              <a:rPr lang="cs-CZ" altLang="cs-CZ" dirty="0"/>
              <a:t>Příliš dlouhé/krátké jevy.</a:t>
            </a:r>
          </a:p>
          <a:p>
            <a:pPr eaLnBrk="1" hangingPunct="1"/>
            <a:r>
              <a:rPr lang="cs-CZ" altLang="cs-CZ" dirty="0"/>
              <a:t>Příliš malé/velké organismy</a:t>
            </a:r>
          </a:p>
        </p:txBody>
      </p:sp>
      <p:pic>
        <p:nvPicPr>
          <p:cNvPr id="1026" name="Picture 2" descr="C:\Users\User\AppData\Local\Microsoft\Windows\INetCache\IE\HRIPH60G\chemist-2025955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5" y="3639059"/>
            <a:ext cx="2403564" cy="31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INetCache\IE\HRIPH60G\csf131507051316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26" y="4536487"/>
            <a:ext cx="2096316" cy="20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1" y="1590599"/>
            <a:ext cx="3440008" cy="456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EEA8E25-C586-476B-95A2-BFA4C30F4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3280" y="1303338"/>
            <a:ext cx="6598920" cy="608012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Příroda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B622170-6156-42EE-8FD1-3492BA27E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6573" y="2521131"/>
            <a:ext cx="4153988" cy="3520229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Živá (biotická)</a:t>
            </a:r>
          </a:p>
          <a:p>
            <a:r>
              <a:rPr lang="cs-CZ" altLang="cs-CZ" sz="2400" dirty="0"/>
              <a:t>Producenti</a:t>
            </a:r>
          </a:p>
          <a:p>
            <a:r>
              <a:rPr lang="cs-CZ" altLang="cs-CZ" sz="2400" dirty="0"/>
              <a:t>Konzumenti </a:t>
            </a:r>
          </a:p>
          <a:p>
            <a:r>
              <a:rPr lang="cs-CZ" altLang="cs-CZ" sz="2400" dirty="0" err="1"/>
              <a:t>Destruenti</a:t>
            </a:r>
            <a:endParaRPr lang="cs-CZ" altLang="cs-CZ" sz="2400" dirty="0"/>
          </a:p>
          <a:p>
            <a:endParaRPr lang="cs-CZ" altLang="cs-CZ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81EAC95-A8BC-4B37-A84E-7300B76526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77840" y="470263"/>
            <a:ext cx="4715691" cy="412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Neživá (abiotická)</a:t>
            </a:r>
          </a:p>
          <a:p>
            <a:r>
              <a:rPr lang="cs-CZ" altLang="cs-CZ" sz="2400" dirty="0" smtClean="0"/>
              <a:t>Záření</a:t>
            </a:r>
            <a:endParaRPr lang="cs-CZ" altLang="cs-CZ" sz="2400" dirty="0"/>
          </a:p>
          <a:p>
            <a:r>
              <a:rPr lang="cs-CZ" altLang="cs-CZ" sz="2400" dirty="0"/>
              <a:t>Voda, vodní srážky</a:t>
            </a:r>
          </a:p>
          <a:p>
            <a:r>
              <a:rPr lang="cs-CZ" altLang="cs-CZ" sz="2400" dirty="0"/>
              <a:t>Teplota</a:t>
            </a:r>
          </a:p>
          <a:p>
            <a:r>
              <a:rPr lang="cs-CZ" altLang="cs-CZ" sz="2400" dirty="0"/>
              <a:t>Vítr</a:t>
            </a:r>
          </a:p>
          <a:p>
            <a:r>
              <a:rPr lang="cs-CZ" altLang="cs-CZ" sz="2400" dirty="0" smtClean="0"/>
              <a:t>Půda.</a:t>
            </a:r>
          </a:p>
          <a:p>
            <a:r>
              <a:rPr lang="cs-CZ" altLang="cs-CZ" sz="2400" dirty="0" smtClean="0"/>
              <a:t>Pravidelné </a:t>
            </a:r>
            <a:r>
              <a:rPr lang="cs-CZ" altLang="cs-CZ" sz="2400" dirty="0"/>
              <a:t>disturbance</a:t>
            </a:r>
          </a:p>
          <a:p>
            <a:r>
              <a:rPr lang="cs-CZ" altLang="cs-CZ" sz="2400" dirty="0"/>
              <a:t>Klimatické podmínky</a:t>
            </a:r>
          </a:p>
        </p:txBody>
      </p:sp>
      <p:pic>
        <p:nvPicPr>
          <p:cNvPr id="7171" name="Picture 3" descr="C:\Users\User\AppData\Local\Microsoft\Windows\INetCache\IE\U5E6CMI6\Animals_png_set_by_mossi889-d4uye4q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4663440"/>
            <a:ext cx="335802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AppData\Local\Microsoft\Windows\INetCache\IE\ZNGHI7B4\wind_blowing_clou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464" y="2438083"/>
            <a:ext cx="2423259" cy="15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AppData\Local\Microsoft\Windows\INetCache\IE\ZNGHI7B4\15147-illustration-of-the-sun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22" y="-13426"/>
            <a:ext cx="2351678" cy="23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User\AppData\Local\Microsoft\Windows\INetCache\IE\HRIPH60G\205px-Rain_ico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184" y="3710758"/>
            <a:ext cx="874553" cy="1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User\AppData\Local\Microsoft\Windows\INetCache\IE\U5E6CMI6\thermometer-146554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681" y="4598126"/>
            <a:ext cx="1459502" cy="22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User\AppData\Local\Microsoft\Windows\INetCache\IE\HRIPH60G\12161828_obr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4663440"/>
            <a:ext cx="2717074" cy="20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User\AppData\Local\Microsoft\Windows\INetCache\IE\U5E6CMI6\R11_-_Plant_and_Rocks_-_030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84" y="222975"/>
            <a:ext cx="1695577" cy="31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User\AppData\Local\Microsoft\Windows\INetCache\IE\6JARBGAD\R11_-_Tree_and_Flower_-_046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5" y="116159"/>
            <a:ext cx="1691569" cy="22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User\AppData\Local\Microsoft\Windows\INetCache\IE\U5E6CMI6\plant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50" y="2548163"/>
            <a:ext cx="1359910" cy="23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FD8753-A43B-4EF0-9EC4-B5395B585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591" y="581465"/>
            <a:ext cx="8596668" cy="1320800"/>
          </a:xfrm>
        </p:spPr>
        <p:txBody>
          <a:bodyPr/>
          <a:lstStyle/>
          <a:p>
            <a:r>
              <a:rPr lang="cs-CZ" altLang="cs-CZ"/>
              <a:t>Živá příroda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122B354-6C58-4264-91CF-C96412183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2160589"/>
            <a:ext cx="6595663" cy="388077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 b="1" dirty="0"/>
              <a:t>Producenti</a:t>
            </a:r>
            <a:r>
              <a:rPr lang="cs-CZ" altLang="cs-CZ" sz="2800" dirty="0"/>
              <a:t> – asimilují E ze slunečního záření, fotosyntéza, </a:t>
            </a:r>
            <a:r>
              <a:rPr lang="cs-CZ" altLang="cs-CZ" sz="2800" dirty="0" err="1"/>
              <a:t>dychání</a:t>
            </a:r>
            <a:r>
              <a:rPr lang="cs-CZ" altLang="cs-CZ" sz="2800" dirty="0"/>
              <a:t> (zelené rostliny).  Chemosyntéza (</a:t>
            </a:r>
            <a:r>
              <a:rPr lang="cs-CZ" altLang="cs-CZ" sz="2800" dirty="0" err="1"/>
              <a:t>Riftia</a:t>
            </a:r>
            <a:r>
              <a:rPr lang="cs-CZ" altLang="cs-CZ" sz="2800" dirty="0"/>
              <a:t>). </a:t>
            </a:r>
          </a:p>
          <a:p>
            <a:r>
              <a:rPr lang="cs-CZ" altLang="cs-CZ" sz="2800" b="1" dirty="0"/>
              <a:t>Konzumenti </a:t>
            </a:r>
            <a:r>
              <a:rPr lang="cs-CZ" altLang="cs-CZ" sz="2800" dirty="0"/>
              <a:t>– čerpají energii z chemických vazeb, dýchání (býložravci, masožravci, všežravci). </a:t>
            </a:r>
          </a:p>
          <a:p>
            <a:r>
              <a:rPr lang="cs-CZ" altLang="cs-CZ" sz="2800" b="1" dirty="0" err="1"/>
              <a:t>Destruenti</a:t>
            </a:r>
            <a:r>
              <a:rPr lang="cs-CZ" altLang="cs-CZ" sz="2800" dirty="0"/>
              <a:t> – energii z chemických vazeb, dýchání, rozkládají složité sloučeniny (bílkoviny) na základní prvky (např. žížaly, houby).</a:t>
            </a:r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56897125-AF34-4862-B10E-BF8BBB96E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18" y="0"/>
            <a:ext cx="4098982" cy="30667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3ED7C8-6502-488C-94A5-05D295F6A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0503" y="3211005"/>
            <a:ext cx="2247259" cy="2247259"/>
          </a:xfrm>
          <a:prstGeom prst="rect">
            <a:avLst/>
          </a:prstGeom>
        </p:spPr>
      </p:pic>
      <p:pic>
        <p:nvPicPr>
          <p:cNvPr id="10" name="Obrázek 9" descr="Obsah obrázku zvíře, země, bezobratlí, červ&#10;&#10;Popis vygenerován s velmi vysokou mírou spolehlivosti">
            <a:extLst>
              <a:ext uri="{FF2B5EF4-FFF2-40B4-BE49-F238E27FC236}">
                <a16:creationId xmlns:a16="http://schemas.microsoft.com/office/drawing/2014/main" id="{2AEA2806-6A97-4C63-BBCC-5CD858DD8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50" y="4825735"/>
            <a:ext cx="2696986" cy="20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7E101B-0639-48A3-B7C2-4957E4C9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sfér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4F5DDC5-1177-4243-B3B9-570281E78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Stratosféra, troposféra.</a:t>
            </a:r>
          </a:p>
          <a:p>
            <a:r>
              <a:rPr lang="cs-CZ" altLang="cs-CZ" dirty="0"/>
              <a:t>Atmosféra.</a:t>
            </a:r>
          </a:p>
          <a:p>
            <a:r>
              <a:rPr lang="cs-CZ" altLang="cs-CZ" dirty="0"/>
              <a:t>Litosféra.</a:t>
            </a:r>
          </a:p>
          <a:p>
            <a:r>
              <a:rPr lang="cs-CZ" altLang="cs-CZ" dirty="0"/>
              <a:t>Pedosféra.</a:t>
            </a:r>
          </a:p>
          <a:p>
            <a:r>
              <a:rPr lang="cs-CZ" altLang="cs-CZ" dirty="0"/>
              <a:t>Hydrosféra.</a:t>
            </a:r>
          </a:p>
          <a:p>
            <a:r>
              <a:rPr lang="cs-CZ" altLang="cs-CZ" dirty="0"/>
              <a:t>Biosféra, ekosféra.</a:t>
            </a:r>
          </a:p>
          <a:p>
            <a:r>
              <a:rPr lang="cs-CZ" altLang="cs-CZ" dirty="0"/>
              <a:t>Noosféra.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9" y="1126128"/>
            <a:ext cx="4343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4992256-702F-4D03-B321-314865E46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Hydrosféra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6799F2D-158D-4DBF-AB91-90D936EDF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2160589"/>
            <a:ext cx="11012918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Mořská voda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Světové oceány 71 % povrchu Země.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Obsah 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Mg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,</a:t>
            </a:r>
            <a:r>
              <a:rPr lang="cs-CZ" altLang="cs-CZ" sz="2400" baseline="30000" dirty="0"/>
              <a:t> </a:t>
            </a:r>
            <a:r>
              <a:rPr lang="cs-CZ" altLang="cs-CZ" sz="2400" dirty="0"/>
              <a:t>Cl</a:t>
            </a:r>
            <a:r>
              <a:rPr lang="cs-CZ" altLang="cs-CZ" sz="2400" baseline="30000" dirty="0"/>
              <a:t>- </a:t>
            </a:r>
            <a:r>
              <a:rPr lang="cs-CZ" altLang="cs-CZ" sz="2400" dirty="0"/>
              <a:t>a SO</a:t>
            </a:r>
            <a:r>
              <a:rPr lang="cs-CZ" altLang="cs-CZ" sz="2400" baseline="-25000" dirty="0"/>
              <a:t>4</a:t>
            </a:r>
            <a:r>
              <a:rPr lang="cs-CZ" altLang="cs-CZ" sz="2400" baseline="30000" dirty="0"/>
              <a:t>2-  </a:t>
            </a:r>
            <a:r>
              <a:rPr lang="cs-CZ" altLang="cs-CZ" sz="2400" dirty="0"/>
              <a:t>a průměrný obsah soli 35 g/l.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Pojmy: salinita, příboj, příliv, odliv, </a:t>
            </a:r>
            <a:r>
              <a:rPr lang="cs-CZ" altLang="cs-CZ" sz="2400" smtClean="0"/>
              <a:t>eufotická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zóna, afotická zóna, </a:t>
            </a:r>
            <a:r>
              <a:rPr lang="cs-CZ" altLang="cs-CZ" sz="2400" dirty="0" err="1"/>
              <a:t>fyto</a:t>
            </a:r>
            <a:r>
              <a:rPr lang="cs-CZ" altLang="cs-CZ" sz="2400" dirty="0"/>
              <a:t> a zooplankton, </a:t>
            </a:r>
            <a:r>
              <a:rPr lang="cs-CZ" altLang="cs-CZ" sz="2400" dirty="0" err="1"/>
              <a:t>kril</a:t>
            </a:r>
            <a:r>
              <a:rPr lang="cs-CZ" altLang="cs-CZ" sz="2400" dirty="0"/>
              <a:t>, …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Sladká voda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Obvykle obsahuje více Ca</a:t>
            </a:r>
            <a:r>
              <a:rPr lang="cs-CZ" altLang="cs-CZ" sz="2400" baseline="30000" dirty="0"/>
              <a:t>2+ </a:t>
            </a:r>
            <a:r>
              <a:rPr lang="cs-CZ" altLang="cs-CZ" sz="2400" dirty="0"/>
              <a:t>a HCO</a:t>
            </a:r>
            <a:r>
              <a:rPr lang="cs-CZ" altLang="cs-CZ" sz="2400" baseline="-25000" dirty="0"/>
              <a:t>3</a:t>
            </a:r>
            <a:r>
              <a:rPr lang="cs-CZ" altLang="cs-CZ" sz="2400" baseline="30000" dirty="0"/>
              <a:t>-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Vody kontinentální a podzemní.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Význam proudění. Kde voda neproudí, vytvoří se gradienty teploty a hustoty, což ovlivňuje distribuci živin a vodních organismů.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4E73A57-EC89-4AC2-8552-3AFF4CE1ACEB}"/>
              </a:ext>
            </a:extLst>
          </p:cNvPr>
          <p:cNvSpPr/>
          <p:nvPr/>
        </p:nvSpPr>
        <p:spPr>
          <a:xfrm>
            <a:off x="4389121" y="6041362"/>
            <a:ext cx="5219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Kryosféra</a:t>
            </a:r>
          </a:p>
        </p:txBody>
      </p:sp>
      <p:pic>
        <p:nvPicPr>
          <p:cNvPr id="7" name="Obrázek 6" descr="Obsah obrázku interiér&#10;&#10;Popis vygenerován s vysokou mírou spolehlivosti">
            <a:extLst>
              <a:ext uri="{FF2B5EF4-FFF2-40B4-BE49-F238E27FC236}">
                <a16:creationId xmlns:a16="http://schemas.microsoft.com/office/drawing/2014/main" id="{52864F36-A994-4179-A2B2-F37A6FA7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718"/>
            <a:ext cx="3045416" cy="21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C537FD8-803B-4CA0-BDBA-AFF8F76EA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Atmosféra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FD38C9-E456-47E1-BAAE-9EDBE1F2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2160589"/>
            <a:ext cx="7305675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Dusík – 79% (objemových procent)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Kyslík – 21%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Oxid uhličitý – 0,03% </a:t>
            </a:r>
            <a:endParaRPr lang="cs-CZ" altLang="cs-CZ" sz="2800" baseline="-250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Vodní pára 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Vzácné plyny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Pyl, spory plísní.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A také plynné, kapalné i pevné nečistoty, především SO</a:t>
            </a:r>
            <a:r>
              <a:rPr lang="cs-CZ" altLang="cs-CZ" sz="2800" baseline="-25000" dirty="0"/>
              <a:t>4</a:t>
            </a:r>
            <a:r>
              <a:rPr lang="cs-CZ" altLang="cs-CZ" sz="2800" dirty="0"/>
              <a:t>, nestabilní sloučeniny dusíku, sloučeniny halogenů, prach a saze.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B38CE74B-AF8C-45AB-B837-4E78132B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338888"/>
            <a:ext cx="6089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2800">
              <a:latin typeface="Tahoma" panose="020B0604030504040204" pitchFamily="34" charset="0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CDD2596-CEE1-4625-99CD-F83363342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6324601"/>
            <a:ext cx="730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>
                <a:solidFill>
                  <a:schemeClr val="tx2"/>
                </a:solidFill>
                <a:latin typeface="Tahoma" panose="020B0604030504040204" pitchFamily="34" charset="0"/>
              </a:rPr>
              <a:t>Nakreslete nebo nafoťte zvětšený pyl 8 rostlin.</a:t>
            </a:r>
          </a:p>
        </p:txBody>
      </p:sp>
      <p:pic>
        <p:nvPicPr>
          <p:cNvPr id="3" name="Obrázek 2" descr="Obsah obrázku deštník, příslušenství&#10;&#10;Popis vygenerován s velmi vysokou mírou spolehlivosti">
            <a:extLst>
              <a:ext uri="{FF2B5EF4-FFF2-40B4-BE49-F238E27FC236}">
                <a16:creationId xmlns:a16="http://schemas.microsoft.com/office/drawing/2014/main" id="{1DFB1BE0-B3A8-47E5-84ED-09D5B951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64" y="269337"/>
            <a:ext cx="52482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929</Words>
  <Application>Microsoft Office PowerPoint</Application>
  <PresentationFormat>Širokoúhlá obrazovka</PresentationFormat>
  <Paragraphs>151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Tahoma</vt:lpstr>
      <vt:lpstr>Times New Roman</vt:lpstr>
      <vt:lpstr>Trebuchet MS</vt:lpstr>
      <vt:lpstr>Wingdings</vt:lpstr>
      <vt:lpstr>Wingdings 3</vt:lpstr>
      <vt:lpstr>Fazeta</vt:lpstr>
      <vt:lpstr>Základy ekologie a environmentalistiky</vt:lpstr>
      <vt:lpstr>Pojmosloví v ekologii</vt:lpstr>
      <vt:lpstr>Nejdůležitější okruhy ekologie</vt:lpstr>
      <vt:lpstr>Ekolog aneb člověk jako pozorovatel</vt:lpstr>
      <vt:lpstr>Příroda</vt:lpstr>
      <vt:lpstr>Živá příroda</vt:lpstr>
      <vt:lpstr>Dělení sfér</vt:lpstr>
      <vt:lpstr>Hydrosféra</vt:lpstr>
      <vt:lpstr>Atmosféra</vt:lpstr>
      <vt:lpstr>Troposféra</vt:lpstr>
      <vt:lpstr>Klima</vt:lpstr>
      <vt:lpstr>Klimadiagram</vt:lpstr>
      <vt:lpstr>Litosféra</vt:lpstr>
      <vt:lpstr>Pedosféra</vt:lpstr>
      <vt:lpstr>Ekosystém</vt:lpstr>
      <vt:lpstr>Populace</vt:lpstr>
      <vt:lpstr>Rovnováha</vt:lpstr>
      <vt:lpstr>Ekologická nika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ekologie a environmentalistiky</dc:title>
  <dc:creator>adimin</dc:creator>
  <cp:lastModifiedBy>ucebna</cp:lastModifiedBy>
  <cp:revision>29</cp:revision>
  <dcterms:created xsi:type="dcterms:W3CDTF">2018-10-07T14:46:05Z</dcterms:created>
  <dcterms:modified xsi:type="dcterms:W3CDTF">2018-10-22T12:50:16Z</dcterms:modified>
</cp:coreProperties>
</file>