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92" r:id="rId4"/>
    <p:sldId id="293" r:id="rId5"/>
    <p:sldId id="294" r:id="rId6"/>
    <p:sldId id="296" r:id="rId7"/>
    <p:sldId id="297" r:id="rId8"/>
    <p:sldId id="298" r:id="rId9"/>
    <p:sldId id="295" r:id="rId10"/>
    <p:sldId id="299" r:id="rId11"/>
    <p:sldId id="300" r:id="rId12"/>
    <p:sldId id="291" r:id="rId13"/>
    <p:sldId id="28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2545"/>
  </p:normalViewPr>
  <p:slideViewPr>
    <p:cSldViewPr snapToGrid="0" snapToObjects="1">
      <p:cViewPr varScale="1">
        <p:scale>
          <a:sx n="59" d="100"/>
          <a:sy n="59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D53F-2B41-654D-9901-4BD503218C48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4664-B6D7-AA4E-900E-D1978A42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mě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4664-B6D7-AA4E-900E-D1978A42063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39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17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4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9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80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52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1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86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yricstrain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education/products/teams/default.aspx" TargetMode="External"/><Relationship Id="rId2" Type="http://schemas.openxmlformats.org/officeDocument/2006/relationships/hyperlink" Target="https://www.edmod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1687774"/>
            <a:ext cx="9907793" cy="23876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sz="4000" dirty="0"/>
            </a:br>
            <a:r>
              <a:rPr lang="cs-CZ" sz="3600" dirty="0"/>
              <a:t>Možnosti tvorby vlastních úložišť a mini e-</a:t>
            </a:r>
            <a:r>
              <a:rPr lang="cs-CZ" sz="3600" dirty="0" err="1"/>
              <a:t>learningů</a:t>
            </a:r>
            <a:r>
              <a:rPr lang="cs-CZ" sz="3600" dirty="0"/>
              <a:t>, informační zdroje pro</a:t>
            </a:r>
            <a:br>
              <a:rPr lang="cs-CZ" sz="3600" dirty="0"/>
            </a:br>
            <a:r>
              <a:rPr lang="cs-CZ" sz="3600" dirty="0"/>
              <a:t>vyhledávání a využití multimédií ve výuce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75374"/>
            <a:ext cx="9144000" cy="1655762"/>
          </a:xfrm>
        </p:spPr>
        <p:txBody>
          <a:bodyPr/>
          <a:lstStyle/>
          <a:p>
            <a:r>
              <a:rPr lang="cs-CZ" dirty="0"/>
              <a:t>Mgr. et Mgr. Tomáš Botlík</a:t>
            </a:r>
          </a:p>
          <a:p>
            <a:r>
              <a:rPr lang="cs-CZ" dirty="0" err="1"/>
              <a:t>botlik.tomas@gmail.com</a:t>
            </a:r>
            <a:endParaRPr lang="cs-CZ" dirty="0"/>
          </a:p>
          <a:p>
            <a:r>
              <a:rPr lang="cs-CZ" i="1" dirty="0"/>
              <a:t>Interaktivní média ve výuce německého jazyka – LS 2019/20</a:t>
            </a:r>
          </a:p>
        </p:txBody>
      </p:sp>
    </p:spTree>
    <p:extLst>
      <p:ext uri="{BB962C8B-B14F-4D97-AF65-F5344CB8AC3E}">
        <p14:creationId xmlns:p14="http://schemas.microsoft.com/office/powerpoint/2010/main" val="43961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FF52D-B7A6-CA4A-85E4-2DC004A4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8194"/>
          </a:xfrm>
        </p:spPr>
        <p:txBody>
          <a:bodyPr/>
          <a:lstStyle/>
          <a:p>
            <a:r>
              <a:rPr lang="cs-CZ" dirty="0" err="1"/>
              <a:t>Lyricstraining.com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F9ADCF-8DB9-E846-A68F-4412E30D8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5029"/>
            <a:ext cx="3363686" cy="581297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Zdarma, jednoduché, předpřipravená cvičení</a:t>
            </a:r>
          </a:p>
          <a:p>
            <a:r>
              <a:rPr lang="cs-CZ" dirty="0"/>
              <a:t>Využití: žák může vyplňovat 1 na interaktivní tabuli, případně všichni přes sluchátka na svém zařízení, zprostředkovává aktuální německou hudbu (lze zaujmout žáky, aby zjistili, že i některá německá hudba se dá poslouchat </a:t>
            </a:r>
            <a:r>
              <a:rPr lang="cs-CZ" dirty="0">
                <a:sym typeface="Wingdings" pitchFamily="2" charset="2"/>
              </a:rPr>
              <a:t> )</a:t>
            </a:r>
          </a:p>
          <a:p>
            <a:r>
              <a:rPr lang="cs-CZ" dirty="0"/>
              <a:t>4 úrovně – podle náročnosti, vynechaná slovíčka se střídají</a:t>
            </a:r>
          </a:p>
          <a:p>
            <a:r>
              <a:rPr lang="cs-CZ" dirty="0">
                <a:hlinkClick r:id="rId2"/>
              </a:rPr>
              <a:t>https://lyricstraining.com/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6F6562-B360-0045-B9B3-92500D0E6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77" y="748194"/>
            <a:ext cx="8424223" cy="35126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897A14-AC88-884F-975E-CBB333588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234184"/>
            <a:ext cx="5382682" cy="2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52FC7-5BF3-054B-84D1-55366B7F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Lyricstraining.com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FA248-982F-774A-8596-953CE7896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9232"/>
          </a:xfrm>
        </p:spPr>
        <p:txBody>
          <a:bodyPr/>
          <a:lstStyle/>
          <a:p>
            <a:r>
              <a:rPr lang="cs-CZ" dirty="0"/>
              <a:t>Pojďme si vyzkoušet v praxi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10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C1AA1-F902-8B46-87BB-7F9B614B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78DAEF-CB50-C547-9355-0C8B5726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Vytvořte si:</a:t>
            </a:r>
          </a:p>
          <a:p>
            <a:r>
              <a:rPr lang="cs-CZ" i="1" dirty="0"/>
              <a:t>A) vlastní e-</a:t>
            </a:r>
            <a:r>
              <a:rPr lang="cs-CZ" i="1" dirty="0" err="1"/>
              <a:t>learningové</a:t>
            </a:r>
            <a:r>
              <a:rPr lang="cs-CZ" i="1" dirty="0"/>
              <a:t> rozhraní a nahrajte tam nějaké materiály a vytvořte alespoň 1 úkol nebo cvičení)</a:t>
            </a:r>
          </a:p>
          <a:p>
            <a:r>
              <a:rPr lang="cs-CZ" i="1" dirty="0"/>
              <a:t>nebo</a:t>
            </a:r>
          </a:p>
          <a:p>
            <a:r>
              <a:rPr lang="cs-CZ" i="1" dirty="0"/>
              <a:t>B) vytvořte si na základě představených informačních zdrojů alespoň polovinu učební jednotky (ideálně doplňte vlastním materiálem), představte schéma hodiny, cíl hodiny, uveďte orientačně příklady předcházejících a nadcházejících aktivit</a:t>
            </a:r>
          </a:p>
        </p:txBody>
      </p:sp>
    </p:spTree>
    <p:extLst>
      <p:ext uri="{BB962C8B-B14F-4D97-AF65-F5344CB8AC3E}">
        <p14:creationId xmlns:p14="http://schemas.microsoft.com/office/powerpoint/2010/main" val="182889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9932628">
            <a:off x="3122912" y="2276523"/>
            <a:ext cx="5616388" cy="1369273"/>
          </a:xfrm>
        </p:spPr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Jak začít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160033"/>
          </a:xfrm>
        </p:spPr>
        <p:txBody>
          <a:bodyPr>
            <a:normAutofit/>
          </a:bodyPr>
          <a:lstStyle/>
          <a:p>
            <a:r>
              <a:rPr lang="cs-CZ" dirty="0"/>
              <a:t>Projít si, prostudovat a vyzkoušet si dostupné možnosti</a:t>
            </a:r>
          </a:p>
          <a:p>
            <a:r>
              <a:rPr lang="cs-CZ" dirty="0"/>
              <a:t>Vytvořit si ustálený systém a ten využívat (klidně ho změnit, pokud nám s žáky nebude fungovat, může se stát, že pro nějakou skupinu/třídu bude vyhovující pro jinou ne)</a:t>
            </a:r>
          </a:p>
          <a:p>
            <a:r>
              <a:rPr lang="cs-CZ" dirty="0"/>
              <a:t>Nesnažit se využívat všechno, začít s málem a to využívat naplno (postupně objevovat všechny funkce systému/aplikace/rozhraní)</a:t>
            </a:r>
          </a:p>
        </p:txBody>
      </p:sp>
    </p:spTree>
    <p:extLst>
      <p:ext uri="{BB962C8B-B14F-4D97-AF65-F5344CB8AC3E}">
        <p14:creationId xmlns:p14="http://schemas.microsoft.com/office/powerpoint/2010/main" val="130384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816ED-F2B2-CD4D-A48A-AB9BA502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Classroom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A19F14-B5BD-0D48-BE54-432C7F57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42"/>
            <a:ext cx="10515600" cy="5442857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Google Classroom</a:t>
            </a:r>
            <a:r>
              <a:rPr lang="cs-CZ" dirty="0"/>
              <a:t> je volně dostupná webová služba, která vám jako učiteli umožní rychle a snadno zprovoznit v internetu prostor pro výuku. Pozvete sem své žáky a pak jim velmi snadno</a:t>
            </a:r>
          </a:p>
          <a:p>
            <a:r>
              <a:rPr lang="cs-CZ" dirty="0"/>
              <a:t>posíláte oznámení do společného </a:t>
            </a:r>
            <a:r>
              <a:rPr lang="cs-CZ" dirty="0" err="1"/>
              <a:t>streamu</a:t>
            </a:r>
            <a:endParaRPr lang="cs-CZ" dirty="0"/>
          </a:p>
          <a:p>
            <a:r>
              <a:rPr lang="cs-CZ" dirty="0"/>
              <a:t>přidáváte odkazy, soubory nebo třeba videa</a:t>
            </a:r>
          </a:p>
          <a:p>
            <a:r>
              <a:rPr lang="cs-CZ" dirty="0"/>
              <a:t>zadáváte, přijímáte a známkujete úkoly</a:t>
            </a:r>
          </a:p>
          <a:p>
            <a:r>
              <a:rPr lang="cs-CZ" dirty="0"/>
              <a:t>komunikujete se studenty</a:t>
            </a:r>
          </a:p>
          <a:p>
            <a:r>
              <a:rPr lang="cs-CZ" b="1" u="sng" dirty="0"/>
              <a:t>Funkční výukové prostředí během 1,5 minuty</a:t>
            </a:r>
          </a:p>
          <a:p>
            <a:r>
              <a:rPr lang="cs-CZ" dirty="0"/>
              <a:t>Ano, přesně tolik času mi trvalo </a:t>
            </a:r>
            <a:r>
              <a:rPr lang="cs-CZ" b="1" dirty="0"/>
              <a:t>zprovoznění Google učebny</a:t>
            </a:r>
            <a:r>
              <a:rPr lang="cs-CZ" dirty="0"/>
              <a:t>. Pokud máte Google účet, zabere vám zhruba 10 sekund najít úvodní stránku Google </a:t>
            </a:r>
            <a:r>
              <a:rPr lang="cs-CZ" dirty="0" err="1"/>
              <a:t>Classroom</a:t>
            </a:r>
            <a:r>
              <a:rPr lang="cs-CZ" dirty="0"/>
              <a:t> a přihlásit se tam.</a:t>
            </a:r>
          </a:p>
          <a:p>
            <a:r>
              <a:rPr lang="cs-CZ" dirty="0"/>
              <a:t>Za dalších </a:t>
            </a:r>
            <a:r>
              <a:rPr lang="cs-CZ" b="1" dirty="0"/>
              <a:t>10 sekund</a:t>
            </a:r>
            <a:r>
              <a:rPr lang="cs-CZ" dirty="0"/>
              <a:t> založíte první kurz.</a:t>
            </a:r>
          </a:p>
          <a:p>
            <a:r>
              <a:rPr lang="cs-CZ" dirty="0"/>
              <a:t>Během jedné minuty se v prostředí zorientujete.</a:t>
            </a:r>
          </a:p>
          <a:p>
            <a:r>
              <a:rPr lang="cs-CZ" dirty="0"/>
              <a:t>Ve zbývajícím čase zobrazíte unikátní kód, který dáte žákům, aby se mohli zapsat do </a:t>
            </a:r>
            <a:r>
              <a:rPr lang="cs-CZ" b="1" dirty="0"/>
              <a:t>konkrétního kurzu</a:t>
            </a:r>
            <a:r>
              <a:rPr lang="cs-CZ" dirty="0"/>
              <a:t>.</a:t>
            </a:r>
          </a:p>
          <a:p>
            <a:r>
              <a:rPr lang="cs-CZ" dirty="0"/>
              <a:t>V mém případě bylo vše hotové za jednu a půl minuty. Ještě máte pocit, že je to složité</a:t>
            </a:r>
          </a:p>
          <a:p>
            <a:r>
              <a:rPr lang="cs-CZ" b="1" dirty="0"/>
              <a:t>Využití v hodinách NJ – materiály např. pro maturanty (vypracované otázky, slovní zásoba, sdílení prezentací a referátů od samotných žáků), zadávání úkolů apod. – nemusíte vše posílat ne e-mail nebo přes Bakaláře</a:t>
            </a:r>
          </a:p>
        </p:txBody>
      </p:sp>
    </p:spTree>
    <p:extLst>
      <p:ext uri="{BB962C8B-B14F-4D97-AF65-F5344CB8AC3E}">
        <p14:creationId xmlns:p14="http://schemas.microsoft.com/office/powerpoint/2010/main" val="182798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D3192-9F54-1948-A36C-098410F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používat Google </a:t>
            </a:r>
            <a:r>
              <a:rPr lang="cs-CZ" dirty="0" err="1"/>
              <a:t>Classroom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757F1E-5668-E241-A412-0CDB71223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Je v </a:t>
            </a:r>
            <a:r>
              <a:rPr lang="cs-CZ" dirty="0" err="1"/>
              <a:t>cloudu</a:t>
            </a:r>
            <a:r>
              <a:rPr lang="cs-CZ" dirty="0"/>
              <a:t>, je snadné, je zdarma.</a:t>
            </a:r>
          </a:p>
          <a:p>
            <a:r>
              <a:rPr lang="cs-CZ" dirty="0"/>
              <a:t>Zřízení služby je velmi snadné a </a:t>
            </a:r>
            <a:r>
              <a:rPr lang="cs-CZ" b="1" dirty="0"/>
              <a:t>rychlé</a:t>
            </a:r>
            <a:r>
              <a:rPr lang="cs-CZ" dirty="0"/>
              <a:t>. S tou minutou a půl, o které píšu o pár odstavců výše, opravdu nepřeháním. Oproti tomu LMS </a:t>
            </a:r>
            <a:r>
              <a:rPr lang="cs-CZ" dirty="0" err="1"/>
              <a:t>Moodle</a:t>
            </a:r>
            <a:r>
              <a:rPr lang="cs-CZ" dirty="0"/>
              <a:t> se musí nainstalovat na webový server. To vyžaduje specifické znalosti.</a:t>
            </a:r>
          </a:p>
          <a:p>
            <a:r>
              <a:rPr lang="cs-CZ" dirty="0"/>
              <a:t>Nastavení prostředí </a:t>
            </a:r>
            <a:r>
              <a:rPr lang="cs-CZ" b="1" dirty="0"/>
              <a:t>je intuitivní</a:t>
            </a:r>
            <a:r>
              <a:rPr lang="cs-CZ" dirty="0"/>
              <a:t> a bezproblémové. V podstatě jen vytvoříte kurz a pozvete studenty. Oproti tomu prvotní nastavení </a:t>
            </a:r>
            <a:r>
              <a:rPr lang="cs-CZ" dirty="0" err="1"/>
              <a:t>Moodle</a:t>
            </a:r>
            <a:r>
              <a:rPr lang="cs-CZ" dirty="0"/>
              <a:t> rozhodně není něco, co by měl dělat běžný učitel. Je to spíš práce pro administrátora a poučeného uživatele </a:t>
            </a:r>
            <a:r>
              <a:rPr lang="cs-CZ" dirty="0" err="1"/>
              <a:t>Moodle</a:t>
            </a:r>
            <a:r>
              <a:rPr lang="cs-CZ" dirty="0"/>
              <a:t>.</a:t>
            </a:r>
          </a:p>
          <a:p>
            <a:r>
              <a:rPr lang="cs-CZ" dirty="0" err="1"/>
              <a:t>Classroom</a:t>
            </a:r>
            <a:r>
              <a:rPr lang="cs-CZ" dirty="0"/>
              <a:t> </a:t>
            </a:r>
            <a:r>
              <a:rPr lang="cs-CZ" b="1" dirty="0"/>
              <a:t>běží v </a:t>
            </a:r>
            <a:r>
              <a:rPr lang="cs-CZ" b="1" dirty="0" err="1"/>
              <a:t>cloudu</a:t>
            </a:r>
            <a:r>
              <a:rPr lang="cs-CZ" dirty="0"/>
              <a:t> a odpadají starosti s údržbou a aktualizací systému. </a:t>
            </a:r>
            <a:r>
              <a:rPr lang="cs-CZ" dirty="0" err="1"/>
              <a:t>Moodle</a:t>
            </a:r>
            <a:r>
              <a:rPr lang="cs-CZ" dirty="0"/>
              <a:t> se neustále vyvíjí a je potřeba ho aktualizovat.</a:t>
            </a:r>
          </a:p>
          <a:p>
            <a:r>
              <a:rPr lang="cs-CZ" dirty="0"/>
              <a:t>Tenhle bod je krátký, ale o to důležitější. Obrovskou výhodou Google </a:t>
            </a:r>
            <a:r>
              <a:rPr lang="cs-CZ" dirty="0" err="1"/>
              <a:t>Classroom</a:t>
            </a:r>
            <a:r>
              <a:rPr lang="cs-CZ" dirty="0"/>
              <a:t> je </a:t>
            </a:r>
            <a:r>
              <a:rPr lang="cs-CZ" b="1" dirty="0"/>
              <a:t>integrace</a:t>
            </a:r>
            <a:r>
              <a:rPr lang="cs-CZ" dirty="0"/>
              <a:t> s Google </a:t>
            </a:r>
            <a:r>
              <a:rPr lang="cs-CZ" dirty="0" err="1"/>
              <a:t>One</a:t>
            </a:r>
            <a:r>
              <a:rPr lang="cs-CZ" dirty="0"/>
              <a:t> a využití všech výhod Google </a:t>
            </a:r>
            <a:r>
              <a:rPr lang="cs-CZ" dirty="0" err="1"/>
              <a:t>cloudových</a:t>
            </a:r>
            <a:r>
              <a:rPr lang="cs-CZ" dirty="0"/>
              <a:t> služeb.</a:t>
            </a:r>
          </a:p>
          <a:p>
            <a:r>
              <a:rPr lang="cs-CZ" dirty="0"/>
              <a:t>Ve srovnání s </a:t>
            </a:r>
            <a:r>
              <a:rPr lang="cs-CZ" dirty="0" err="1"/>
              <a:t>Moodle</a:t>
            </a:r>
            <a:r>
              <a:rPr lang="cs-CZ" dirty="0"/>
              <a:t> je tu rychlejší a pohodlnější </a:t>
            </a:r>
            <a:r>
              <a:rPr lang="cs-CZ" b="1" dirty="0"/>
              <a:t>práce s úkoly</a:t>
            </a:r>
            <a:r>
              <a:rPr lang="cs-CZ" dirty="0"/>
              <a:t> a jejich evidencí. Velmi snadno zobrazím hotové a nehotové práce, případně je vrátím k přepracování.</a:t>
            </a:r>
          </a:p>
          <a:p>
            <a:r>
              <a:rPr lang="cs-CZ" dirty="0"/>
              <a:t>Libovolné oznámení nebo úkol můžete zadat všem a nebo vybraným žákům. To je výrazně pohodlnější a rychlejší než v </a:t>
            </a:r>
            <a:r>
              <a:rPr lang="cs-CZ" dirty="0" err="1"/>
              <a:t>Moodle</a:t>
            </a:r>
            <a:r>
              <a:rPr lang="cs-CZ" dirty="0"/>
              <a:t>.</a:t>
            </a:r>
          </a:p>
          <a:p>
            <a:r>
              <a:rPr lang="cs-CZ" dirty="0"/>
              <a:t>Oba systémy </a:t>
            </a:r>
            <a:r>
              <a:rPr lang="cs-CZ" b="1" dirty="0"/>
              <a:t>umožňují komunikaci</a:t>
            </a:r>
            <a:r>
              <a:rPr lang="cs-CZ" dirty="0"/>
              <a:t> v rámci kurzu. V </a:t>
            </a:r>
            <a:r>
              <a:rPr lang="cs-CZ" dirty="0" err="1"/>
              <a:t>Classroom</a:t>
            </a:r>
            <a:r>
              <a:rPr lang="cs-CZ" dirty="0"/>
              <a:t> mi možnost poslat mail celé skupině připadá jednodušší.</a:t>
            </a:r>
          </a:p>
          <a:p>
            <a:r>
              <a:rPr lang="cs-CZ" dirty="0"/>
              <a:t>Existují zajímavé doplňky do prohlížeče Chrome, které ještě více usnadní publikování a práci s Google Učebnou.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35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32EA3-E178-EB4D-8B4A-3B54B448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Classroom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8471CF-1673-5646-9EB7-9235DBB7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240972"/>
            <a:ext cx="11321142" cy="561702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si největší výhoda </a:t>
            </a:r>
            <a:r>
              <a:rPr lang="cs-CZ" dirty="0" err="1"/>
              <a:t>Classroom</a:t>
            </a:r>
            <a:r>
              <a:rPr lang="cs-CZ" dirty="0"/>
              <a:t> je současně i jeho největší slabinou. </a:t>
            </a:r>
            <a:r>
              <a:rPr lang="cs-CZ" dirty="0" err="1"/>
              <a:t>Classroom</a:t>
            </a:r>
            <a:r>
              <a:rPr lang="cs-CZ" dirty="0"/>
              <a:t> je snadné a jednoduché. Chybí mu tedy některé pokročilé funkce, které bych jako učitel požadoval. </a:t>
            </a:r>
            <a:r>
              <a:rPr lang="cs-CZ" dirty="0" err="1"/>
              <a:t>Moodle</a:t>
            </a:r>
            <a:r>
              <a:rPr lang="cs-CZ" dirty="0"/>
              <a:t> je má vyřešené a fungují velmi dobře. Namátkou mi u </a:t>
            </a:r>
            <a:r>
              <a:rPr lang="cs-CZ" dirty="0" err="1"/>
              <a:t>Classroom</a:t>
            </a:r>
            <a:r>
              <a:rPr lang="cs-CZ" dirty="0"/>
              <a:t> vadí a chybí:</a:t>
            </a:r>
          </a:p>
          <a:p>
            <a:r>
              <a:rPr lang="cs-CZ" dirty="0"/>
              <a:t>Výrazně </a:t>
            </a:r>
            <a:r>
              <a:rPr lang="cs-CZ" b="1" dirty="0"/>
              <a:t>horší orientace</a:t>
            </a:r>
            <a:r>
              <a:rPr lang="cs-CZ" dirty="0"/>
              <a:t> ve </a:t>
            </a:r>
            <a:r>
              <a:rPr lang="cs-CZ" dirty="0" err="1"/>
              <a:t>streamu</a:t>
            </a:r>
            <a:r>
              <a:rPr lang="cs-CZ" dirty="0"/>
              <a:t> kurzu. Podklady lze sice členit do kategorií, ale už chybí pokročilé možnosti formátování, nadpisů, lepšího členění kvůli orientaci. V nekonečném </a:t>
            </a:r>
            <a:r>
              <a:rPr lang="cs-CZ" dirty="0" err="1"/>
              <a:t>streamu</a:t>
            </a:r>
            <a:r>
              <a:rPr lang="cs-CZ" dirty="0"/>
              <a:t> se žáci často ztratí a přehlédnou něco, co dávno zapadlo o několik obrazovek dolů.</a:t>
            </a:r>
          </a:p>
          <a:p>
            <a:r>
              <a:rPr lang="cs-CZ" b="1" dirty="0"/>
              <a:t>Chybí</a:t>
            </a:r>
            <a:r>
              <a:rPr lang="cs-CZ" dirty="0"/>
              <a:t> přehledná evidence hodnocení testů (neplatí, pokud používáte žákovské Google účty na vlastní doméně). </a:t>
            </a:r>
            <a:r>
              <a:rPr lang="cs-CZ" dirty="0" err="1"/>
              <a:t>Classroom</a:t>
            </a:r>
            <a:r>
              <a:rPr lang="cs-CZ" dirty="0"/>
              <a:t> umí kvízy. A umí také importovat výsledky do hodnocení studentů. Jenže tato funkce vyžaduje jednotné přihlášení studentů přes školní doménu.</a:t>
            </a:r>
          </a:p>
          <a:p>
            <a:r>
              <a:rPr lang="cs-CZ" b="1" dirty="0"/>
              <a:t>Neumí používat skupiny</a:t>
            </a:r>
            <a:r>
              <a:rPr lang="cs-CZ" dirty="0"/>
              <a:t> (podle tříd, nebo podle výuky) a tím pádem mě nutí provozovat paralelní </a:t>
            </a:r>
            <a:r>
              <a:rPr lang="cs-CZ" dirty="0" err="1"/>
              <a:t>Classroom</a:t>
            </a:r>
            <a:r>
              <a:rPr lang="cs-CZ" dirty="0"/>
              <a:t> kurzy. To zbytečně přidělává práci. Vše tedy dělám třikrát. Mám ale i paralelky, kde je skupin šest. Neumím si představit, že udržuji šest stejných kurzů.</a:t>
            </a:r>
          </a:p>
          <a:p>
            <a:r>
              <a:rPr lang="cs-CZ" b="1" dirty="0"/>
              <a:t>Nemožnost dočasně skrýt</a:t>
            </a:r>
            <a:r>
              <a:rPr lang="cs-CZ" dirty="0"/>
              <a:t> materiály nebo celou sekci. Zadám jako učitel písemku a hned ji vidí všichni. I ti, kteří zrovna nejsou ve škole. </a:t>
            </a:r>
            <a:r>
              <a:rPr lang="cs-CZ" dirty="0" err="1"/>
              <a:t>Moodle</a:t>
            </a:r>
            <a:r>
              <a:rPr lang="cs-CZ" dirty="0"/>
              <a:t> umí použít hesla, materiál skrýt a nebo omezit přístup na konkrétní IP adresu. Sice to mohu obejít tím, že úkol zadám jen konkrétním žákům, ale těch kliků je potřeba moc.</a:t>
            </a:r>
          </a:p>
          <a:p>
            <a:r>
              <a:rPr lang="cs-CZ" dirty="0"/>
              <a:t>Z toho vyplývá, že veškeré materiály, které nechci, aby žáci viděli předem, musím </a:t>
            </a:r>
            <a:r>
              <a:rPr lang="cs-CZ" b="1" dirty="0"/>
              <a:t>nahrávat postupně</a:t>
            </a:r>
            <a:r>
              <a:rPr lang="cs-CZ" dirty="0"/>
              <a:t> až během konkrétní hodiny. Stojí to čas a námahu.</a:t>
            </a:r>
          </a:p>
          <a:p>
            <a:r>
              <a:rPr lang="cs-CZ" dirty="0" err="1"/>
              <a:t>Moodle</a:t>
            </a:r>
            <a:r>
              <a:rPr lang="cs-CZ" dirty="0"/>
              <a:t> má dobrou evidenci hodnocení. V </a:t>
            </a:r>
            <a:r>
              <a:rPr lang="cs-CZ" dirty="0" err="1"/>
              <a:t>Classroom</a:t>
            </a:r>
            <a:r>
              <a:rPr lang="cs-CZ" dirty="0"/>
              <a:t> mohu zobrazit odevzdané nebo chybějící úkoly konkrétního žáka, ale už nemůžu souhrnně sledovat jejich hodnocení. Musím každý konkrétní úkol rozkliknout a kontrolovat. V případě 70 studentů </a:t>
            </a:r>
            <a:r>
              <a:rPr lang="cs-CZ" b="1" dirty="0"/>
              <a:t>je to otravné</a:t>
            </a:r>
            <a:r>
              <a:rPr lang="cs-CZ" dirty="0"/>
              <a:t>.</a:t>
            </a:r>
          </a:p>
          <a:p>
            <a:r>
              <a:rPr lang="cs-CZ" dirty="0"/>
              <a:t>Do </a:t>
            </a:r>
            <a:r>
              <a:rPr lang="cs-CZ" dirty="0" err="1"/>
              <a:t>Moodle</a:t>
            </a:r>
            <a:r>
              <a:rPr lang="cs-CZ" dirty="0"/>
              <a:t> mohu doinstalovat obrovské množství </a:t>
            </a:r>
            <a:r>
              <a:rPr lang="cs-CZ" b="1" dirty="0"/>
              <a:t>modulů</a:t>
            </a:r>
            <a:r>
              <a:rPr lang="cs-CZ" dirty="0"/>
              <a:t>, které rozšíří jeho funkčnost. Umí dokonce kompletní integraci Google účtů, práci s Google diskem a </a:t>
            </a:r>
            <a:r>
              <a:rPr lang="cs-CZ" dirty="0" err="1"/>
              <a:t>cloudem</a:t>
            </a:r>
            <a:r>
              <a:rPr lang="cs-CZ" dirty="0"/>
              <a:t> obecně. Vše, co vyzdvihuji u </a:t>
            </a:r>
            <a:r>
              <a:rPr lang="cs-CZ" dirty="0" err="1"/>
              <a:t>Classroom</a:t>
            </a:r>
            <a:r>
              <a:rPr lang="cs-CZ" dirty="0"/>
              <a:t>, mohu tedy používat i v </a:t>
            </a:r>
            <a:r>
              <a:rPr lang="cs-CZ" dirty="0" err="1"/>
              <a:t>Moodle</a:t>
            </a:r>
            <a:r>
              <a:rPr lang="cs-CZ" dirty="0"/>
              <a:t>. Jenže to vyžaduje znalosti systému a určitě to nezvládne běžný učitel, který řeší aktuální potřebu rychlého sdílení materiálů.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35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944755-16C4-6647-B6AF-1E4CF6FB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712"/>
            <a:ext cx="11944050" cy="57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0E5D163-2CF3-B747-A3CF-63513F2A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8400" cy="33227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0CACE3-C1C8-B248-9EE6-7FADA522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43" y="1"/>
            <a:ext cx="4528457" cy="31011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1CB0BC-5862-F845-BB98-B390630D1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5459"/>
            <a:ext cx="5860797" cy="38025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3D2CBDD-891F-A348-96E1-CF8D4A4AF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543" y="3205731"/>
            <a:ext cx="3836125" cy="36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BF3D3-E8E4-194E-A438-619E3056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Vyzkoušejme si to v praxi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2CF728-0838-824C-B6F3-5F0093EB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371"/>
            <a:ext cx="7281333" cy="17590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2BD2E2-F445-584F-AD82-AC9921C1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4" y="3469219"/>
            <a:ext cx="5723466" cy="33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2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B7BF1-0EE0-A946-A6DA-84D20CB1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systémy podpory výuky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4B1996-054E-464D-8750-70E55E06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 err="1"/>
              <a:t>Edmodo</a:t>
            </a:r>
            <a:endParaRPr lang="cs-CZ" b="1" u="sng" dirty="0"/>
          </a:p>
          <a:p>
            <a:r>
              <a:rPr lang="cs-CZ" dirty="0">
                <a:hlinkClick r:id="rId2"/>
              </a:rPr>
              <a:t>Edmodo</a:t>
            </a:r>
            <a:r>
              <a:rPr lang="cs-CZ" dirty="0"/>
              <a:t> je sociální síť určená pro komunikaci učitelů, žáků a rodičů. Vzhledem a funkčností připomíná </a:t>
            </a:r>
            <a:r>
              <a:rPr lang="cs-CZ" dirty="0" err="1"/>
              <a:t>Facebook</a:t>
            </a:r>
            <a:r>
              <a:rPr lang="cs-CZ" dirty="0"/>
              <a:t>. Chvíli jsem jej používal, ale po </a:t>
            </a:r>
            <a:r>
              <a:rPr lang="cs-CZ" dirty="0" err="1"/>
              <a:t>hype</a:t>
            </a:r>
            <a:r>
              <a:rPr lang="cs-CZ" dirty="0"/>
              <a:t> ohledně sociálních sítí a jejich škodlivosti :-) jsem přestal.</a:t>
            </a:r>
          </a:p>
          <a:p>
            <a:r>
              <a:rPr lang="cs-CZ" b="1" u="sng" dirty="0"/>
              <a:t>Microsoft </a:t>
            </a:r>
            <a:r>
              <a:rPr lang="cs-CZ" b="1" u="sng" dirty="0" err="1"/>
              <a:t>Teams</a:t>
            </a:r>
            <a:endParaRPr lang="cs-CZ" b="1" u="sng" dirty="0"/>
          </a:p>
          <a:p>
            <a:r>
              <a:rPr lang="cs-CZ" dirty="0"/>
              <a:t>Firma Microsoft provozuje také své vlastní řešení pro správu výuky. </a:t>
            </a:r>
            <a:r>
              <a:rPr lang="cs-CZ" dirty="0">
                <a:hlinkClick r:id="rId3"/>
              </a:rPr>
              <a:t>Microsoft Teams</a:t>
            </a:r>
            <a:r>
              <a:rPr lang="cs-CZ" dirty="0"/>
              <a:t> jsou zdarma k dispozici učitelům a školám, které využívají Office 365 </a:t>
            </a:r>
            <a:r>
              <a:rPr lang="cs-CZ" dirty="0" err="1"/>
              <a:t>Education</a:t>
            </a:r>
            <a:r>
              <a:rPr lang="cs-CZ" dirty="0"/>
              <a:t>.</a:t>
            </a:r>
          </a:p>
          <a:p>
            <a:r>
              <a:rPr lang="cs-CZ" dirty="0"/>
              <a:t>Takový účet sice mám, ale v praxi jsem Microsoft </a:t>
            </a:r>
            <a:r>
              <a:rPr lang="cs-CZ" dirty="0" err="1"/>
              <a:t>Teams</a:t>
            </a:r>
            <a:r>
              <a:rPr lang="cs-CZ" dirty="0"/>
              <a:t> nikdy nenasadil, nemůžu tedy srovnávat.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2717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1253</Words>
  <Application>Microsoft Macintosh PowerPoint</Application>
  <PresentationFormat>Širokoúhlá obrazovka</PresentationFormat>
  <Paragraphs>62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  Možnosti tvorby vlastních úložišť a mini e-learningů, informační zdroje pro vyhledávání a využití multimédií ve výuce</vt:lpstr>
      <vt:lpstr>Jak začít</vt:lpstr>
      <vt:lpstr>Google Classroom</vt:lpstr>
      <vt:lpstr>Proč používat Google Classroom</vt:lpstr>
      <vt:lpstr>Nevýhody Google Classroom</vt:lpstr>
      <vt:lpstr>Prezentace aplikace PowerPoint</vt:lpstr>
      <vt:lpstr>Prezentace aplikace PowerPoint</vt:lpstr>
      <vt:lpstr>Vyzkoušejme si to v praxi</vt:lpstr>
      <vt:lpstr>Další systémy podpory výuky</vt:lpstr>
      <vt:lpstr>Lyricstraining.com</vt:lpstr>
      <vt:lpstr>Lyricstraining.com</vt:lpstr>
      <vt:lpstr>Domácí úkol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SmartClass? úvodní inspirativní školení</dc:title>
  <dc:creator>Tomáš Botlík</dc:creator>
  <cp:lastModifiedBy>Tomáš Botlík</cp:lastModifiedBy>
  <cp:revision>95</cp:revision>
  <dcterms:created xsi:type="dcterms:W3CDTF">2018-11-28T15:30:55Z</dcterms:created>
  <dcterms:modified xsi:type="dcterms:W3CDTF">2020-03-08T20:25:08Z</dcterms:modified>
</cp:coreProperties>
</file>