
<file path=[Content_Types].xml><?xml version="1.0" encoding="utf-8"?>
<Types xmlns="http://schemas.openxmlformats.org/package/2006/content-types">
  <Default Extension="fntdata" ContentType="application/x-fontdata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59" r:id="rId1"/>
  </p:sldMasterIdLst>
  <p:notesMasterIdLst>
    <p:notesMasterId r:id="rId1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5143500" type="screen16x9"/>
  <p:notesSz cx="6858000" cy="9144000"/>
  <p:embeddedFontLst>
    <p:embeddedFont>
      <p:font typeface="Old Standard TT" panose="020B0604020202020204" charset="-18"/>
      <p:regular r:id="rId16"/>
      <p:bold r:id="rId17"/>
      <p:italic r:id="rId18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54" d="100"/>
          <a:sy n="154" d="100"/>
        </p:scale>
        <p:origin x="306" y="12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3.fntdata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2.fntdata"/><Relationship Id="rId2" Type="http://schemas.openxmlformats.org/officeDocument/2006/relationships/slide" Target="slides/slide1.xml"/><Relationship Id="rId16" Type="http://schemas.openxmlformats.org/officeDocument/2006/relationships/font" Target="fonts/font1.fntdata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Google Shape;56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7" name="Google Shape;57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gd46abfeeb3_2_31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gd46abfeeb3_2_31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d46abfeeb3_2_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d46abfeeb3_2_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d46abfeeb3_2_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d46abfeeb3_2_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gd46abfeeb3_2_2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0" name="Google Shape;130;gd46abfeeb3_2_2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gd46abfeeb3_3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4" name="Google Shape;64;gd46abfeeb3_3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gd46abfeeb3_3_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1" name="Google Shape;71;gd46abfeeb3_3_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gd46abfeeb3_3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7" name="Google Shape;77;gd46abfeeb3_3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d46abfeeb3_3_2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3" name="Google Shape;83;gd46abfeeb3_3_2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d46abfeeb3_2_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d46abfeeb3_2_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" name="Google Shape;92;gd46abfeeb3_2_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3" name="Google Shape;93;gd46abfeeb3_2_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d46abfeeb3_2_1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d46abfeeb3_2_1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d46abfeeb3_2_2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d46abfeeb3_2_2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bg>
      <p:bgPr>
        <a:solidFill>
          <a:schemeClr val="dk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/>
          <p:nvPr/>
        </p:nvSpPr>
        <p:spPr>
          <a:xfrm>
            <a:off x="0" y="100"/>
            <a:ext cx="9144000" cy="1711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11" name="Google Shape;11;p2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w="28575" cap="flat" cmpd="sng">
            <a:solidFill>
              <a:schemeClr val="accent1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200"/>
              <a:buNone/>
              <a:defRPr sz="42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512700" y="3840639"/>
            <a:ext cx="8118600" cy="787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1pPr>
            <a:lvl2pPr lvl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2pPr>
            <a:lvl3pPr lvl="2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3pPr>
            <a:lvl4pPr lvl="3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4pPr>
            <a:lvl5pPr lvl="4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5pPr>
            <a:lvl6pPr lvl="5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6pPr>
            <a:lvl7pPr lvl="6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7pPr>
            <a:lvl8pPr lvl="7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8pPr>
            <a:lvl9pPr lvl="8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400"/>
              <a:buNone/>
              <a:defRPr sz="2400">
                <a:solidFill>
                  <a:schemeClr val="accent2"/>
                </a:solidFill>
              </a:defRPr>
            </a:lvl9pPr>
          </a:lstStyle>
          <a:p>
            <a:endParaRPr/>
          </a:p>
        </p:txBody>
      </p:sp>
      <p:sp>
        <p:nvSpPr>
          <p:cNvPr id="14" name="Google Shape;14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Google Shape;50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039650"/>
            <a:ext cx="8520600" cy="2106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1pPr>
            <a:lvl2pPr lvl="1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14000"/>
              <a:buNone/>
              <a:defRPr sz="14000" b="1"/>
            </a:lvl9pPr>
          </a:lstStyle>
          <a:p>
            <a:r>
              <a:t>xx%</a:t>
            </a:r>
          </a:p>
        </p:txBody>
      </p:sp>
      <p:sp>
        <p:nvSpPr>
          <p:cNvPr id="51" name="Google Shape;51;p11"/>
          <p:cNvSpPr txBox="1">
            <a:spLocks noGrp="1"/>
          </p:cNvSpPr>
          <p:nvPr>
            <p:ph type="body" idx="1"/>
          </p:nvPr>
        </p:nvSpPr>
        <p:spPr>
          <a:xfrm>
            <a:off x="311700" y="32284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52" name="Google Shape;52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bg>
      <p:bgPr>
        <a:solidFill>
          <a:schemeClr val="dk1"/>
        </a:solidFill>
        <a:effectLst/>
      </p:bgPr>
    </p:bg>
    <p:spTree>
      <p:nvGrpSpPr>
        <p:cNvPr id="1" name="Shape 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Google Shape;16;p3"/>
          <p:cNvCxnSpPr/>
          <p:nvPr/>
        </p:nvCxnSpPr>
        <p:spPr>
          <a:xfrm>
            <a:off x="641934" y="3597500"/>
            <a:ext cx="390300" cy="0"/>
          </a:xfrm>
          <a:prstGeom prst="straightConnector1">
            <a:avLst/>
          </a:prstGeom>
          <a:noFill/>
          <a:ln w="28575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17" name="Google Shape;17;p3"/>
          <p:cNvSpPr txBox="1">
            <a:spLocks noGrp="1"/>
          </p:cNvSpPr>
          <p:nvPr>
            <p:ph type="title"/>
          </p:nvPr>
        </p:nvSpPr>
        <p:spPr>
          <a:xfrm>
            <a:off x="512700" y="1893300"/>
            <a:ext cx="8118600" cy="1522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6000"/>
              <a:buNone/>
              <a:defRPr sz="60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Google Shape;20;p4"/>
          <p:cNvSpPr/>
          <p:nvPr/>
        </p:nvSpPr>
        <p:spPr>
          <a:xfrm>
            <a:off x="0" y="5045700"/>
            <a:ext cx="9144000" cy="978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1" name="Google Shape;21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4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23" name="Google Shape;23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Google Shape;25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26" name="Google Shape;26;p5"/>
          <p:cNvSpPr txBox="1">
            <a:spLocks noGrp="1"/>
          </p:cNvSpPr>
          <p:nvPr>
            <p:ph type="body" idx="1"/>
          </p:nvPr>
        </p:nvSpPr>
        <p:spPr>
          <a:xfrm>
            <a:off x="311700" y="1171675"/>
            <a:ext cx="3999900" cy="3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7" name="Google Shape;27;p5"/>
          <p:cNvSpPr txBox="1">
            <a:spLocks noGrp="1"/>
          </p:cNvSpPr>
          <p:nvPr>
            <p:ph type="body" idx="2"/>
          </p:nvPr>
        </p:nvSpPr>
        <p:spPr>
          <a:xfrm>
            <a:off x="4832400" y="1171675"/>
            <a:ext cx="3999900" cy="3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8" name="Google Shape;28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Google Shape;30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31" name="Google Shape;31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4" name="Google Shape;34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5" name="Google Shape;35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bg>
      <p:bgPr>
        <a:solidFill>
          <a:schemeClr val="lt2"/>
        </a:solidFill>
        <a:effectLst/>
      </p:bgPr>
    </p:bg>
    <p:spTree>
      <p:nvGrpSpPr>
        <p:cNvPr id="1" name="Shape 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" name="Google Shape;37;p8"/>
          <p:cNvSpPr txBox="1">
            <a:spLocks noGrp="1"/>
          </p:cNvSpPr>
          <p:nvPr>
            <p:ph type="title"/>
          </p:nvPr>
        </p:nvSpPr>
        <p:spPr>
          <a:xfrm>
            <a:off x="490250" y="526350"/>
            <a:ext cx="56040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400"/>
              <a:buNone/>
              <a:defRPr sz="5400"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38" name="Google Shape;38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Google Shape;40;p9"/>
          <p:cNvSpPr/>
          <p:nvPr/>
        </p:nvSpPr>
        <p:spPr>
          <a:xfrm>
            <a:off x="4572000" y="-25"/>
            <a:ext cx="4572000" cy="5143500"/>
          </a:xfrm>
          <a:prstGeom prst="rect">
            <a:avLst/>
          </a:pr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cxnSp>
        <p:nvCxnSpPr>
          <p:cNvPr id="41" name="Google Shape;41;p9"/>
          <p:cNvCxnSpPr/>
          <p:nvPr/>
        </p:nvCxnSpPr>
        <p:spPr>
          <a:xfrm>
            <a:off x="5029675" y="4495500"/>
            <a:ext cx="686400" cy="0"/>
          </a:xfrm>
          <a:prstGeom prst="straightConnector1">
            <a:avLst/>
          </a:prstGeom>
          <a:noFill/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</p:cxnSp>
      <p:sp>
        <p:nvSpPr>
          <p:cNvPr id="42" name="Google Shape;42;p9"/>
          <p:cNvSpPr txBox="1">
            <a:spLocks noGrp="1"/>
          </p:cNvSpPr>
          <p:nvPr>
            <p:ph type="title"/>
          </p:nvPr>
        </p:nvSpPr>
        <p:spPr>
          <a:xfrm>
            <a:off x="265500" y="1382350"/>
            <a:ext cx="4045200" cy="1333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200"/>
              <a:buNone/>
              <a:defRPr sz="4200">
                <a:solidFill>
                  <a:schemeClr val="lt2"/>
                </a:solidFill>
              </a:defRPr>
            </a:lvl9pPr>
          </a:lstStyle>
          <a:p>
            <a:endParaRPr/>
          </a:p>
        </p:txBody>
      </p:sp>
      <p:sp>
        <p:nvSpPr>
          <p:cNvPr id="43" name="Google Shape;43;p9"/>
          <p:cNvSpPr txBox="1">
            <a:spLocks noGrp="1"/>
          </p:cNvSpPr>
          <p:nvPr>
            <p:ph type="subTitle" idx="1"/>
          </p:nvPr>
        </p:nvSpPr>
        <p:spPr>
          <a:xfrm>
            <a:off x="265500" y="2769001"/>
            <a:ext cx="4045200" cy="134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44" name="Google Shape;44;p9"/>
          <p:cNvSpPr txBox="1">
            <a:spLocks noGrp="1"/>
          </p:cNvSpPr>
          <p:nvPr>
            <p:ph type="body" idx="2"/>
          </p:nvPr>
        </p:nvSpPr>
        <p:spPr>
          <a:xfrm>
            <a:off x="4939500" y="724200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●"/>
              <a:defRPr>
                <a:solidFill>
                  <a:schemeClr val="accent1"/>
                </a:solidFill>
              </a:defRPr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●"/>
              <a:defRPr>
                <a:solidFill>
                  <a:schemeClr val="accent1"/>
                </a:solidFill>
              </a:defRPr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○"/>
              <a:defRPr>
                <a:solidFill>
                  <a:schemeClr val="accent1"/>
                </a:solidFill>
              </a:defRPr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400"/>
              <a:buChar char="■"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45" name="Google Shape;45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>
                <a:solidFill>
                  <a:schemeClr val="accent1"/>
                </a:solidFill>
              </a:defRPr>
            </a:lvl1pPr>
            <a:lvl2pPr lvl="1">
              <a:buNone/>
              <a:defRPr>
                <a:solidFill>
                  <a:schemeClr val="accent1"/>
                </a:solidFill>
              </a:defRPr>
            </a:lvl2pPr>
            <a:lvl3pPr lvl="2">
              <a:buNone/>
              <a:defRPr>
                <a:solidFill>
                  <a:schemeClr val="accent1"/>
                </a:solidFill>
              </a:defRPr>
            </a:lvl3pPr>
            <a:lvl4pPr lvl="3">
              <a:buNone/>
              <a:defRPr>
                <a:solidFill>
                  <a:schemeClr val="accent1"/>
                </a:solidFill>
              </a:defRPr>
            </a:lvl4pPr>
            <a:lvl5pPr lvl="4">
              <a:buNone/>
              <a:defRPr>
                <a:solidFill>
                  <a:schemeClr val="accent1"/>
                </a:solidFill>
              </a:defRPr>
            </a:lvl5pPr>
            <a:lvl6pPr lvl="5">
              <a:buNone/>
              <a:defRPr>
                <a:solidFill>
                  <a:schemeClr val="accent1"/>
                </a:solidFill>
              </a:defRPr>
            </a:lvl6pPr>
            <a:lvl7pPr lvl="6">
              <a:buNone/>
              <a:defRPr>
                <a:solidFill>
                  <a:schemeClr val="accent1"/>
                </a:solidFill>
              </a:defRPr>
            </a:lvl7pPr>
            <a:lvl8pPr lvl="7">
              <a:buNone/>
              <a:defRPr>
                <a:solidFill>
                  <a:schemeClr val="accent1"/>
                </a:solidFill>
              </a:defRPr>
            </a:lvl8pPr>
            <a:lvl9pPr lvl="8">
              <a:buNone/>
              <a:defRPr>
                <a:solidFill>
                  <a:schemeClr val="accent1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Google Shape;47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8" name="Google Shape;48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paperback"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Old Standard TT"/>
              <a:buNone/>
              <a:defRPr sz="3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ld Standard TT"/>
              <a:buChar char="●"/>
              <a:defRPr sz="18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●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○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ld Standard TT"/>
              <a:buChar char="■"/>
              <a:defRPr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1pPr>
            <a:lvl2pPr lvl="1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2pPr>
            <a:lvl3pPr lvl="2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3pPr>
            <a:lvl4pPr lvl="3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4pPr>
            <a:lvl5pPr lvl="4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5pPr>
            <a:lvl6pPr lvl="5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6pPr>
            <a:lvl7pPr lvl="6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7pPr>
            <a:lvl8pPr lvl="7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8pPr>
            <a:lvl9pPr lvl="8" algn="r">
              <a:buNone/>
              <a:defRPr sz="1000">
                <a:solidFill>
                  <a:schemeClr val="dk1"/>
                </a:solidFill>
                <a:latin typeface="Old Standard TT"/>
                <a:ea typeface="Old Standard TT"/>
                <a:cs typeface="Old Standard TT"/>
                <a:sym typeface="Old Standard TT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cs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C5E8"/>
        </a:solidFill>
        <a:effectLst/>
      </p:bgPr>
    </p:bg>
    <p:spTree>
      <p:nvGrpSpPr>
        <p:cNvPr id="1" name="Shape 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Google Shape;59;p13"/>
          <p:cNvSpPr txBox="1">
            <a:spLocks noGrp="1"/>
          </p:cNvSpPr>
          <p:nvPr>
            <p:ph type="ctrTitle"/>
          </p:nvPr>
        </p:nvSpPr>
        <p:spPr>
          <a:xfrm>
            <a:off x="311700" y="990200"/>
            <a:ext cx="8520600" cy="2609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 fontScale="9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26190"/>
              <a:buFont typeface="Arial"/>
              <a:buNone/>
            </a:pPr>
            <a:r>
              <a:rPr lang="cs" b="1"/>
              <a:t>Jazyk a myšlení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7596"/>
              <a:buFont typeface="Arial"/>
              <a:buNone/>
            </a:pPr>
            <a:endParaRPr sz="231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ct val="47596"/>
              <a:buFont typeface="Arial"/>
              <a:buNone/>
            </a:pPr>
            <a:r>
              <a:rPr lang="cs" sz="2311"/>
              <a:t>Matsumi Imai</a:t>
            </a:r>
            <a:endParaRPr sz="4311"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" name="Google Shape;60;p13"/>
          <p:cNvSpPr txBox="1">
            <a:spLocks noGrp="1"/>
          </p:cNvSpPr>
          <p:nvPr>
            <p:ph type="subTitle" idx="1"/>
          </p:nvPr>
        </p:nvSpPr>
        <p:spPr>
          <a:xfrm>
            <a:off x="171075" y="3282300"/>
            <a:ext cx="8520600" cy="1111800"/>
          </a:xfrm>
          <a:prstGeom prst="rect">
            <a:avLst/>
          </a:prstGeom>
          <a:ln w="9525" cap="flat" cmpd="sng">
            <a:solidFill>
              <a:schemeClr val="lt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>
                <a:solidFill>
                  <a:schemeClr val="dk1"/>
                </a:solidFill>
                <a:highlight>
                  <a:srgbClr val="9FC5E8"/>
                </a:highlight>
              </a:rPr>
              <a:t>Kapitola 5</a:t>
            </a:r>
            <a:endParaRPr>
              <a:solidFill>
                <a:schemeClr val="dk1"/>
              </a:solidFill>
              <a:highlight>
                <a:srgbClr val="9FC5E8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  <a:highlight>
                <a:srgbClr val="9FC5E8"/>
              </a:highlight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b="1">
                <a:solidFill>
                  <a:schemeClr val="dk1"/>
                </a:solidFill>
                <a:highlight>
                  <a:srgbClr val="9FC5E8"/>
                </a:highlight>
              </a:rPr>
              <a:t>Jak jazyk ovlivňuje chápání</a:t>
            </a:r>
            <a:endParaRPr b="1">
              <a:solidFill>
                <a:schemeClr val="dk1"/>
              </a:solidFill>
              <a:highlight>
                <a:srgbClr val="9FC5E8"/>
              </a:highlight>
            </a:endParaRPr>
          </a:p>
        </p:txBody>
      </p:sp>
      <p:sp>
        <p:nvSpPr>
          <p:cNvPr id="61" name="Google Shape;61;p13"/>
          <p:cNvSpPr txBox="1"/>
          <p:nvPr/>
        </p:nvSpPr>
        <p:spPr>
          <a:xfrm>
            <a:off x="5254000" y="4394075"/>
            <a:ext cx="5889000" cy="400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sp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b="1">
                <a:latin typeface="Old Standard TT"/>
                <a:ea typeface="Old Standard TT"/>
                <a:cs typeface="Old Standard TT"/>
                <a:sym typeface="Old Standard TT"/>
              </a:rPr>
              <a:t>Daniela Nováková, Olina Pospíšilová</a:t>
            </a:r>
            <a:endParaRPr b="1">
              <a:latin typeface="Old Standard TT"/>
              <a:ea typeface="Old Standard TT"/>
              <a:cs typeface="Old Standard TT"/>
              <a:sym typeface="Old Standard TT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C5E8"/>
        </a:soli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22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Clr>
                <a:schemeClr val="dk1"/>
              </a:buClr>
              <a:buSzPct val="36263"/>
              <a:buFont typeface="Arial"/>
              <a:buNone/>
            </a:pPr>
            <a:r>
              <a:rPr lang="cs" sz="3033" b="1"/>
              <a:t>Důležitost pochopení rozdílů ve vědomí</a:t>
            </a:r>
            <a:endParaRPr sz="3033" b="1"/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cs" sz="1855" b="1"/>
              <a:t>Zkreslené vědomí, Posuny v chápání, Zpracování informací v cizím jazyce</a:t>
            </a:r>
            <a:endParaRPr sz="1855" b="1"/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endParaRPr sz="1300" b="1"/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84615"/>
              <a:buFont typeface="Arial"/>
              <a:buNone/>
            </a:pPr>
            <a:endParaRPr sz="1300" b="1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body" idx="1"/>
          </p:nvPr>
        </p:nvSpPr>
        <p:spPr>
          <a:xfrm>
            <a:off x="311700" y="1617375"/>
            <a:ext cx="8520600" cy="3303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Náš jazyk se aktivně podílí na vnímání okolního světa. Ovšem některé tendence lze zobecnit pro všechny jazyky. A to především tendence lidského vědomí a inteligence.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Je důležité vnímat odlišnosti jazyků, a to především u těch, které si chceme osvojit. Pro jeho ovládání je to klíčové. Totiž pro dokonalou komunikaci nestačí znát pouze význam slov, ale především rychlé automatické zpracování dané jazykové informace.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C5E8"/>
        </a:solidFill>
        <a:effectLst/>
      </p:bgPr>
    </p:bg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23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52941"/>
              <a:buFont typeface="Arial"/>
              <a:buNone/>
            </a:pPr>
            <a:r>
              <a:rPr lang="cs" sz="2077" b="1"/>
              <a:t>Bilingvní myšlení</a:t>
            </a:r>
            <a:endParaRPr sz="2077" b="1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 b="1"/>
          </a:p>
        </p:txBody>
      </p:sp>
      <p:sp>
        <p:nvSpPr>
          <p:cNvPr id="120" name="Google Shape;120;p23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Není pravdou, že každý bilingvní jedinec ovládá oba jazyky na totožné úrovni. Nejčastěji je bilingvní jedinec ten, který ovládá dva jazyky na vysoké úrovni, ovšem preferuje jeden z nich, ve kterém také přemýšlí.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Je dokázáno, že bilingvní jedinci mají odlišnou slovní zásobu oproti běžným jedincům, také vnímají odlišně zvukovou stránku jazyka. </a:t>
            </a:r>
            <a:endParaRPr/>
          </a:p>
          <a:p>
            <a:pPr marL="45720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br>
              <a:rPr lang="cs"/>
            </a:br>
            <a:endParaRPr/>
          </a:p>
        </p:txBody>
      </p:sp>
      <p:pic>
        <p:nvPicPr>
          <p:cNvPr id="121" name="Google Shape;12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947175" y="2848875"/>
            <a:ext cx="2952750" cy="20103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C5E8"/>
        </a:solidFill>
        <a:effectLst/>
      </p:bgPr>
    </p:bg>
    <p:spTree>
      <p:nvGrpSpPr>
        <p:cNvPr id="1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4"/>
          <p:cNvSpPr txBox="1">
            <a:spLocks noGrp="1"/>
          </p:cNvSpPr>
          <p:nvPr>
            <p:ph type="title"/>
          </p:nvPr>
        </p:nvSpPr>
        <p:spPr>
          <a:xfrm>
            <a:off x="311700" y="4651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52941"/>
              <a:buFont typeface="Arial"/>
              <a:buNone/>
            </a:pPr>
            <a:r>
              <a:rPr lang="cs" sz="2077" b="1"/>
              <a:t>Uvědomování si rozmanitosti chápání</a:t>
            </a:r>
            <a:endParaRPr sz="2077" b="1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7" name="Google Shape;127;p24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200"/>
              </a:spcAft>
              <a:buNone/>
            </a:pPr>
            <a:r>
              <a:rPr lang="cs"/>
              <a:t>Pokud si člověk osvojí druhý jazyk, dochází ke změnám chápání a vnímání okolního světa (alespoň v některých aspektech). Nelze získat myšlení, které bude totožné s rodilými mluvčími, ovšem jedinec získá alespoň nový filtr, přes který nahlíží na realitu.</a:t>
            </a: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C5E8"/>
        </a:solidFill>
        <a:effectLst/>
      </p:bgPr>
    </p:bg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>
            <a:spLocks noGrp="1"/>
          </p:cNvSpPr>
          <p:nvPr>
            <p:ph type="body" idx="1"/>
          </p:nvPr>
        </p:nvSpPr>
        <p:spPr>
          <a:xfrm>
            <a:off x="311700" y="629125"/>
            <a:ext cx="8520600" cy="3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Informace byly čerpány z :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1200">
                <a:latin typeface="Times New Roman"/>
                <a:ea typeface="Times New Roman"/>
                <a:cs typeface="Times New Roman"/>
                <a:sym typeface="Times New Roman"/>
              </a:rPr>
              <a:t>IMAI, Matsumi. </a:t>
            </a:r>
            <a:r>
              <a:rPr lang="cs" sz="1200" i="1">
                <a:latin typeface="Times New Roman"/>
                <a:ea typeface="Times New Roman"/>
                <a:cs typeface="Times New Roman"/>
                <a:sym typeface="Times New Roman"/>
              </a:rPr>
              <a:t>Jazyk a myšlení</a:t>
            </a:r>
            <a:r>
              <a:rPr lang="cs" sz="1200">
                <a:latin typeface="Times New Roman"/>
                <a:ea typeface="Times New Roman"/>
                <a:cs typeface="Times New Roman"/>
                <a:sym typeface="Times New Roman"/>
              </a:rPr>
              <a:t>. První české vydání. Praha: Univerzita Karlova, nakladatelství Karolinum, 2017. ISBN 978-80-246-3694-8, s. 103-121</a:t>
            </a:r>
            <a:endParaRPr sz="1200">
              <a:latin typeface="Times New Roman"/>
              <a:ea typeface="Times New Roman"/>
              <a:cs typeface="Times New Roman"/>
              <a:sym typeface="Times New Roman"/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C5E8"/>
        </a:solidFill>
        <a:effectLst/>
      </p:bgPr>
    </p:bg>
    <p:spTree>
      <p:nvGrpSpPr>
        <p:cNvPr id="1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p1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b="1"/>
              <a:t>Slova mění paměť</a:t>
            </a:r>
            <a:endParaRPr b="1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7" name="Google Shape;67;p14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  <a:ln w="9525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b="1">
                <a:solidFill>
                  <a:schemeClr val="dk1"/>
                </a:solidFill>
              </a:rPr>
              <a:t>Brýle, nebo činka?</a:t>
            </a:r>
            <a:endParaRPr b="1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cs" b="1">
                <a:solidFill>
                  <a:schemeClr val="dk1"/>
                </a:solidFill>
              </a:rPr>
              <a:t>Jazyk, aniž bychom si toho byli vědomi, má v každodenním životě velký vliv na naše chápání a paměť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  <p:pic>
        <p:nvPicPr>
          <p:cNvPr id="68" name="Google Shape;68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427766" y="2430525"/>
            <a:ext cx="6541133" cy="184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C5E8"/>
        </a:solidFill>
        <a:effectLst/>
      </p:bgPr>
    </p:bg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p15"/>
          <p:cNvSpPr txBox="1">
            <a:spLocks noGrp="1"/>
          </p:cNvSpPr>
          <p:nvPr>
            <p:ph type="title"/>
          </p:nvPr>
        </p:nvSpPr>
        <p:spPr>
          <a:xfrm>
            <a:off x="311700" y="163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b="1"/>
              <a:t>Experimenty</a:t>
            </a:r>
            <a:endParaRPr b="1"/>
          </a:p>
        </p:txBody>
      </p:sp>
      <p:sp>
        <p:nvSpPr>
          <p:cNvPr id="74" name="Google Shape;74;p15"/>
          <p:cNvSpPr txBox="1">
            <a:spLocks noGrp="1"/>
          </p:cNvSpPr>
          <p:nvPr>
            <p:ph type="body" idx="1"/>
          </p:nvPr>
        </p:nvSpPr>
        <p:spPr>
          <a:xfrm>
            <a:off x="311700" y="872925"/>
            <a:ext cx="8520600" cy="4270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lnSpcReduction="20000"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AutoNum type="arabicParenR"/>
            </a:pPr>
            <a:r>
              <a:rPr lang="cs" b="1">
                <a:solidFill>
                  <a:schemeClr val="dk1"/>
                </a:solidFill>
              </a:rPr>
              <a:t>Did you see a/the broken headlight?</a:t>
            </a:r>
            <a:endParaRPr b="1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cs">
                <a:solidFill>
                  <a:schemeClr val="dk1"/>
                </a:solidFill>
              </a:rPr>
              <a:t>Drobný rozdíl ve formulaci otázky může ovlivnit paměť a pozměnit obsah toho, co si vybavíme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b="1">
                <a:solidFill>
                  <a:schemeClr val="dk1"/>
                </a:solidFill>
              </a:rPr>
              <a:t>2) 	Rychlost při srážce (Smash, Collide, Bump, Contact, Hit)</a:t>
            </a:r>
            <a:endParaRPr b="1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cs">
                <a:solidFill>
                  <a:schemeClr val="dk1"/>
                </a:solidFill>
              </a:rPr>
              <a:t>Odlišná formulace otázky způsobila odlišné odhady rychlosti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b="1">
                <a:solidFill>
                  <a:schemeClr val="dk1"/>
                </a:solidFill>
              </a:rPr>
              <a:t>3) 	Barvy - experiment beze slov</a:t>
            </a:r>
            <a:endParaRPr b="1">
              <a:solidFill>
                <a:schemeClr val="dk1"/>
              </a:solidFill>
            </a:endParaRPr>
          </a:p>
          <a:p>
            <a:pPr marL="457200" lvl="0" indent="-342900" algn="l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800"/>
              <a:buChar char="-"/>
            </a:pPr>
            <a:r>
              <a:rPr lang="cs">
                <a:solidFill>
                  <a:schemeClr val="dk1"/>
                </a:solidFill>
              </a:rPr>
              <a:t>Jazyk se bez našeho vědomí do našeho chápání vkrádá</a:t>
            </a:r>
            <a:endParaRPr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45720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b="1">
                <a:solidFill>
                  <a:schemeClr val="dk1"/>
                </a:solidFill>
              </a:rPr>
              <a:t>Jsou lidé vůbec schopni myslet bez použitá jazyka?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C5E8"/>
        </a:solidFill>
        <a:effectLst/>
      </p:bgPr>
    </p:bg>
    <p:spTree>
      <p:nvGrpSpPr>
        <p:cNvPr id="1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b="1"/>
              <a:t>Úsudek ovlivněný jazykem</a:t>
            </a:r>
            <a:endParaRPr b="1"/>
          </a:p>
        </p:txBody>
      </p:sp>
      <p:sp>
        <p:nvSpPr>
          <p:cNvPr id="80" name="Google Shape;80;p16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85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i="1">
                <a:solidFill>
                  <a:schemeClr val="dk1"/>
                </a:solidFill>
              </a:rPr>
              <a:t>Vláda se právě rozhoduje, jak postupovat proti infekci, která se k nám rozšířila ze zahraničí. Předpokládá se, že si nemoc vyžádá zhruba 600 obětí. Jsou navrhována dvě protiopatření: Opatření A je schopno zachránit 200 lidí, opatření B je schopno zachránit jednu třetinu z 600 lidí, ale zbylým dvěma třetinám vůbec nepomůže. Které z opatření by mělo být využito? </a:t>
            </a:r>
            <a:r>
              <a:rPr lang="cs" b="1">
                <a:solidFill>
                  <a:schemeClr val="dk1"/>
                </a:solidFill>
              </a:rPr>
              <a:t>(70 % A)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 i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i="1">
                <a:solidFill>
                  <a:schemeClr val="dk1"/>
                </a:solidFill>
              </a:rPr>
              <a:t>Když bude zavedeno opatření C, čtyři sta lidí zemře. Když bude implementováno opatření D, celá jedna třetina z šesti set lidí se zachrání, ale dvě třetiny zemřou</a:t>
            </a:r>
            <a:r>
              <a:rPr lang="cs">
                <a:solidFill>
                  <a:schemeClr val="dk1"/>
                </a:solidFill>
              </a:rPr>
              <a:t>. </a:t>
            </a:r>
            <a:r>
              <a:rPr lang="cs" b="1">
                <a:solidFill>
                  <a:schemeClr val="dk1"/>
                </a:solidFill>
              </a:rPr>
              <a:t>(75 % D)</a:t>
            </a:r>
            <a:endParaRPr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 b="1">
                <a:solidFill>
                  <a:schemeClr val="dk1"/>
                </a:solidFill>
              </a:rPr>
              <a:t>Jazyk lidem někdy zatemní fakta a donutí je se rozhodovat pouze na základě vlastních emočních preferencí a dojmů</a:t>
            </a:r>
            <a:endParaRPr b="1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C5E8"/>
        </a:solidFill>
        <a:effectLst/>
      </p:bgPr>
    </p:bg>
    <p:spTree>
      <p:nvGrpSpPr>
        <p:cNvPr id="1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p17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r>
              <a:rPr lang="cs" sz="2200" b="1">
                <a:solidFill>
                  <a:schemeClr val="dk1"/>
                </a:solidFill>
              </a:rPr>
              <a:t>Do jaké míry jsou si tedy mluvčí různých jazyků schopni vzájemně porozumět?</a:t>
            </a:r>
            <a:endParaRPr sz="2200" b="1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None/>
            </a:pPr>
            <a:endParaRPr sz="2200" b="1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2200" b="1">
              <a:solidFill>
                <a:schemeClr val="dk1"/>
              </a:solidFill>
            </a:endParaRPr>
          </a:p>
          <a:p>
            <a:pPr marL="0" lvl="0" indent="0" algn="ctr" rtl="0"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2200" b="1">
                <a:solidFill>
                  <a:schemeClr val="dk1"/>
                </a:solidFill>
              </a:rPr>
              <a:t>Je opravdové vzájemné pochopení možné?</a:t>
            </a:r>
            <a:endParaRPr sz="22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C5E8"/>
        </a:solidFill>
        <a:effectLst/>
      </p:bgPr>
    </p:bg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8"/>
          <p:cNvSpPr txBox="1">
            <a:spLocks noGrp="1"/>
          </p:cNvSpPr>
          <p:nvPr>
            <p:ph type="title"/>
          </p:nvPr>
        </p:nvSpPr>
        <p:spPr>
          <a:xfrm>
            <a:off x="1477950" y="1999050"/>
            <a:ext cx="61881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SzPts val="990"/>
              <a:buNone/>
            </a:pPr>
            <a:r>
              <a:rPr lang="cs" sz="2800" b="1" i="1"/>
              <a:t>Závěr</a:t>
            </a:r>
            <a:endParaRPr sz="2800" b="1" i="1"/>
          </a:p>
          <a:p>
            <a:pPr marL="0" lvl="0" indent="0" algn="ctr" rtl="0">
              <a:lnSpc>
                <a:spcPct val="115000"/>
              </a:lnSpc>
              <a:spcBef>
                <a:spcPts val="1800"/>
              </a:spcBef>
              <a:spcAft>
                <a:spcPts val="40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cs" sz="2800" b="1" i="1"/>
              <a:t>Mohou si tedy mluvčí různých jazyků porozumět?</a:t>
            </a:r>
            <a:endParaRPr sz="2800" b="1" i="1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C5E8"/>
        </a:solidFill>
        <a:effectLst/>
      </p:bgPr>
    </p:bg>
    <p:spTree>
      <p:nvGrpSpPr>
        <p:cNvPr id="1" name="Shape 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Google Shape;95;p19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800"/>
              </a:spcBef>
              <a:spcAft>
                <a:spcPts val="0"/>
              </a:spcAft>
              <a:buNone/>
            </a:pPr>
            <a:endParaRPr b="1"/>
          </a:p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lang="cs" sz="2077" b="1"/>
              <a:t> Znemožňuje rozdíl v chápání vzájemné porozumění? </a:t>
            </a:r>
            <a:endParaRPr sz="2077" b="1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body" idx="1"/>
          </p:nvPr>
        </p:nvSpPr>
        <p:spPr>
          <a:xfrm>
            <a:off x="311700" y="1446600"/>
            <a:ext cx="8520600" cy="31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Není správná odpověď - dle dřívějších tvrzení (Whorfovo tvzení) nikoliv, protože tento pohled je pouze jednostranný. </a:t>
            </a:r>
            <a:endParaRPr/>
          </a:p>
          <a:p>
            <a:pPr marL="457200" lvl="0" indent="-342900" algn="l" rtl="0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cs"/>
              <a:t>Dnes je tato oblast podrobena bádání podle různých faktorů (rozdílnost jazykové kategorizace jevů, odlišné chápání v odlišných jazycích atd.)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C5E8"/>
        </a:soli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0"/>
          <p:cNvSpPr txBox="1">
            <a:spLocks noGrp="1"/>
          </p:cNvSpPr>
          <p:nvPr>
            <p:ph type="title"/>
          </p:nvPr>
        </p:nvSpPr>
        <p:spPr>
          <a:xfrm>
            <a:off x="311700" y="414900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1800" b="1"/>
              <a:t>Koncepty, kterým se miminka učí lehce</a:t>
            </a:r>
            <a:endParaRPr sz="1800" b="1"/>
          </a:p>
        </p:txBody>
      </p:sp>
      <p:sp>
        <p:nvSpPr>
          <p:cNvPr id="102" name="Google Shape;102;p20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/>
              <a:t>Lze zobecnit, že některé koncepty jsou pro děti jednodušší na osvojení a jiné naopak. A to v jakémkoliv jazyce. Dítě se mnohem lépe orientuje v situaci, kdy  je ono samo či předmět, na který upíná svou pozornost, referenčním bodem. </a:t>
            </a: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r>
              <a:rPr lang="cs"/>
              <a:t>Některé prostorové vztahy zvládá rychleji (předmět uschovaný/vložený v druhém), jiné si osvojuje až při delší interakci (předmět podepřený jiným atd.). </a:t>
            </a:r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9FC5E8"/>
        </a:soli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2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61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90000"/>
          </a:bodyPr>
          <a:lstStyle/>
          <a:p>
            <a:pPr marL="0" lvl="0" indent="0" algn="l" rtl="0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ct val="55000"/>
              <a:buFont typeface="Arial"/>
              <a:buNone/>
            </a:pPr>
            <a:r>
              <a:rPr lang="cs" sz="2000" b="1"/>
              <a:t>Osvojování jazyka a konceptuální mapa</a:t>
            </a:r>
            <a:endParaRPr sz="2000" b="1"/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8" name="Google Shape;108;p21"/>
          <p:cNvSpPr txBox="1">
            <a:spLocks noGrp="1"/>
          </p:cNvSpPr>
          <p:nvPr>
            <p:ph type="body" idx="1"/>
          </p:nvPr>
        </p:nvSpPr>
        <p:spPr>
          <a:xfrm>
            <a:off x="311700" y="1171600"/>
            <a:ext cx="8520600" cy="3397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 fontScale="25000" lnSpcReduction="10000"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cs" sz="7100"/>
              <a:t>Každý jedinec se rodí se svou základní konceptuální mapou, která je až následně ovlivněna mateřským jazykem jedince. Dítě vnímá svět intuitivně, poté však jazyk napomáhá k osvojení i složitějších vztahů a komplikovaných představ. </a:t>
            </a:r>
            <a:endParaRPr sz="7100"/>
          </a:p>
          <a:p>
            <a:pPr marL="0" lvl="0" indent="0" algn="l" rtl="0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None/>
            </a:pPr>
            <a:endParaRPr sz="1400">
              <a:solidFill>
                <a:srgbClr val="000000"/>
              </a:solidFill>
            </a:endParaRP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275"/>
              <a:buFont typeface="Arial"/>
              <a:buNone/>
            </a:pPr>
            <a:r>
              <a:rPr lang="cs" sz="7300" b="1"/>
              <a:t>Jazyk a vědomí</a:t>
            </a:r>
            <a:endParaRPr sz="7300" b="1">
              <a:solidFill>
                <a:schemeClr val="dk1"/>
              </a:solidFill>
            </a:endParaRPr>
          </a:p>
          <a:p>
            <a:pPr marL="0" lvl="0" indent="0" algn="l" rtl="0">
              <a:spcBef>
                <a:spcPts val="400"/>
              </a:spcBef>
              <a:spcAft>
                <a:spcPts val="0"/>
              </a:spcAft>
              <a:buNone/>
            </a:pPr>
            <a:r>
              <a:rPr lang="cs" sz="7200"/>
              <a:t>Ve světě je díky velkému množství jazyků značná diverzita a různorodá kategorizace. V různých jazycích je tedy odlišné množství slov, které například vyjadřují jednu konkrétní činnost. </a:t>
            </a:r>
            <a:endParaRPr sz="7200"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0"/>
              </a:spcAft>
              <a:buNone/>
            </a:pPr>
            <a:endParaRPr/>
          </a:p>
          <a:p>
            <a:pPr marL="0" lvl="0" indent="0" algn="l" rtl="0">
              <a:spcBef>
                <a:spcPts val="1200"/>
              </a:spcBef>
              <a:spcAft>
                <a:spcPts val="1200"/>
              </a:spcAft>
              <a:buNone/>
            </a:pPr>
            <a:endParaRP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Paperback">
  <a:themeElements>
    <a:clrScheme name="Paperback">
      <a:dk1>
        <a:srgbClr val="000000"/>
      </a:dk1>
      <a:lt1>
        <a:srgbClr val="FFFFFF"/>
      </a:lt1>
      <a:dk2>
        <a:srgbClr val="00695C"/>
      </a:dk2>
      <a:lt2>
        <a:srgbClr val="26A69A"/>
      </a:lt2>
      <a:accent1>
        <a:srgbClr val="FFFBF0"/>
      </a:accent1>
      <a:accent2>
        <a:srgbClr val="B7B7B7"/>
      </a:accent2>
      <a:accent3>
        <a:srgbClr val="FB8C00"/>
      </a:accent3>
      <a:accent4>
        <a:srgbClr val="80CBC4"/>
      </a:accent4>
      <a:accent5>
        <a:srgbClr val="AF4345"/>
      </a:accent5>
      <a:accent6>
        <a:srgbClr val="F58F8F"/>
      </a:accent6>
      <a:hlink>
        <a:srgbClr val="AF4345"/>
      </a:hlink>
      <a:folHlink>
        <a:srgbClr val="AF4345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715</Words>
  <Application>Microsoft Office PowerPoint</Application>
  <PresentationFormat>Předvádění na obrazovce (16:9)</PresentationFormat>
  <Paragraphs>68</Paragraphs>
  <Slides>13</Slides>
  <Notes>13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13</vt:i4>
      </vt:variant>
    </vt:vector>
  </HeadingPairs>
  <TitlesOfParts>
    <vt:vector size="17" baseType="lpstr">
      <vt:lpstr>Arial</vt:lpstr>
      <vt:lpstr>Times New Roman</vt:lpstr>
      <vt:lpstr>Old Standard TT</vt:lpstr>
      <vt:lpstr>Paperback</vt:lpstr>
      <vt:lpstr>          Jazyk a myšlení  Matsumi Imai  </vt:lpstr>
      <vt:lpstr>Slova mění paměť </vt:lpstr>
      <vt:lpstr>Experimenty</vt:lpstr>
      <vt:lpstr>Úsudek ovlivněný jazykem</vt:lpstr>
      <vt:lpstr>Prezentace aplikace PowerPoint</vt:lpstr>
      <vt:lpstr>Závěr Mohou si tedy mluvčí různých jazyků porozumět?</vt:lpstr>
      <vt:lpstr>  Znemožňuje rozdíl v chápání vzájemné porozumění?  </vt:lpstr>
      <vt:lpstr>Koncepty, kterým se miminka učí lehce</vt:lpstr>
      <vt:lpstr>Osvojování jazyka a konceptuální mapa </vt:lpstr>
      <vt:lpstr>Důležitost pochopení rozdílů ve vědomí Zkreslené vědomí, Posuny v chápání, Zpracování informací v cizím jazyce   </vt:lpstr>
      <vt:lpstr>Bilingvní myšlení </vt:lpstr>
      <vt:lpstr>Uvědomování si rozmanitosti chápání 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         Jazyk a myšlení  Matsumi Imai  </dc:title>
  <dc:creator>Lenovo Allinone</dc:creator>
  <cp:lastModifiedBy>Lenovo Allinone</cp:lastModifiedBy>
  <cp:revision>1</cp:revision>
  <dcterms:modified xsi:type="dcterms:W3CDTF">2021-04-24T05:46:40Z</dcterms:modified>
</cp:coreProperties>
</file>