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6" r:id="rId5"/>
    <p:sldId id="312" r:id="rId6"/>
    <p:sldId id="309" r:id="rId7"/>
    <p:sldId id="310" r:id="rId8"/>
    <p:sldId id="311" r:id="rId9"/>
    <p:sldId id="313" r:id="rId10"/>
    <p:sldId id="314" r:id="rId11"/>
    <p:sldId id="315" r:id="rId12"/>
    <p:sldId id="316" r:id="rId13"/>
    <p:sldId id="317" r:id="rId14"/>
    <p:sldId id="31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2" autoAdjust="0"/>
    <p:restoredTop sz="94619" autoAdjust="0"/>
  </p:normalViewPr>
  <p:slideViewPr>
    <p:cSldViewPr snapToGrid="0">
      <p:cViewPr varScale="1">
        <p:scale>
          <a:sx n="58" d="100"/>
          <a:sy n="58" d="100"/>
        </p:scale>
        <p:origin x="90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2/20/2023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0000" y="639097"/>
            <a:ext cx="4813072" cy="3494791"/>
          </a:xfrm>
        </p:spPr>
        <p:txBody>
          <a:bodyPr>
            <a:normAutofit/>
          </a:bodyPr>
          <a:lstStyle/>
          <a:p>
            <a:r>
              <a:rPr lang="en-US" dirty="0"/>
              <a:t>Things Theory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9999" y="4455621"/>
            <a:ext cx="4829101" cy="1238616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7D82C-E9AC-48E6-B8D3-280A3E1AD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Questions: Tim </a:t>
            </a:r>
            <a:r>
              <a:rPr lang="en-GB" dirty="0" err="1"/>
              <a:t>Dant</a:t>
            </a:r>
            <a:r>
              <a:rPr lang="en-GB" dirty="0"/>
              <a:t> </a:t>
            </a:r>
            <a:r>
              <a:rPr lang="en-GB" i="1" dirty="0"/>
              <a:t>Material Civilization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D9172-CA70-4A97-81E0-724203CA3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br>
              <a:rPr lang="en-GB" sz="2400" dirty="0"/>
            </a:br>
            <a:endParaRPr lang="en-GB" sz="2400" dirty="0">
              <a:latin typeface="+mj-lt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4B66748-044E-4C7E-A85F-22325F236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" y="2108201"/>
            <a:ext cx="12009120" cy="34470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Why is civilization's ascribing meaning to materials an important research topic?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212121"/>
              </a:solidFill>
              <a:effectLst/>
              <a:latin typeface="Segoe UI" panose="020B0502040204020203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What is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technization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 According to Elias, what is the relation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beween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civilizing process and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technization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 What kind of de-civilizing effects can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technization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cause? Can you give some examples?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514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7E556-8852-4994-ACB8-B5A7ECB81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</a:t>
            </a:r>
            <a:r>
              <a:rPr lang="en-GB" sz="3200" dirty="0"/>
              <a:t>: </a:t>
            </a:r>
            <a:r>
              <a:rPr lang="en-GB" sz="4400" b="0" i="0" dirty="0">
                <a:solidFill>
                  <a:srgbClr val="222222"/>
                </a:solidFill>
                <a:effectLst/>
              </a:rPr>
              <a:t>Csikszentmihalyi</a:t>
            </a:r>
            <a:r>
              <a:rPr lang="en-GB" sz="3200" b="0" i="0" dirty="0">
                <a:solidFill>
                  <a:srgbClr val="222222"/>
                </a:solidFill>
                <a:effectLst/>
              </a:rPr>
              <a:t> </a:t>
            </a:r>
            <a:r>
              <a:rPr lang="en-GB" sz="4400" b="0" i="0" dirty="0">
                <a:solidFill>
                  <a:srgbClr val="222222"/>
                </a:solidFill>
                <a:effectLst/>
              </a:rPr>
              <a:t>and</a:t>
            </a:r>
            <a:r>
              <a:rPr lang="en-GB" sz="3200" b="0" i="0" dirty="0">
                <a:solidFill>
                  <a:srgbClr val="222222"/>
                </a:solidFill>
                <a:effectLst/>
              </a:rPr>
              <a:t> </a:t>
            </a:r>
            <a:r>
              <a:rPr lang="en-GB" sz="4400" b="0" i="0" dirty="0" err="1">
                <a:solidFill>
                  <a:srgbClr val="222222"/>
                </a:solidFill>
                <a:effectLst/>
              </a:rPr>
              <a:t>Rochberg</a:t>
            </a:r>
            <a:r>
              <a:rPr lang="en-GB" sz="4400" b="0" i="0" dirty="0">
                <a:solidFill>
                  <a:srgbClr val="222222"/>
                </a:solidFill>
                <a:effectLst/>
              </a:rPr>
              <a:t>-Halton</a:t>
            </a: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60940-05A5-40B7-9EB8-DB78D7807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br>
              <a:rPr lang="en-GB" sz="2800" dirty="0">
                <a:latin typeface="+mj-lt"/>
              </a:rPr>
            </a:br>
            <a:endParaRPr lang="en-GB" sz="2800" dirty="0">
              <a:latin typeface="+mj-lt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4BC1E33-20D0-4444-9637-FCCCA76318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320" y="3290500"/>
            <a:ext cx="9479280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362C25C-3127-436F-B03C-7C5F261C3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560" y="2162389"/>
            <a:ext cx="11866880" cy="34470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How is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Durkheims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theory of morbid disturbance is related to thing theory in present time?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212121"/>
              </a:solidFill>
              <a:effectLst/>
              <a:latin typeface="Segoe UI" panose="020B0502040204020203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Of many examples that Csikszentmihalyi and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Rochberg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-Halton gave (such as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japanese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trees, Nuer spears, etc.) what examples can you give from your own cultures that carry a symbolic meaning?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265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7B74F2B-9534-4540-96B0-5C8E958B9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CA3796-1FD9-4A67-A300-EB942469A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074" y="286603"/>
            <a:ext cx="5983605" cy="1450757"/>
          </a:xfrm>
        </p:spPr>
        <p:txBody>
          <a:bodyPr>
            <a:normAutofit/>
          </a:bodyPr>
          <a:lstStyle/>
          <a:p>
            <a:r>
              <a:rPr lang="en-GB" dirty="0"/>
              <a:t>Things and Artifacts </a:t>
            </a:r>
          </a:p>
        </p:txBody>
      </p:sp>
      <p:pic>
        <p:nvPicPr>
          <p:cNvPr id="5" name="Picture 4" descr="A picture containing bowed instrument, guitar&#10;&#10;Description automatically generated">
            <a:extLst>
              <a:ext uri="{FF2B5EF4-FFF2-40B4-BE49-F238E27FC236}">
                <a16:creationId xmlns:a16="http://schemas.microsoft.com/office/drawing/2014/main" id="{50181E5E-4B0D-1F2A-C0D0-84B78F7FEE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05" r="37981" b="-1"/>
          <a:stretch/>
        </p:blipFill>
        <p:spPr>
          <a:xfrm>
            <a:off x="20" y="10"/>
            <a:ext cx="4580077" cy="6400784"/>
          </a:xfrm>
          <a:prstGeom prst="rect">
            <a:avLst/>
          </a:prstGeom>
        </p:spPr>
      </p:pic>
      <p:cxnSp>
        <p:nvCxnSpPr>
          <p:cNvPr id="12" name="!!Straight Connector">
            <a:extLst>
              <a:ext uri="{FF2B5EF4-FFF2-40B4-BE49-F238E27FC236}">
                <a16:creationId xmlns:a16="http://schemas.microsoft.com/office/drawing/2014/main" id="{33BECB2B-2CFA-412C-880F-C4B60974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70D1A-AB7E-4326-9AF3-FDBA25404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074" y="2108201"/>
            <a:ext cx="5983606" cy="376089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>
                <a:latin typeface="+mj-lt"/>
              </a:rPr>
              <a:t>Processual - Human actors and things as active entities in the production of order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>
                <a:latin typeface="+mj-lt"/>
              </a:rPr>
              <a:t>Things shape temporal structures – stabilise and reproduce social order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>
                <a:latin typeface="+mj-lt"/>
              </a:rPr>
              <a:t>Sociology of culture – people focused, institutional characteristics, social position of the audience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>
                <a:latin typeface="+mj-lt"/>
              </a:rPr>
              <a:t>Material culture – object focussed, symbols of culture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>
                <a:latin typeface="+mj-lt"/>
              </a:rPr>
              <a:t>Material qualities of objects – do objects have agency?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>
                <a:latin typeface="+mj-lt"/>
              </a:rPr>
              <a:t>Objects as mechanisms of power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B60310-C5C3-46A0-A452-2A0B00843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28847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7B74F2B-9534-4540-96B0-5C8E958B9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59EEC3-F0E8-4EFE-A161-FCC547752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074" y="286603"/>
            <a:ext cx="5983605" cy="1450757"/>
          </a:xfrm>
        </p:spPr>
        <p:txBody>
          <a:bodyPr>
            <a:normAutofit/>
          </a:bodyPr>
          <a:lstStyle/>
          <a:p>
            <a:r>
              <a:rPr lang="en-GB" dirty="0"/>
              <a:t>Jean Baudrillard </a:t>
            </a:r>
          </a:p>
        </p:txBody>
      </p:sp>
      <p:pic>
        <p:nvPicPr>
          <p:cNvPr id="5" name="Picture 4" descr="A watch on a person's wrist&#10;&#10;Description automatically generated">
            <a:extLst>
              <a:ext uri="{FF2B5EF4-FFF2-40B4-BE49-F238E27FC236}">
                <a16:creationId xmlns:a16="http://schemas.microsoft.com/office/drawing/2014/main" id="{D8D1E0F1-CD12-42CC-8740-A61D4C3495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9162"/>
          <a:stretch/>
        </p:blipFill>
        <p:spPr>
          <a:xfrm>
            <a:off x="20" y="10"/>
            <a:ext cx="4580077" cy="6400784"/>
          </a:xfrm>
          <a:prstGeom prst="rect">
            <a:avLst/>
          </a:prstGeom>
        </p:spPr>
      </p:pic>
      <p:cxnSp>
        <p:nvCxnSpPr>
          <p:cNvPr id="12" name="!!Straight Connector">
            <a:extLst>
              <a:ext uri="{FF2B5EF4-FFF2-40B4-BE49-F238E27FC236}">
                <a16:creationId xmlns:a16="http://schemas.microsoft.com/office/drawing/2014/main" id="{33BECB2B-2CFA-412C-880F-C4B60974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AA52A-798F-478F-89A8-E846DB9D0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074" y="2108201"/>
            <a:ext cx="5983606" cy="376089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>
                <a:latin typeface="+mj-lt"/>
              </a:rPr>
              <a:t>System of objects circulates sign value within a society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>
                <a:latin typeface="+mj-lt"/>
              </a:rPr>
              <a:t>Material things can be signs of social status and cultural location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>
                <a:latin typeface="+mj-lt"/>
              </a:rPr>
              <a:t>Consumption of material stuff may locate individual identities within a culture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>
                <a:latin typeface="+mj-lt"/>
              </a:rPr>
              <a:t>‘Co-evolves’ with human practices and systems of action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>
                <a:latin typeface="+mj-lt"/>
              </a:rPr>
              <a:t>Embodied ‘material interaction’ between humans and stuff releases the cultural meanings and practices embedded in the materiality of that stuff.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B60310-C5C3-46A0-A452-2A0B00843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86434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7B74F2B-9534-4540-96B0-5C8E958B9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CBFCBE-290C-425F-8EC1-F4CCC8949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074" y="286603"/>
            <a:ext cx="5983605" cy="1450757"/>
          </a:xfrm>
        </p:spPr>
        <p:txBody>
          <a:bodyPr>
            <a:normAutofit/>
          </a:bodyPr>
          <a:lstStyle/>
          <a:p>
            <a:r>
              <a:rPr lang="en-GB" dirty="0"/>
              <a:t>Clifford Geertz</a:t>
            </a:r>
          </a:p>
        </p:txBody>
      </p:sp>
      <p:pic>
        <p:nvPicPr>
          <p:cNvPr id="5" name="Picture 4" descr="A picture containing furniture, stool, seat, table&#10;&#10;Description automatically generated">
            <a:extLst>
              <a:ext uri="{FF2B5EF4-FFF2-40B4-BE49-F238E27FC236}">
                <a16:creationId xmlns:a16="http://schemas.microsoft.com/office/drawing/2014/main" id="{AE0EC4D5-210B-C11E-25BF-01C133A03B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53" r="8362"/>
          <a:stretch/>
        </p:blipFill>
        <p:spPr>
          <a:xfrm>
            <a:off x="20" y="10"/>
            <a:ext cx="4580077" cy="6400784"/>
          </a:xfrm>
          <a:prstGeom prst="rect">
            <a:avLst/>
          </a:prstGeom>
        </p:spPr>
      </p:pic>
      <p:cxnSp>
        <p:nvCxnSpPr>
          <p:cNvPr id="12" name="!!Straight Connector">
            <a:extLst>
              <a:ext uri="{FF2B5EF4-FFF2-40B4-BE49-F238E27FC236}">
                <a16:creationId xmlns:a16="http://schemas.microsoft.com/office/drawing/2014/main" id="{33BECB2B-2CFA-412C-880F-C4B60974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1ADC9-2D8C-423D-981F-2913A9CA2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074" y="2108201"/>
            <a:ext cx="5983606" cy="376089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700">
                <a:latin typeface="+mj-lt"/>
              </a:rPr>
              <a:t> </a:t>
            </a:r>
            <a:r>
              <a:rPr lang="en-GB" sz="1700" i="1">
                <a:latin typeface="+mj-lt"/>
              </a:rPr>
              <a:t>Thick Description </a:t>
            </a:r>
            <a:r>
              <a:rPr lang="en-GB" sz="1700">
                <a:latin typeface="+mj-lt"/>
              </a:rPr>
              <a:t>(1973)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700">
                <a:latin typeface="+mj-lt"/>
              </a:rPr>
              <a:t>‘pervasive nervousness’ caused by profound changes in the world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700">
                <a:latin typeface="+mj-lt"/>
              </a:rPr>
              <a:t>Crisis of cultural representation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700">
                <a:latin typeface="+mj-lt"/>
              </a:rPr>
              <a:t>Anthropology  as interpretive activity over grand comparison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700">
                <a:latin typeface="+mj-lt"/>
              </a:rPr>
              <a:t>Hermeneutics –ethnography is a kind of writing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700" err="1">
                <a:latin typeface="+mj-lt"/>
              </a:rPr>
              <a:t>Ricoeur</a:t>
            </a:r>
            <a:r>
              <a:rPr lang="en-GB" sz="1700">
                <a:latin typeface="+mj-lt"/>
              </a:rPr>
              <a:t>, Burke and Wittgenstein prepared ground for ‘literary turn’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700" i="1">
                <a:latin typeface="+mj-lt"/>
              </a:rPr>
              <a:t>Writing Culture </a:t>
            </a:r>
            <a:r>
              <a:rPr lang="en-GB" sz="1700">
                <a:latin typeface="+mj-lt"/>
              </a:rPr>
              <a:t>(1986)</a:t>
            </a:r>
            <a:endParaRPr lang="en-GB" sz="1700" i="1"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B60310-C5C3-46A0-A452-2A0B00843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64950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76E087-A018-43FB-9189-47D1FEC18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783" y="516835"/>
            <a:ext cx="5977937" cy="1666501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Technology</a:t>
            </a:r>
          </a:p>
        </p:txBody>
      </p:sp>
      <p:pic>
        <p:nvPicPr>
          <p:cNvPr id="5" name="Picture 4" descr="A picture containing wall, person&#10;&#10;Description automatically generated">
            <a:extLst>
              <a:ext uri="{FF2B5EF4-FFF2-40B4-BE49-F238E27FC236}">
                <a16:creationId xmlns:a16="http://schemas.microsoft.com/office/drawing/2014/main" id="{2EC7B588-5129-2366-04C2-3FDFFD5FFF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68" r="10651"/>
          <a:stretch/>
        </p:blipFill>
        <p:spPr>
          <a:xfrm>
            <a:off x="20" y="10"/>
            <a:ext cx="4580077" cy="68579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00864" y="2353592"/>
            <a:ext cx="5669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C0588-3AC1-4BC6-90B3-D75671E89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783" y="2546224"/>
            <a:ext cx="6321529" cy="392107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dirty="0" err="1">
                <a:solidFill>
                  <a:srgbClr val="FFFFFF"/>
                </a:solidFill>
                <a:latin typeface="+mj-lt"/>
              </a:rPr>
              <a:t>Mauss</a:t>
            </a:r>
            <a:r>
              <a:rPr lang="en-GB" dirty="0">
                <a:solidFill>
                  <a:srgbClr val="FFFFFF"/>
                </a:solidFill>
                <a:latin typeface="+mj-lt"/>
              </a:rPr>
              <a:t>- ‘natural’ technical actions vary from culture to culture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latin typeface="+mj-lt"/>
              </a:rPr>
              <a:t>Technique is social production learned by tradition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latin typeface="+mj-lt"/>
              </a:rPr>
              <a:t>Techniques have 5 elements: matter, energy, artefacts, gestures and specific knowledge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latin typeface="+mj-lt"/>
              </a:rPr>
              <a:t>All interact and many are interrelated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latin typeface="+mj-lt"/>
              </a:rPr>
              <a:t>Every artefact has two related dimensions or functions: physical and communicative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latin typeface="+mj-lt"/>
              </a:rPr>
              <a:t>Techniques as constraints – ecological and Marxist anthropology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GB" dirty="0">
              <a:solidFill>
                <a:srgbClr val="FFFFFF"/>
              </a:solidFill>
              <a:latin typeface="+mj-lt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GB" dirty="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61278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EEC0F0-F142-444B-BA84-D2CD8B1D9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16835"/>
            <a:ext cx="5977937" cy="1666501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Technology cont.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5896" y="2353592"/>
            <a:ext cx="53035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251BE-2EBE-4D00-B137-5A725F793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884" y="2546224"/>
            <a:ext cx="6759333" cy="334274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latin typeface="+mj-lt"/>
              </a:rPr>
              <a:t>Study of processes by material culture becoming part of culture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latin typeface="+mj-lt"/>
              </a:rPr>
              <a:t>Results from and participates in socio-cultural characteristics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latin typeface="+mj-lt"/>
              </a:rPr>
              <a:t>Social representations of action on the material world link technology, culture and society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latin typeface="+mj-lt"/>
              </a:rPr>
              <a:t>Technique as physical manifestation of mental schematic of things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latin typeface="+mj-lt"/>
              </a:rPr>
              <a:t>Social representations of technology embedded in broader symbolic systems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dirty="0">
              <a:solidFill>
                <a:srgbClr val="FFFFFF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dirty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1A4FFD5F-3ECF-8289-4D73-A232397683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69" r="40468"/>
          <a:stretch/>
        </p:blipFill>
        <p:spPr>
          <a:xfrm>
            <a:off x="7611902" y="10"/>
            <a:ext cx="458009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12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8CB54FC-0B2A-4107-9A70-958B90B7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40882D-638B-4017-AF7A-FB104AA2E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r>
              <a:rPr lang="en-GB" dirty="0"/>
              <a:t>Technology cont. </a:t>
            </a:r>
          </a:p>
        </p:txBody>
      </p:sp>
      <p:pic>
        <p:nvPicPr>
          <p:cNvPr id="5" name="Picture 4" descr="A picture containing table, set, meal&#10;&#10;Description automatically generated">
            <a:extLst>
              <a:ext uri="{FF2B5EF4-FFF2-40B4-BE49-F238E27FC236}">
                <a16:creationId xmlns:a16="http://schemas.microsoft.com/office/drawing/2014/main" id="{02D7EC11-7967-07AF-0420-60D348D610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11" b="1"/>
          <a:stretch/>
        </p:blipFill>
        <p:spPr>
          <a:xfrm>
            <a:off x="643192" y="1301851"/>
            <a:ext cx="5115347" cy="3934257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855A9B5-1710-4B19-B0F1-CDFDD4ED5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14044" y="2246569"/>
            <a:ext cx="4572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CD073-3D13-498F-9FF3-8740DC8A8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1912" y="2276565"/>
            <a:ext cx="6035040" cy="362760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/>
              <a:t>Free creativity in material culture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/>
              <a:t>Paradox: particular society may have ‘irrational’ or ‘inefficient’ technique whilst long-term evolution of systems is considered ‘progress’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 err="1"/>
              <a:t>Lerois-Gourhan</a:t>
            </a:r>
            <a:r>
              <a:rPr lang="en-GB" sz="1800"/>
              <a:t> (1943) ‘tendance’ to perform similar actions and processes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>
                <a:effectLst/>
              </a:rPr>
              <a:t>Are the social relations and meanings linked to technology the decisive element in its social production, or are they such a marginal aspect of innovation that at any moment technology has only a few possible lines of evolution open?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sz="1800"/>
              <a:t>Technical actions and changes are determined by social relations beyond action on matter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AA76026-5689-4584-8D93-D71D739E6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87067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CD8F22-8BCE-40BA-8BB7-06AF5E410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516835"/>
            <a:ext cx="3448259" cy="1666501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Technology cont.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7B8DE-A0DE-4391-AF0B-4982CD251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2546224"/>
            <a:ext cx="3729028" cy="37949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latin typeface="+mj-lt"/>
              </a:rPr>
              <a:t>Technological choices may well bear on material culture which produce real effects and communication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latin typeface="+mj-lt"/>
              </a:rPr>
              <a:t>Non-technical representations of technology participate in systems of meaning through their physical characteristics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latin typeface="+mj-lt"/>
              </a:rPr>
              <a:t>Technical borrowing: adapting or dismissing an existing technical feature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GB" dirty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5" name="Picture 4" descr="A picture containing person, suit&#10;&#10;Description automatically generated">
            <a:extLst>
              <a:ext uri="{FF2B5EF4-FFF2-40B4-BE49-F238E27FC236}">
                <a16:creationId xmlns:a16="http://schemas.microsoft.com/office/drawing/2014/main" id="{51D07179-5F71-A0BD-7BA6-2B3E35CD11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36" r="12497" b="-1"/>
          <a:stretch/>
        </p:blipFill>
        <p:spPr>
          <a:xfrm>
            <a:off x="4654296" y="10"/>
            <a:ext cx="753770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2487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1003EB-6BC1-4A4D-A880-DAC4EEAC7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516835"/>
            <a:ext cx="3448259" cy="1666501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Marcel Mauss </a:t>
            </a:r>
            <a:r>
              <a:rPr lang="en-GB" sz="4000" i="1">
                <a:solidFill>
                  <a:srgbClr val="FFFFFF"/>
                </a:solidFill>
              </a:rPr>
              <a:t>The Gift</a:t>
            </a:r>
            <a:endParaRPr lang="en-GB" sz="4000">
              <a:solidFill>
                <a:srgbClr val="FFFFFF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3D3D4-668A-4B80-9F4F-DEEEBA609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2546224"/>
            <a:ext cx="3679151" cy="408732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latin typeface="+mj-lt"/>
              </a:rPr>
              <a:t>Systems of exchange and obligation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latin typeface="+mj-lt"/>
              </a:rPr>
              <a:t>Gifts must be reciprocated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effectLst/>
                <a:latin typeface="+mj-lt"/>
              </a:rPr>
              <a:t>“forms the framework for a whole series of other exchanges, extremely diverse in scope”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i="1" dirty="0">
                <a:solidFill>
                  <a:srgbClr val="FFFFFF"/>
                </a:solidFill>
                <a:latin typeface="+mj-lt"/>
              </a:rPr>
              <a:t>Kula </a:t>
            </a:r>
            <a:r>
              <a:rPr lang="en-GB" dirty="0">
                <a:solidFill>
                  <a:srgbClr val="FFFFFF"/>
                </a:solidFill>
                <a:latin typeface="+mj-lt"/>
              </a:rPr>
              <a:t>in the </a:t>
            </a:r>
            <a:r>
              <a:rPr lang="en-GB" dirty="0" err="1">
                <a:solidFill>
                  <a:srgbClr val="FFFFFF"/>
                </a:solidFill>
                <a:latin typeface="+mj-lt"/>
              </a:rPr>
              <a:t>Triobriand</a:t>
            </a:r>
            <a:r>
              <a:rPr lang="en-GB" dirty="0">
                <a:solidFill>
                  <a:srgbClr val="FFFFFF"/>
                </a:solidFill>
                <a:latin typeface="+mj-lt"/>
              </a:rPr>
              <a:t> Islands </a:t>
            </a:r>
            <a:r>
              <a:rPr lang="en-GB" i="1" dirty="0">
                <a:solidFill>
                  <a:srgbClr val="FFFFFF"/>
                </a:solidFill>
                <a:latin typeface="+mj-lt"/>
              </a:rPr>
              <a:t>Potlatch </a:t>
            </a:r>
            <a:r>
              <a:rPr lang="en-GB" dirty="0">
                <a:solidFill>
                  <a:srgbClr val="FFFFFF"/>
                </a:solidFill>
                <a:latin typeface="+mj-lt"/>
              </a:rPr>
              <a:t>in American NW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FF"/>
                </a:solidFill>
                <a:effectLst/>
                <a:latin typeface="+mj-lt"/>
              </a:rPr>
              <a:t>Create and maintain social ties, reinforce laws and rights, and keep the society function in a certain way</a:t>
            </a:r>
            <a:endParaRPr lang="en-GB" i="1" dirty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5" name="Picture 4" descr="A person holding a gift box&#10;&#10;Description automatically generated with low confidence">
            <a:extLst>
              <a:ext uri="{FF2B5EF4-FFF2-40B4-BE49-F238E27FC236}">
                <a16:creationId xmlns:a16="http://schemas.microsoft.com/office/drawing/2014/main" id="{9788D452-DF96-16FE-F8F4-B62278B443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15" r="17860"/>
          <a:stretch/>
        </p:blipFill>
        <p:spPr>
          <a:xfrm>
            <a:off x="4654296" y="10"/>
            <a:ext cx="753770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8416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{854DA89C-742A-4DFA-8082-2CF94DF8F8E3}tf11437505_win32</Template>
  <TotalTime>74</TotalTime>
  <Words>607</Words>
  <Application>Microsoft Office PowerPoint</Application>
  <PresentationFormat>Widescreen</PresentationFormat>
  <Paragraphs>61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Georgia Pro Cond Light</vt:lpstr>
      <vt:lpstr>Segoe UI</vt:lpstr>
      <vt:lpstr>Speak Pro</vt:lpstr>
      <vt:lpstr>Wingdings</vt:lpstr>
      <vt:lpstr>RetrospectVTI</vt:lpstr>
      <vt:lpstr>Things Theory</vt:lpstr>
      <vt:lpstr>Things and Artifacts </vt:lpstr>
      <vt:lpstr>Jean Baudrillard </vt:lpstr>
      <vt:lpstr>Clifford Geertz</vt:lpstr>
      <vt:lpstr>Technology</vt:lpstr>
      <vt:lpstr>Technology cont.</vt:lpstr>
      <vt:lpstr>Technology cont. </vt:lpstr>
      <vt:lpstr>Technology cont. </vt:lpstr>
      <vt:lpstr>Marcel Mauss The Gift</vt:lpstr>
      <vt:lpstr>Questions: Tim Dant Material Civilization</vt:lpstr>
      <vt:lpstr>Questions: Csikszentmihalyi and Rochberg-Halton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Things Theory</dc:title>
  <dc:creator>Lucy Brown</dc:creator>
  <cp:lastModifiedBy>Lucy Elizabeth Brown</cp:lastModifiedBy>
  <cp:revision>10</cp:revision>
  <dcterms:created xsi:type="dcterms:W3CDTF">2021-04-19T08:56:41Z</dcterms:created>
  <dcterms:modified xsi:type="dcterms:W3CDTF">2023-02-20T17:15:51Z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