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70" r:id="rId7"/>
    <p:sldId id="273" r:id="rId8"/>
    <p:sldId id="271" r:id="rId9"/>
    <p:sldId id="265" r:id="rId10"/>
    <p:sldId id="264" r:id="rId11"/>
    <p:sldId id="272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2294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698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448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7180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74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256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19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55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1804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69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867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9D3B4-BF6D-403E-BD0D-153DB5BD242D}" type="datetimeFigureOut">
              <a:rPr lang="cs-CZ" smtClean="0"/>
              <a:t>12.04.2026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01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so.cz/csu/vykazy/vyberove_setreni_pracovnich_sil" TargetMode="External"/><Relationship Id="rId2" Type="http://schemas.openxmlformats.org/officeDocument/2006/relationships/hyperlink" Target="https://www.czso.cz/csu/vykazy/setreni_o_vzdelavani_dospelych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zso.cz/csu/czso/vzdelavani-zamestnancu-2020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unesdoc.unesco.org/ark:/48223/pf000037227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Účast dospělých na vzdělávání a její bariéry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Andragogika a vzdělávání dospělých</a:t>
            </a:r>
          </a:p>
        </p:txBody>
      </p:sp>
    </p:spTree>
    <p:extLst>
      <p:ext uri="{BB962C8B-B14F-4D97-AF65-F5344CB8AC3E}">
        <p14:creationId xmlns:p14="http://schemas.microsoft.com/office/powerpoint/2010/main" val="736804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– ČSÚ (ČR v kontextu EU), různost způsobů k problému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Šetření o vzdělávání dospělých – </a:t>
            </a:r>
            <a:r>
              <a:rPr lang="cs-CZ" dirty="0" err="1"/>
              <a:t>Adult</a:t>
            </a:r>
            <a:r>
              <a:rPr lang="cs-CZ" dirty="0"/>
              <a:t> </a:t>
            </a:r>
            <a:r>
              <a:rPr lang="cs-CZ" dirty="0" err="1"/>
              <a:t>Education</a:t>
            </a:r>
            <a:r>
              <a:rPr lang="cs-CZ" dirty="0"/>
              <a:t> </a:t>
            </a:r>
            <a:r>
              <a:rPr lang="cs-CZ" dirty="0" err="1"/>
              <a:t>Survey</a:t>
            </a:r>
            <a:r>
              <a:rPr lang="cs-CZ" dirty="0"/>
              <a:t> (AES), ČSÚ</a:t>
            </a:r>
          </a:p>
          <a:p>
            <a:pPr lvl="1"/>
            <a:r>
              <a:rPr lang="cs-CZ" dirty="0">
                <a:hlinkClick r:id="rId2"/>
              </a:rPr>
              <a:t>https://www.czso.cz/csu/vykazy/setreni_o_vzdelavani_dospelych</a:t>
            </a:r>
            <a:r>
              <a:rPr lang="cs-CZ" dirty="0"/>
              <a:t> </a:t>
            </a:r>
          </a:p>
          <a:p>
            <a:r>
              <a:rPr lang="cs-CZ" dirty="0"/>
              <a:t>Výběrové šetření pracovních sil – </a:t>
            </a:r>
            <a:r>
              <a:rPr lang="cs-CZ" dirty="0" err="1"/>
              <a:t>Labour</a:t>
            </a:r>
            <a:r>
              <a:rPr lang="cs-CZ" dirty="0"/>
              <a:t> </a:t>
            </a:r>
            <a:r>
              <a:rPr lang="cs-CZ" dirty="0" err="1"/>
              <a:t>Force</a:t>
            </a:r>
            <a:r>
              <a:rPr lang="cs-CZ" dirty="0"/>
              <a:t> </a:t>
            </a:r>
            <a:r>
              <a:rPr lang="cs-CZ" dirty="0" err="1"/>
              <a:t>Survey</a:t>
            </a:r>
            <a:r>
              <a:rPr lang="cs-CZ" dirty="0"/>
              <a:t> (LFS), ČSÚ</a:t>
            </a:r>
          </a:p>
          <a:p>
            <a:pPr lvl="1"/>
            <a:r>
              <a:rPr lang="cs-CZ" dirty="0">
                <a:hlinkClick r:id="rId3"/>
              </a:rPr>
              <a:t>https://www.czso.cz/csu/vykazy/vyberove_setreni_pracovnich_sil</a:t>
            </a:r>
            <a:r>
              <a:rPr lang="cs-CZ" dirty="0"/>
              <a:t> </a:t>
            </a:r>
          </a:p>
          <a:p>
            <a:r>
              <a:rPr lang="cs-CZ" dirty="0"/>
              <a:t>Vzdělávání zaměstnaných osob / zaměstnanců – </a:t>
            </a:r>
            <a:r>
              <a:rPr lang="cs-CZ" dirty="0" err="1"/>
              <a:t>Continuing</a:t>
            </a:r>
            <a:r>
              <a:rPr lang="cs-CZ" dirty="0"/>
              <a:t> </a:t>
            </a:r>
            <a:r>
              <a:rPr lang="cs-CZ" dirty="0" err="1"/>
              <a:t>Vocational</a:t>
            </a:r>
            <a:r>
              <a:rPr lang="cs-CZ" dirty="0"/>
              <a:t> </a:t>
            </a:r>
            <a:r>
              <a:rPr lang="cs-CZ" dirty="0" err="1"/>
              <a:t>Training</a:t>
            </a:r>
            <a:r>
              <a:rPr lang="cs-CZ" dirty="0"/>
              <a:t> </a:t>
            </a:r>
            <a:r>
              <a:rPr lang="cs-CZ" dirty="0" err="1"/>
              <a:t>Survey</a:t>
            </a:r>
            <a:r>
              <a:rPr lang="cs-CZ" dirty="0"/>
              <a:t> (CVTS), ČSÚ </a:t>
            </a:r>
          </a:p>
          <a:p>
            <a:pPr lvl="1"/>
            <a:r>
              <a:rPr lang="cs-CZ" dirty="0">
                <a:hlinkClick r:id="rId4"/>
              </a:rPr>
              <a:t>https://www.czso.cz/csu/czso/vzdelavani-zamestnancu-2020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6669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 k zamyšlení – místo závěru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můžeme dělat pro vyšší účast?</a:t>
            </a:r>
          </a:p>
          <a:p>
            <a:pPr lvl="1"/>
            <a:r>
              <a:rPr lang="cs-CZ" dirty="0"/>
              <a:t>legislativa</a:t>
            </a:r>
          </a:p>
          <a:p>
            <a:pPr lvl="1"/>
            <a:r>
              <a:rPr lang="cs-CZ" dirty="0"/>
              <a:t>financování</a:t>
            </a:r>
          </a:p>
          <a:p>
            <a:pPr lvl="1"/>
            <a:r>
              <a:rPr lang="cs-CZ" dirty="0"/>
              <a:t>informace, poradenství</a:t>
            </a:r>
          </a:p>
          <a:p>
            <a:pPr lvl="1"/>
            <a:r>
              <a:rPr lang="cs-CZ" dirty="0"/>
              <a:t>profesionalizace oblasti</a:t>
            </a:r>
          </a:p>
          <a:p>
            <a:pPr lvl="1"/>
            <a:r>
              <a:rPr lang="cs-CZ" dirty="0"/>
              <a:t>podpora „</a:t>
            </a:r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“, příklady</a:t>
            </a:r>
          </a:p>
          <a:p>
            <a:pPr lvl="1"/>
            <a:r>
              <a:rPr lang="cs-CZ"/>
              <a:t>další </a:t>
            </a:r>
            <a:r>
              <a:rPr lang="cs-CZ" dirty="0"/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4231866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Povaha učení a vzdělávání dospělých (ALE) – důsledky pro účast </a:t>
            </a:r>
          </a:p>
          <a:p>
            <a:r>
              <a:rPr lang="cs-CZ" dirty="0"/>
              <a:t>Efekty (přínosy) ALE – stručný nástin</a:t>
            </a:r>
          </a:p>
          <a:p>
            <a:r>
              <a:rPr lang="cs-CZ" dirty="0"/>
              <a:t>Téma (ne)účasti – jeho význam a výskyt, expertíza v politice</a:t>
            </a:r>
          </a:p>
          <a:p>
            <a:r>
              <a:rPr lang="cs-CZ" dirty="0"/>
              <a:t>Typologie motivů a bariér účasti na ALE, jejich výzkum </a:t>
            </a:r>
          </a:p>
          <a:p>
            <a:r>
              <a:rPr lang="cs-CZ" dirty="0"/>
              <a:t>Stav v ČR</a:t>
            </a:r>
          </a:p>
          <a:p>
            <a:endParaRPr lang="cs-CZ" dirty="0"/>
          </a:p>
          <a:p>
            <a:r>
              <a:rPr lang="cs-CZ" dirty="0"/>
              <a:t>Zdroje </a:t>
            </a:r>
          </a:p>
        </p:txBody>
      </p:sp>
    </p:spTree>
    <p:extLst>
      <p:ext uri="{BB962C8B-B14F-4D97-AF65-F5344CB8AC3E}">
        <p14:creationId xmlns:p14="http://schemas.microsoft.com/office/powerpoint/2010/main" val="3068197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Povaha učení a vzdělávání dospělých – důsledky pro účast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Nesamozřejmost vzdělávání dospělých</a:t>
            </a:r>
          </a:p>
          <a:p>
            <a:r>
              <a:rPr lang="cs-CZ" dirty="0"/>
              <a:t>Různorodost – různost skupin dospělých, obsahů, podob, poskytovatelů…</a:t>
            </a:r>
          </a:p>
          <a:p>
            <a:r>
              <a:rPr lang="cs-CZ" dirty="0"/>
              <a:t>Různé důvody účasti</a:t>
            </a:r>
          </a:p>
          <a:p>
            <a:r>
              <a:rPr lang="cs-CZ" dirty="0"/>
              <a:t>Přístup k VD jako právo / dobro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4531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Efekty (přínosy) ALE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Pozitivní očekávání spjatá s ALE ve vzdělávací politice, u vzdělavatelů a účastníků(?)</a:t>
            </a:r>
          </a:p>
          <a:p>
            <a:r>
              <a:rPr lang="cs-CZ" dirty="0"/>
              <a:t>Roviny – osobní, skupinová (organizační), společenská, globální</a:t>
            </a:r>
          </a:p>
          <a:p>
            <a:r>
              <a:rPr lang="cs-CZ" dirty="0"/>
              <a:t>Nejednoznačnost evidence (vzdělávání koreluje např. se spokojeností, zdravím a příjmy, ale ne vždy rozlišíme jasnou logiku příčiny a následku)</a:t>
            </a:r>
          </a:p>
          <a:p>
            <a:r>
              <a:rPr lang="cs-CZ" dirty="0"/>
              <a:t>Zájem o téma v dokumentech a výzkumech mezinárodních organizací – UNESCO, OECD, EU...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8344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 (ne)účasti – jeho výskyt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Zájem vědy i veřejné politiky</a:t>
            </a:r>
          </a:p>
          <a:p>
            <a:r>
              <a:rPr lang="cs-CZ" dirty="0"/>
              <a:t>Teorie lidského kapitálu </a:t>
            </a:r>
          </a:p>
          <a:p>
            <a:r>
              <a:rPr lang="cs-CZ" dirty="0"/>
              <a:t>Nejenom vzdělávací politika, ale i sociální a ekonomická (představa o souvislosti mezi „</a:t>
            </a:r>
            <a:r>
              <a:rPr lang="cs-CZ" dirty="0" err="1"/>
              <a:t>skills</a:t>
            </a:r>
            <a:r>
              <a:rPr lang="cs-CZ" dirty="0"/>
              <a:t>“ a „</a:t>
            </a:r>
            <a:r>
              <a:rPr lang="cs-CZ" dirty="0" err="1"/>
              <a:t>jobs</a:t>
            </a:r>
            <a:r>
              <a:rPr lang="cs-CZ" dirty="0"/>
              <a:t>“ – u EU a OECD, zájem o málo vzdělané skupiny) </a:t>
            </a:r>
          </a:p>
          <a:p>
            <a:r>
              <a:rPr lang="cs-CZ" dirty="0"/>
              <a:t>Příklad EU – otevřená metoda koordinace (OMC) a důraz na míru účasti dospělých na vzdělávání </a:t>
            </a:r>
          </a:p>
          <a:p>
            <a:r>
              <a:rPr lang="cs-CZ" dirty="0"/>
              <a:t>Vliv expertízy, stav tzv. „</a:t>
            </a:r>
            <a:r>
              <a:rPr lang="cs-CZ" dirty="0" err="1"/>
              <a:t>governing</a:t>
            </a:r>
            <a:r>
              <a:rPr lang="cs-CZ" dirty="0"/>
              <a:t> by </a:t>
            </a:r>
            <a:r>
              <a:rPr lang="cs-CZ" dirty="0" err="1"/>
              <a:t>numbers</a:t>
            </a:r>
            <a:r>
              <a:rPr lang="cs-CZ" dirty="0"/>
              <a:t>“ – moc statistiky, srovnávání </a:t>
            </a:r>
          </a:p>
          <a:p>
            <a:endParaRPr lang="cs-CZ" dirty="0"/>
          </a:p>
          <a:p>
            <a:r>
              <a:rPr lang="cs-CZ" dirty="0"/>
              <a:t>Co lze sledovat – např. množství účasti v různě dlouhých časových obdobích nebo množství hodin/dnů ve vzdělávání, účast v různých typech vzdělávání (formální, neformální, profesní, ne-profesní)…  </a:t>
            </a:r>
          </a:p>
        </p:txBody>
      </p:sp>
    </p:spTree>
    <p:extLst>
      <p:ext uri="{BB962C8B-B14F-4D97-AF65-F5344CB8AC3E}">
        <p14:creationId xmlns:p14="http://schemas.microsoft.com/office/powerpoint/2010/main" val="2647870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Typologie motivů a bariér účasti na ALE, jejich výzkum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Proč se dospělí vzdělávají? </a:t>
            </a:r>
          </a:p>
          <a:p>
            <a:pPr lvl="1"/>
            <a:r>
              <a:rPr lang="cs-CZ" dirty="0"/>
              <a:t>C. O. </a:t>
            </a:r>
            <a:r>
              <a:rPr lang="cs-CZ" dirty="0" err="1"/>
              <a:t>Houle</a:t>
            </a:r>
            <a:r>
              <a:rPr lang="cs-CZ" dirty="0"/>
              <a:t> (60. léta) – lidé jsou zaměřeni buď na a) na cíl, nebo b) na aktivitu (vzdělávání jako sociální proces) popř. c) učení – radost z něj</a:t>
            </a:r>
          </a:p>
          <a:p>
            <a:pPr lvl="1"/>
            <a:r>
              <a:rPr lang="cs-CZ" dirty="0"/>
              <a:t>K. </a:t>
            </a:r>
            <a:r>
              <a:rPr lang="cs-CZ" dirty="0" err="1"/>
              <a:t>Rubenson</a:t>
            </a:r>
            <a:r>
              <a:rPr lang="cs-CZ" dirty="0"/>
              <a:t> (70. léta) – lidé váží všechny náklady a „výnosy“ učení, rozhodují se o ne-zapojení se podle toho, jak jim vychází celková bilance </a:t>
            </a:r>
          </a:p>
          <a:p>
            <a:r>
              <a:rPr lang="cs-CZ" dirty="0"/>
              <a:t>P. </a:t>
            </a:r>
            <a:r>
              <a:rPr lang="cs-CZ" dirty="0" err="1"/>
              <a:t>Crossová</a:t>
            </a:r>
            <a:r>
              <a:rPr lang="cs-CZ" dirty="0"/>
              <a:t> (1981) – zájem o bariéry </a:t>
            </a:r>
          </a:p>
          <a:p>
            <a:pPr lvl="1"/>
            <a:r>
              <a:rPr lang="cs-CZ" dirty="0"/>
              <a:t>Institucionální bariéry</a:t>
            </a:r>
          </a:p>
          <a:p>
            <a:pPr lvl="1"/>
            <a:r>
              <a:rPr lang="cs-CZ" dirty="0"/>
              <a:t>Situační bariéry</a:t>
            </a:r>
          </a:p>
          <a:p>
            <a:pPr lvl="1"/>
            <a:r>
              <a:rPr lang="cs-CZ" dirty="0"/>
              <a:t>Dispoziční bariéry</a:t>
            </a:r>
          </a:p>
          <a:p>
            <a:pPr lvl="1"/>
            <a:r>
              <a:rPr lang="cs-CZ" dirty="0">
                <a:solidFill>
                  <a:srgbClr val="FF0000"/>
                </a:solidFill>
              </a:rPr>
              <a:t>podrobněji viz </a:t>
            </a:r>
            <a:r>
              <a:rPr lang="cs-CZ" dirty="0" err="1">
                <a:solidFill>
                  <a:srgbClr val="FF0000"/>
                </a:solidFill>
              </a:rPr>
              <a:t>Moodle</a:t>
            </a:r>
            <a:r>
              <a:rPr lang="cs-CZ" dirty="0">
                <a:solidFill>
                  <a:srgbClr val="FF0000"/>
                </a:solidFill>
              </a:rPr>
              <a:t> (kap. 1) </a:t>
            </a:r>
            <a:r>
              <a:rPr lang="cs-CZ" dirty="0"/>
              <a:t>https://dl1.cuni.cz/course/view.php?id=5120#section-1</a:t>
            </a:r>
          </a:p>
          <a:p>
            <a:r>
              <a:rPr lang="cs-CZ" dirty="0"/>
              <a:t>R. </a:t>
            </a:r>
            <a:r>
              <a:rPr lang="cs-CZ" dirty="0" err="1"/>
              <a:t>Desjardins</a:t>
            </a:r>
            <a:r>
              <a:rPr lang="cs-CZ" dirty="0"/>
              <a:t> a K. </a:t>
            </a:r>
            <a:r>
              <a:rPr lang="cs-CZ" dirty="0" err="1"/>
              <a:t>Rubenson</a:t>
            </a:r>
            <a:r>
              <a:rPr lang="cs-CZ" dirty="0"/>
              <a:t> (2009) – záleží i na sociální politice státu – odsud vycházejí např. velké rozdíly mezi severem a jihem Evropy – </a:t>
            </a:r>
            <a:r>
              <a:rPr lang="cs-CZ" dirty="0">
                <a:solidFill>
                  <a:srgbClr val="FF0000"/>
                </a:solidFill>
              </a:rPr>
              <a:t>podrobněji viz </a:t>
            </a:r>
            <a:r>
              <a:rPr lang="cs-CZ" dirty="0" err="1">
                <a:solidFill>
                  <a:srgbClr val="FF0000"/>
                </a:solidFill>
              </a:rPr>
              <a:t>Moodle</a:t>
            </a:r>
            <a:r>
              <a:rPr lang="cs-CZ" dirty="0">
                <a:solidFill>
                  <a:srgbClr val="FF0000"/>
                </a:solidFill>
              </a:rPr>
              <a:t> (kap. 1)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4969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Nejnovější výzkum – trendy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Např. E. </a:t>
            </a:r>
            <a:r>
              <a:rPr lang="cs-CZ" dirty="0" err="1"/>
              <a:t>Boeren</a:t>
            </a:r>
            <a:r>
              <a:rPr lang="cs-CZ" dirty="0"/>
              <a:t>: mikro-, </a:t>
            </a:r>
            <a:r>
              <a:rPr lang="cs-CZ" dirty="0" err="1"/>
              <a:t>mezo</a:t>
            </a:r>
            <a:r>
              <a:rPr lang="cs-CZ" dirty="0"/>
              <a:t>-, makrosociální rovina problému účasti, tj. hlavně charakteristiky účastníka, poskytovatelů a společnosti (státu)</a:t>
            </a:r>
          </a:p>
          <a:p>
            <a:endParaRPr lang="cs-CZ" dirty="0"/>
          </a:p>
          <a:p>
            <a:r>
              <a:rPr lang="cs-CZ" dirty="0"/>
              <a:t>Růst zájmu o specifické skupiny – např. „netradiční“ studenty na VŠ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6457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Mírně pod průměrem EU</a:t>
            </a:r>
          </a:p>
          <a:p>
            <a:r>
              <a:rPr lang="cs-CZ" dirty="0"/>
              <a:t>Skupiny s nízkou účastí </a:t>
            </a:r>
          </a:p>
          <a:p>
            <a:pPr lvl="1"/>
            <a:r>
              <a:rPr lang="cs-CZ" dirty="0"/>
              <a:t>pozice na trhu práce (nekvalifikovaná zaměstnání na okraji)</a:t>
            </a:r>
          </a:p>
          <a:p>
            <a:pPr lvl="1"/>
            <a:r>
              <a:rPr lang="cs-CZ" dirty="0"/>
              <a:t>vliv zejména předchozího vzdělání (málo vzdělaní) – největší rozdíly</a:t>
            </a:r>
          </a:p>
          <a:p>
            <a:pPr lvl="1"/>
            <a:r>
              <a:rPr lang="cs-CZ" dirty="0"/>
              <a:t>rodinná situace (rodiče malých dětí – často na rodičovské dovolené)</a:t>
            </a:r>
          </a:p>
          <a:p>
            <a:pPr lvl="1"/>
            <a:r>
              <a:rPr lang="cs-CZ" dirty="0"/>
              <a:t>věk – lidé nad 50 let</a:t>
            </a:r>
          </a:p>
          <a:p>
            <a:pPr lvl="1"/>
            <a:r>
              <a:rPr lang="cs-CZ" dirty="0"/>
              <a:t>lidé s nedostatkem času (podnikatelé) </a:t>
            </a:r>
          </a:p>
          <a:p>
            <a:r>
              <a:rPr lang="cs-CZ" dirty="0"/>
              <a:t>Další možné pohledy (gender aj.) </a:t>
            </a:r>
          </a:p>
          <a:p>
            <a:r>
              <a:rPr lang="cs-CZ" dirty="0"/>
              <a:t>Paradox: potřebnost vs. účast </a:t>
            </a:r>
          </a:p>
          <a:p>
            <a:r>
              <a:rPr lang="cs-CZ" dirty="0"/>
              <a:t>Dominance pracovně orientovaného (krátkodobého) vzdělávání </a:t>
            </a:r>
          </a:p>
          <a:p>
            <a:r>
              <a:rPr lang="cs-CZ" dirty="0"/>
              <a:t>Podrobněji – Kalenda a Kočvarová – např. články ze </a:t>
            </a:r>
            <a:r>
              <a:rPr lang="cs-CZ" i="1" dirty="0"/>
              <a:t>Studia </a:t>
            </a:r>
            <a:r>
              <a:rPr lang="cs-CZ" i="1" dirty="0" err="1"/>
              <a:t>paedagogica</a:t>
            </a:r>
            <a:r>
              <a:rPr lang="cs-CZ" i="1" dirty="0"/>
              <a:t> </a:t>
            </a:r>
            <a:r>
              <a:rPr lang="cs-CZ" dirty="0"/>
              <a:t>(2017) </a:t>
            </a:r>
            <a:r>
              <a:rPr lang="cs-CZ" i="1" dirty="0"/>
              <a:t>s Sociologického časopisu </a:t>
            </a:r>
            <a:r>
              <a:rPr lang="cs-CZ" dirty="0"/>
              <a:t>(2021), Kalenda: </a:t>
            </a:r>
            <a:r>
              <a:rPr lang="cs-CZ" i="1" dirty="0"/>
              <a:t>Vratký triumf</a:t>
            </a:r>
            <a:r>
              <a:rPr lang="cs-CZ" dirty="0"/>
              <a:t>… (2021)</a:t>
            </a:r>
          </a:p>
        </p:txBody>
      </p:sp>
    </p:spTree>
    <p:extLst>
      <p:ext uri="{BB962C8B-B14F-4D97-AF65-F5344CB8AC3E}">
        <p14:creationId xmlns:p14="http://schemas.microsoft.com/office/powerpoint/2010/main" val="2697560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– globálně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UNESCO: GRALE 4 (4. globální zpráva o vzdělávání a učení dospělých) </a:t>
            </a:r>
          </a:p>
          <a:p>
            <a:pPr lvl="1"/>
            <a:r>
              <a:rPr lang="cs-CZ" dirty="0">
                <a:hlinkClick r:id="rId2"/>
              </a:rPr>
              <a:t>https://unesdoc.unesco.org/ark:/48223/pf0000372274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802510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762</Words>
  <Application>Microsoft Office PowerPoint</Application>
  <PresentationFormat>Širokoúhlá obrazovka</PresentationFormat>
  <Paragraphs>73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Účast dospělých na vzdělávání a její bariéry </vt:lpstr>
      <vt:lpstr>Osnova</vt:lpstr>
      <vt:lpstr>Povaha učení a vzdělávání dospělých – důsledky pro účast </vt:lpstr>
      <vt:lpstr>Efekty (přínosy) ALE</vt:lpstr>
      <vt:lpstr>Téma (ne)účasti – jeho výskyt</vt:lpstr>
      <vt:lpstr>Typologie motivů a bariér účasti na ALE, jejich výzkum </vt:lpstr>
      <vt:lpstr>Nejnovější výzkum – trendy  </vt:lpstr>
      <vt:lpstr>Stav v ČR</vt:lpstr>
      <vt:lpstr>Zdroje – globálně </vt:lpstr>
      <vt:lpstr>Zdroje – ČSÚ (ČR v kontextu EU), různost způsobů k problému </vt:lpstr>
      <vt:lpstr>Úkol k zamyšlení – místo závěru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Občanské vzdělávání dospělých</dc:title>
  <dc:creator>FFUK</dc:creator>
  <cp:lastModifiedBy>Kopecký, Martin</cp:lastModifiedBy>
  <cp:revision>96</cp:revision>
  <dcterms:created xsi:type="dcterms:W3CDTF">2020-03-08T20:41:14Z</dcterms:created>
  <dcterms:modified xsi:type="dcterms:W3CDTF">2026-04-12T11:06:01Z</dcterms:modified>
</cp:coreProperties>
</file>