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8"/>
  </p:notesMasterIdLst>
  <p:sldIdLst>
    <p:sldId id="256" r:id="rId2"/>
    <p:sldId id="257" r:id="rId3"/>
    <p:sldId id="285" r:id="rId4"/>
    <p:sldId id="286" r:id="rId5"/>
    <p:sldId id="287" r:id="rId6"/>
    <p:sldId id="288" r:id="rId7"/>
    <p:sldId id="284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83" r:id="rId30"/>
    <p:sldId id="279" r:id="rId31"/>
    <p:sldId id="280" r:id="rId32"/>
    <p:sldId id="281" r:id="rId33"/>
    <p:sldId id="292" r:id="rId34"/>
    <p:sldId id="282" r:id="rId35"/>
    <p:sldId id="291" r:id="rId36"/>
    <p:sldId id="290" r:id="rId37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51"/>
    <p:restoredTop sz="94737"/>
  </p:normalViewPr>
  <p:slideViewPr>
    <p:cSldViewPr>
      <p:cViewPr varScale="1">
        <p:scale>
          <a:sx n="109" d="100"/>
          <a:sy n="109" d="100"/>
        </p:scale>
        <p:origin x="1360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1">
            <a:extLst>
              <a:ext uri="{FF2B5EF4-FFF2-40B4-BE49-F238E27FC236}">
                <a16:creationId xmlns:a16="http://schemas.microsoft.com/office/drawing/2014/main" id="{AFEE3943-8F65-0BEE-28AE-ACDA424233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39" name="AutoShape 2">
            <a:extLst>
              <a:ext uri="{FF2B5EF4-FFF2-40B4-BE49-F238E27FC236}">
                <a16:creationId xmlns:a16="http://schemas.microsoft.com/office/drawing/2014/main" id="{9A0FAE6F-440D-86AE-391C-FAF333855E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0" name="AutoShape 3">
            <a:extLst>
              <a:ext uri="{FF2B5EF4-FFF2-40B4-BE49-F238E27FC236}">
                <a16:creationId xmlns:a16="http://schemas.microsoft.com/office/drawing/2014/main" id="{4D1DCFA6-29C1-629F-5B73-541EEA237E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1" name="Rectangle 4">
            <a:extLst>
              <a:ext uri="{FF2B5EF4-FFF2-40B4-BE49-F238E27FC236}">
                <a16:creationId xmlns:a16="http://schemas.microsoft.com/office/drawing/2014/main" id="{DE46B4C2-D5E2-769B-5F30-7932CB355687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93537" cy="12487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917B62AE-4D3A-4823-F39D-E60F321894D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>
            <a:extLst>
              <a:ext uri="{FF2B5EF4-FFF2-40B4-BE49-F238E27FC236}">
                <a16:creationId xmlns:a16="http://schemas.microsoft.com/office/drawing/2014/main" id="{54B8E8D5-2C55-DCA3-DFC2-2182437F58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Text Box 2">
            <a:extLst>
              <a:ext uri="{FF2B5EF4-FFF2-40B4-BE49-F238E27FC236}">
                <a16:creationId xmlns:a16="http://schemas.microsoft.com/office/drawing/2014/main" id="{8982AA50-B8C5-4145-F763-37071B4FA1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>
            <a:extLst>
              <a:ext uri="{FF2B5EF4-FFF2-40B4-BE49-F238E27FC236}">
                <a16:creationId xmlns:a16="http://schemas.microsoft.com/office/drawing/2014/main" id="{C83A0C4A-9F69-AD44-C9A5-1DCCF0C8C0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A363AA13-0CE7-3A13-8B9C-A5CFC97514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>
            <a:extLst>
              <a:ext uri="{FF2B5EF4-FFF2-40B4-BE49-F238E27FC236}">
                <a16:creationId xmlns:a16="http://schemas.microsoft.com/office/drawing/2014/main" id="{DAD9A4C4-97BC-BB18-1259-9D0A70C18B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Text Box 2">
            <a:extLst>
              <a:ext uri="{FF2B5EF4-FFF2-40B4-BE49-F238E27FC236}">
                <a16:creationId xmlns:a16="http://schemas.microsoft.com/office/drawing/2014/main" id="{13CDF2DD-EFD3-23D9-E9A1-F6BE35F497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1">
            <a:extLst>
              <a:ext uri="{FF2B5EF4-FFF2-40B4-BE49-F238E27FC236}">
                <a16:creationId xmlns:a16="http://schemas.microsoft.com/office/drawing/2014/main" id="{2534DE3D-BE63-8464-3E1B-CC09808889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Text Box 2">
            <a:extLst>
              <a:ext uri="{FF2B5EF4-FFF2-40B4-BE49-F238E27FC236}">
                <a16:creationId xmlns:a16="http://schemas.microsoft.com/office/drawing/2014/main" id="{291962CA-0434-4BB2-4526-1B21A91C51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>
            <a:extLst>
              <a:ext uri="{FF2B5EF4-FFF2-40B4-BE49-F238E27FC236}">
                <a16:creationId xmlns:a16="http://schemas.microsoft.com/office/drawing/2014/main" id="{A0FCC6CD-6779-319A-1C97-82E5CD1DE6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Text Box 2">
            <a:extLst>
              <a:ext uri="{FF2B5EF4-FFF2-40B4-BE49-F238E27FC236}">
                <a16:creationId xmlns:a16="http://schemas.microsoft.com/office/drawing/2014/main" id="{9241A091-8DC3-5DE2-85BE-A3F70BD2DD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1">
            <a:extLst>
              <a:ext uri="{FF2B5EF4-FFF2-40B4-BE49-F238E27FC236}">
                <a16:creationId xmlns:a16="http://schemas.microsoft.com/office/drawing/2014/main" id="{C78E4AC4-A849-8374-0D19-BF614CC7A6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Text Box 2">
            <a:extLst>
              <a:ext uri="{FF2B5EF4-FFF2-40B4-BE49-F238E27FC236}">
                <a16:creationId xmlns:a16="http://schemas.microsoft.com/office/drawing/2014/main" id="{257570B8-F7A3-CD68-539E-607541DDBE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1">
            <a:extLst>
              <a:ext uri="{FF2B5EF4-FFF2-40B4-BE49-F238E27FC236}">
                <a16:creationId xmlns:a16="http://schemas.microsoft.com/office/drawing/2014/main" id="{51B1BD9C-0D82-3D51-CA3A-A9BCD7388A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Text Box 2">
            <a:extLst>
              <a:ext uri="{FF2B5EF4-FFF2-40B4-BE49-F238E27FC236}">
                <a16:creationId xmlns:a16="http://schemas.microsoft.com/office/drawing/2014/main" id="{24888121-27A8-F68B-B652-6E21AECDE5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1">
            <a:extLst>
              <a:ext uri="{FF2B5EF4-FFF2-40B4-BE49-F238E27FC236}">
                <a16:creationId xmlns:a16="http://schemas.microsoft.com/office/drawing/2014/main" id="{B1DBC21C-F57D-C83A-1E2A-2CDFC6B1DB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Text Box 2">
            <a:extLst>
              <a:ext uri="{FF2B5EF4-FFF2-40B4-BE49-F238E27FC236}">
                <a16:creationId xmlns:a16="http://schemas.microsoft.com/office/drawing/2014/main" id="{D2BDDB97-C6B2-A2B5-CE9C-FA63B9A9E7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1">
            <a:extLst>
              <a:ext uri="{FF2B5EF4-FFF2-40B4-BE49-F238E27FC236}">
                <a16:creationId xmlns:a16="http://schemas.microsoft.com/office/drawing/2014/main" id="{D72D006E-1870-9EA9-8D33-40BCC2C4AC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Text Box 2">
            <a:extLst>
              <a:ext uri="{FF2B5EF4-FFF2-40B4-BE49-F238E27FC236}">
                <a16:creationId xmlns:a16="http://schemas.microsoft.com/office/drawing/2014/main" id="{77F0646A-7F23-2857-E68F-4559A009F9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1">
            <a:extLst>
              <a:ext uri="{FF2B5EF4-FFF2-40B4-BE49-F238E27FC236}">
                <a16:creationId xmlns:a16="http://schemas.microsoft.com/office/drawing/2014/main" id="{848D443D-7FDF-6EE9-94BF-0AC74A507D8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Text Box 2">
            <a:extLst>
              <a:ext uri="{FF2B5EF4-FFF2-40B4-BE49-F238E27FC236}">
                <a16:creationId xmlns:a16="http://schemas.microsoft.com/office/drawing/2014/main" id="{33ED1558-6D80-88B6-587F-77D25DE70F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1">
            <a:extLst>
              <a:ext uri="{FF2B5EF4-FFF2-40B4-BE49-F238E27FC236}">
                <a16:creationId xmlns:a16="http://schemas.microsoft.com/office/drawing/2014/main" id="{E10C704D-19D1-81C3-F806-1ED4D1F138F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Text Box 2">
            <a:extLst>
              <a:ext uri="{FF2B5EF4-FFF2-40B4-BE49-F238E27FC236}">
                <a16:creationId xmlns:a16="http://schemas.microsoft.com/office/drawing/2014/main" id="{5128CBAF-7DFA-9CF0-21A8-21197DA684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>
            <a:extLst>
              <a:ext uri="{FF2B5EF4-FFF2-40B4-BE49-F238E27FC236}">
                <a16:creationId xmlns:a16="http://schemas.microsoft.com/office/drawing/2014/main" id="{BA564AA6-6F14-C39A-46ED-E417514DFC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Text Box 2">
            <a:extLst>
              <a:ext uri="{FF2B5EF4-FFF2-40B4-BE49-F238E27FC236}">
                <a16:creationId xmlns:a16="http://schemas.microsoft.com/office/drawing/2014/main" id="{832D24B4-A3E8-4210-C758-E7EA91B5C7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1">
            <a:extLst>
              <a:ext uri="{FF2B5EF4-FFF2-40B4-BE49-F238E27FC236}">
                <a16:creationId xmlns:a16="http://schemas.microsoft.com/office/drawing/2014/main" id="{29B2132B-9FE3-73E7-CE63-EABC47485A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Text Box 2">
            <a:extLst>
              <a:ext uri="{FF2B5EF4-FFF2-40B4-BE49-F238E27FC236}">
                <a16:creationId xmlns:a16="http://schemas.microsoft.com/office/drawing/2014/main" id="{CCA380A2-2D4C-F058-7FD3-F8917FB397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1">
            <a:extLst>
              <a:ext uri="{FF2B5EF4-FFF2-40B4-BE49-F238E27FC236}">
                <a16:creationId xmlns:a16="http://schemas.microsoft.com/office/drawing/2014/main" id="{FD037D79-C1DC-0A3D-B78E-43DDFE4D7C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Text Box 2">
            <a:extLst>
              <a:ext uri="{FF2B5EF4-FFF2-40B4-BE49-F238E27FC236}">
                <a16:creationId xmlns:a16="http://schemas.microsoft.com/office/drawing/2014/main" id="{80037C1C-76DD-C524-9B2A-95111746C7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1">
            <a:extLst>
              <a:ext uri="{FF2B5EF4-FFF2-40B4-BE49-F238E27FC236}">
                <a16:creationId xmlns:a16="http://schemas.microsoft.com/office/drawing/2014/main" id="{F59BBE9F-E4D7-744C-426F-4EC8ADC23C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Text Box 2">
            <a:extLst>
              <a:ext uri="{FF2B5EF4-FFF2-40B4-BE49-F238E27FC236}">
                <a16:creationId xmlns:a16="http://schemas.microsoft.com/office/drawing/2014/main" id="{F4F7D279-D92B-C4C0-23A7-567FDC1200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1">
            <a:extLst>
              <a:ext uri="{FF2B5EF4-FFF2-40B4-BE49-F238E27FC236}">
                <a16:creationId xmlns:a16="http://schemas.microsoft.com/office/drawing/2014/main" id="{D51FACD6-A8F6-68F6-6A26-49DDF0095F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Text Box 2">
            <a:extLst>
              <a:ext uri="{FF2B5EF4-FFF2-40B4-BE49-F238E27FC236}">
                <a16:creationId xmlns:a16="http://schemas.microsoft.com/office/drawing/2014/main" id="{CEC8CB32-D522-A4CC-9D73-BABC101F2B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1">
            <a:extLst>
              <a:ext uri="{FF2B5EF4-FFF2-40B4-BE49-F238E27FC236}">
                <a16:creationId xmlns:a16="http://schemas.microsoft.com/office/drawing/2014/main" id="{4615D1E8-17CC-E36D-E2D3-66A55BD4AD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Text Box 2">
            <a:extLst>
              <a:ext uri="{FF2B5EF4-FFF2-40B4-BE49-F238E27FC236}">
                <a16:creationId xmlns:a16="http://schemas.microsoft.com/office/drawing/2014/main" id="{E044D711-6CA0-6330-0695-4BD4FE33AA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1">
            <a:extLst>
              <a:ext uri="{FF2B5EF4-FFF2-40B4-BE49-F238E27FC236}">
                <a16:creationId xmlns:a16="http://schemas.microsoft.com/office/drawing/2014/main" id="{946F231E-D384-2A13-3BD3-40FD50BC22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Text Box 2">
            <a:extLst>
              <a:ext uri="{FF2B5EF4-FFF2-40B4-BE49-F238E27FC236}">
                <a16:creationId xmlns:a16="http://schemas.microsoft.com/office/drawing/2014/main" id="{9091712D-6DC6-F47F-589B-26B2D866A8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1">
            <a:extLst>
              <a:ext uri="{FF2B5EF4-FFF2-40B4-BE49-F238E27FC236}">
                <a16:creationId xmlns:a16="http://schemas.microsoft.com/office/drawing/2014/main" id="{B79FD4EC-2316-D146-6065-52572B4CB9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Text Box 2">
            <a:extLst>
              <a:ext uri="{FF2B5EF4-FFF2-40B4-BE49-F238E27FC236}">
                <a16:creationId xmlns:a16="http://schemas.microsoft.com/office/drawing/2014/main" id="{38CF3473-40F5-6B3B-2B82-F2A2369262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1">
            <a:extLst>
              <a:ext uri="{FF2B5EF4-FFF2-40B4-BE49-F238E27FC236}">
                <a16:creationId xmlns:a16="http://schemas.microsoft.com/office/drawing/2014/main" id="{560BAA4C-7F01-CCD0-2C15-A1DFE4607C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Text Box 2">
            <a:extLst>
              <a:ext uri="{FF2B5EF4-FFF2-40B4-BE49-F238E27FC236}">
                <a16:creationId xmlns:a16="http://schemas.microsoft.com/office/drawing/2014/main" id="{D3DA9A46-0F52-0C95-7F25-D33E2120E0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1">
            <a:extLst>
              <a:ext uri="{FF2B5EF4-FFF2-40B4-BE49-F238E27FC236}">
                <a16:creationId xmlns:a16="http://schemas.microsoft.com/office/drawing/2014/main" id="{560BAA4C-7F01-CCD0-2C15-A1DFE4607C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Text Box 2">
            <a:extLst>
              <a:ext uri="{FF2B5EF4-FFF2-40B4-BE49-F238E27FC236}">
                <a16:creationId xmlns:a16="http://schemas.microsoft.com/office/drawing/2014/main" id="{D3DA9A46-0F52-0C95-7F25-D33E2120E0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783054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ext Box 1">
            <a:extLst>
              <a:ext uri="{FF2B5EF4-FFF2-40B4-BE49-F238E27FC236}">
                <a16:creationId xmlns:a16="http://schemas.microsoft.com/office/drawing/2014/main" id="{0A497F95-CEB3-C80B-4BD2-5081AC2773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Text Box 2">
            <a:extLst>
              <a:ext uri="{FF2B5EF4-FFF2-40B4-BE49-F238E27FC236}">
                <a16:creationId xmlns:a16="http://schemas.microsoft.com/office/drawing/2014/main" id="{93E8E04E-222C-5D55-10AA-26DDCE5594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>
            <a:extLst>
              <a:ext uri="{FF2B5EF4-FFF2-40B4-BE49-F238E27FC236}">
                <a16:creationId xmlns:a16="http://schemas.microsoft.com/office/drawing/2014/main" id="{D2AA57FD-E9B2-09A7-6CEB-CBBC96EA09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Text Box 2">
            <a:extLst>
              <a:ext uri="{FF2B5EF4-FFF2-40B4-BE49-F238E27FC236}">
                <a16:creationId xmlns:a16="http://schemas.microsoft.com/office/drawing/2014/main" id="{36C5E51D-91F1-5B97-30E4-C8F6C22E01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ext Box 1">
            <a:extLst>
              <a:ext uri="{FF2B5EF4-FFF2-40B4-BE49-F238E27FC236}">
                <a16:creationId xmlns:a16="http://schemas.microsoft.com/office/drawing/2014/main" id="{0A497F95-CEB3-C80B-4BD2-5081AC2773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Text Box 2">
            <a:extLst>
              <a:ext uri="{FF2B5EF4-FFF2-40B4-BE49-F238E27FC236}">
                <a16:creationId xmlns:a16="http://schemas.microsoft.com/office/drawing/2014/main" id="{93E8E04E-222C-5D55-10AA-26DDCE5594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149595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ext Box 1">
            <a:extLst>
              <a:ext uri="{FF2B5EF4-FFF2-40B4-BE49-F238E27FC236}">
                <a16:creationId xmlns:a16="http://schemas.microsoft.com/office/drawing/2014/main" id="{D8168803-3B18-6048-1226-312B65F3CC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Text Box 2">
            <a:extLst>
              <a:ext uri="{FF2B5EF4-FFF2-40B4-BE49-F238E27FC236}">
                <a16:creationId xmlns:a16="http://schemas.microsoft.com/office/drawing/2014/main" id="{42BCCFBB-D939-BB67-BDC0-8642B87B7D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>
            <a:extLst>
              <a:ext uri="{FF2B5EF4-FFF2-40B4-BE49-F238E27FC236}">
                <a16:creationId xmlns:a16="http://schemas.microsoft.com/office/drawing/2014/main" id="{BD8C46F4-1D80-3220-43F4-BC32C445F0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Text Box 2">
            <a:extLst>
              <a:ext uri="{FF2B5EF4-FFF2-40B4-BE49-F238E27FC236}">
                <a16:creationId xmlns:a16="http://schemas.microsoft.com/office/drawing/2014/main" id="{BFF2D940-C704-2D09-1949-B4EACE7BFE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>
            <a:extLst>
              <a:ext uri="{FF2B5EF4-FFF2-40B4-BE49-F238E27FC236}">
                <a16:creationId xmlns:a16="http://schemas.microsoft.com/office/drawing/2014/main" id="{808A8535-1E90-3824-545C-CD7D7D997EB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Text Box 2">
            <a:extLst>
              <a:ext uri="{FF2B5EF4-FFF2-40B4-BE49-F238E27FC236}">
                <a16:creationId xmlns:a16="http://schemas.microsoft.com/office/drawing/2014/main" id="{F9DDB086-7FA0-426F-985F-57AA0FC28E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>
            <a:extLst>
              <a:ext uri="{FF2B5EF4-FFF2-40B4-BE49-F238E27FC236}">
                <a16:creationId xmlns:a16="http://schemas.microsoft.com/office/drawing/2014/main" id="{1E78B5E4-7763-182B-0EBC-7A5124C79F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Text Box 2">
            <a:extLst>
              <a:ext uri="{FF2B5EF4-FFF2-40B4-BE49-F238E27FC236}">
                <a16:creationId xmlns:a16="http://schemas.microsoft.com/office/drawing/2014/main" id="{DA33A833-2A2A-6232-10C8-392F9081EB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>
            <a:extLst>
              <a:ext uri="{FF2B5EF4-FFF2-40B4-BE49-F238E27FC236}">
                <a16:creationId xmlns:a16="http://schemas.microsoft.com/office/drawing/2014/main" id="{EAEF77FE-D449-80CD-367C-15988C9F00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Text Box 2">
            <a:extLst>
              <a:ext uri="{FF2B5EF4-FFF2-40B4-BE49-F238E27FC236}">
                <a16:creationId xmlns:a16="http://schemas.microsoft.com/office/drawing/2014/main" id="{807EA7B6-B3E4-97F6-0992-76BFD32EDA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1">
            <a:extLst>
              <a:ext uri="{FF2B5EF4-FFF2-40B4-BE49-F238E27FC236}">
                <a16:creationId xmlns:a16="http://schemas.microsoft.com/office/drawing/2014/main" id="{D36B4A0A-3B92-E2D4-1CEA-29BBDA6AE4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Text Box 2">
            <a:extLst>
              <a:ext uri="{FF2B5EF4-FFF2-40B4-BE49-F238E27FC236}">
                <a16:creationId xmlns:a16="http://schemas.microsoft.com/office/drawing/2014/main" id="{4523922E-EC3E-5783-15F6-EF619DE027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1">
            <a:extLst>
              <a:ext uri="{FF2B5EF4-FFF2-40B4-BE49-F238E27FC236}">
                <a16:creationId xmlns:a16="http://schemas.microsoft.com/office/drawing/2014/main" id="{F6E06AA6-784B-7766-F832-B01E0589C4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Text Box 2">
            <a:extLst>
              <a:ext uri="{FF2B5EF4-FFF2-40B4-BE49-F238E27FC236}">
                <a16:creationId xmlns:a16="http://schemas.microsoft.com/office/drawing/2014/main" id="{C0247BBA-6EC4-79E4-9788-2A92DD135D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Master-Untertitelformat bearbeiten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3290E90-6F5E-52A7-CEE1-2482D6D1795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B41C108-086C-6A70-B65E-E1BC14C4D30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73D703-8D4D-F1D6-DF40-8412901ACCD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514092-7EEC-CB4C-9FB0-F7341F4E8B4E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910288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E4DAD70-CF04-B1C2-6256-C3C8B77529D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B75EC61-0495-2A8A-D914-4904A7918E5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70115D-9E6C-5740-9D46-883F6E38806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3D7A6-EA66-8A48-B38C-748C7D831F7D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2815676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4638" y="128588"/>
            <a:ext cx="2055812" cy="5991225"/>
          </a:xfrm>
        </p:spPr>
        <p:txBody>
          <a:bodyPr vert="eaVert"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5038" cy="5991225"/>
          </a:xfrm>
        </p:spPr>
        <p:txBody>
          <a:bodyPr vert="eaVert"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74849A2-D988-ABC9-0C67-AFA751DD778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0DA503F-F5AD-BBB2-D26A-15F7ED106E2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165DA1-BF63-2CAF-5F42-D45DDAF42C3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089F3-99CB-944C-9688-E6B2813C4239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6303254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3250" cy="1433512"/>
          </a:xfrm>
        </p:spPr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75A5CCE6-5903-19BD-C984-D2DFD9E6794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41BD949-B1FB-1A77-5CFF-044292DC35A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2041202-B87F-ED18-DAFC-6BDBDB8FBB8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502A3-05D0-4B40-A538-6AB668FD7A11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4275520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46565D7-B915-E01E-2742-97E660F0889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177577D-89B8-5C0E-A6F2-69A48BA4E8E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D25E7E-99F0-6DDA-AC9B-6B67D07A866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377DCD-981D-5F44-878D-92E5399D6745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850320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7D7219E-1280-6AA8-43BC-08316CFAF94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802EBE6-5661-8094-059F-94977220504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3198C8B-EC5E-B0D7-93C8-EF449DECAE7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19CD04-57B2-EC47-8369-DC3D0F63FBC1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144076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5425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80067EF-2DCA-D025-30AE-469121C416D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5A43C3FF-BF3D-EA54-81A4-1D5469CD166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057A2B44-E7CA-EA0C-46EA-B38D50D8B37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A32FB-CF18-C842-9F51-3130A489BE1F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2600879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2679D9E3-3ADC-35CF-49E5-5220D239C0D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17072BBC-9732-79EE-4A3F-A3F795ABE7E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D1C53FAD-7487-54C2-5E83-D32468CB255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87E77B-74FB-5646-BBD6-5F8A8B14598C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2850098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B97CCCE-E69B-1B22-AC76-D9EE51EB128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C845F9A-E68C-9ADE-D60D-1B026B8A729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299B6D5-9F6F-F2F8-B54B-EEF2A322FC2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4D4B6-1530-DD4F-AB96-1ADBF2F5B6E1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301516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E8F91567-AE41-FB98-4B5C-150E334BE08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279EABA-D16B-797F-8672-EC6201E30AB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E3F8FC7-ADD7-054E-7932-A7482344699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1E71EA-767E-9A40-8B9E-72876E4782D7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699917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DCC62E0-0505-3E2E-7765-EDAFDA6F709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18EE281D-642E-0B1E-7AAD-734BF043840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ABE00472-FC00-2E84-99B5-91F5BDEB135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745DFD-745F-414C-8F39-AD35EBA3974D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233278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F3025E4-1E07-1C36-1EE9-7C94E30356C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E4ADB3CA-762F-F6D3-EA44-C4B399AA01E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AB5E469-F425-D5DD-6145-455C27A7F03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226859-B046-AD43-B49E-C899DC92062D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51711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2E182004-942A-5330-4558-C111211FC5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3250" cy="143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CZ"/>
              <a:t>Klicken Sie, um das Format des Titeltextes zu bearbeiten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DAFAC6F6-D0B5-3BFD-B23F-0DA04B20E6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3250" cy="451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CZ"/>
              <a:t>Klicken Sie, um die Formate des Gliederungstextes zu bearbeiten</a:t>
            </a:r>
          </a:p>
          <a:p>
            <a:pPr lvl="1"/>
            <a:r>
              <a:rPr lang="en-GB" altLang="de-CZ"/>
              <a:t>Zweite Gliederungsebene</a:t>
            </a:r>
          </a:p>
          <a:p>
            <a:pPr lvl="2"/>
            <a:r>
              <a:rPr lang="en-GB" altLang="de-CZ"/>
              <a:t>Dritte Gliederungsebene</a:t>
            </a:r>
          </a:p>
          <a:p>
            <a:pPr lvl="3"/>
            <a:r>
              <a:rPr lang="en-GB" altLang="de-CZ"/>
              <a:t>Vierte Gliederungsebene</a:t>
            </a:r>
          </a:p>
          <a:p>
            <a:pPr lvl="4"/>
            <a:r>
              <a:rPr lang="en-GB" altLang="de-CZ"/>
              <a:t>Fünfte Gliederungsebene</a:t>
            </a:r>
          </a:p>
          <a:p>
            <a:pPr lvl="4"/>
            <a:r>
              <a:rPr lang="en-GB" altLang="de-CZ"/>
              <a:t>Sechste Gliederungsebene</a:t>
            </a:r>
          </a:p>
          <a:p>
            <a:pPr lvl="4"/>
            <a:r>
              <a:rPr lang="en-GB" altLang="de-CZ"/>
              <a:t>Siebente Gliederungsebene</a:t>
            </a:r>
          </a:p>
          <a:p>
            <a:pPr lvl="4"/>
            <a:r>
              <a:rPr lang="en-GB" altLang="de-CZ"/>
              <a:t>Achte Gliederungsebene</a:t>
            </a:r>
          </a:p>
          <a:p>
            <a:pPr lvl="4"/>
            <a:r>
              <a:rPr lang="en-GB" altLang="de-CZ"/>
              <a:t>Neunte Gliederungsebene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6BCDD9E8-9713-B114-FDA2-3E3DEEB1092A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27250" cy="4699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755BFF9-5734-73DC-A2CB-E073460DCA10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89250" cy="4699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A666553-25C0-D014-256A-9BAC0005465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7250" cy="4699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ACD9888-BE89-C945-AB3F-1B403ABB7D2E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>
            <a:extLst>
              <a:ext uri="{FF2B5EF4-FFF2-40B4-BE49-F238E27FC236}">
                <a16:creationId xmlns:a16="http://schemas.microsoft.com/office/drawing/2014/main" id="{69E4C489-369A-83E7-F16A-A0742A529B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1052513"/>
            <a:ext cx="7772400" cy="14700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CH" altLang="de-CZ" sz="4000" b="1">
                <a:latin typeface="Times New Roman" panose="02020603050405020304" pitchFamily="18" charset="0"/>
              </a:rPr>
              <a:t>Morfologie ruštiny</a:t>
            </a: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F379F4E3-59DB-6B72-2F4F-21A874743577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1331913" y="4652963"/>
            <a:ext cx="6400800" cy="911225"/>
          </a:xfrm>
        </p:spPr>
        <p:txBody>
          <a:bodyPr/>
          <a:lstStyle/>
          <a:p>
            <a:pPr marL="0" indent="0" algn="ctr" eaLnBrk="1" hangingPunct="1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de-CH" altLang="de-CZ">
                <a:latin typeface="Times New Roman" panose="02020603050405020304" pitchFamily="18" charset="0"/>
              </a:rPr>
              <a:t>Markus Giger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94838C7F-9FE3-5595-9AA2-CD688BF5C53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226425" cy="6924675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Toto paradigma platí pro adjektiva s kmenem na párový nepalatalizovaný konsonant a s přízvukem na koncovce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Fonologická totožnost posledního vokálu v </a:t>
            </a:r>
            <a:r>
              <a:rPr lang="cs-CZ" altLang="de-CZ" sz="2800" dirty="0" err="1">
                <a:latin typeface="Times New Roman" panose="02020603050405020304" pitchFamily="18" charset="0"/>
              </a:rPr>
              <a:t>Gsg</a:t>
            </a:r>
            <a:r>
              <a:rPr lang="cs-CZ" altLang="de-CZ" sz="2800" dirty="0">
                <a:latin typeface="Times New Roman" panose="02020603050405020304" pitchFamily="18" charset="0"/>
              </a:rPr>
              <a:t> m/n se dá určit pouze na základě zájmenných tvarů jako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того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всего</a:t>
            </a:r>
            <a:r>
              <a:rPr lang="cs-CZ" altLang="de-CZ" sz="2800" dirty="0">
                <a:latin typeface="Times New Roman" panose="02020603050405020304" pitchFamily="18" charset="0"/>
              </a:rPr>
              <a:t> (v rámci vlastního adjektivního paradigmatu není nikdy pod přízvukem). Pokud to nechceme – protože paradigmata celkově nejsou úplně totožná – je třeba psát -ova</a:t>
            </a:r>
            <a:r>
              <a:rPr lang="cs-CZ" altLang="de-CZ" sz="2400" baseline="-20000" dirty="0">
                <a:latin typeface="Times New Roman" panose="02020603050405020304" pitchFamily="18" charset="0"/>
              </a:rPr>
              <a:t>1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Psaní {</a:t>
            </a:r>
            <a:r>
              <a:rPr lang="cs-CZ" altLang="de-CZ" sz="2800" dirty="0" err="1">
                <a:latin typeface="Times New Roman" panose="02020603050405020304" pitchFamily="18" charset="0"/>
              </a:rPr>
              <a:t>г</a:t>
            </a:r>
            <a:r>
              <a:rPr lang="cs-CZ" altLang="de-CZ" sz="2800" dirty="0">
                <a:latin typeface="Times New Roman" panose="02020603050405020304" pitchFamily="18" charset="0"/>
              </a:rPr>
              <a:t>} ve stejné koncovce je archaismus, který nebere v úvahu specifický hláskový posun g&gt;v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endParaRPr lang="cs-CZ" altLang="de-CZ" sz="2800" dirty="0">
              <a:latin typeface="Times New Roman" panose="02020603050405020304" pitchFamily="18" charset="0"/>
            </a:endParaRP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endParaRPr lang="cs-CZ" altLang="de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>
            <a:extLst>
              <a:ext uri="{FF2B5EF4-FFF2-40B4-BE49-F238E27FC236}">
                <a16:creationId xmlns:a16="http://schemas.microsoft.com/office/drawing/2014/main" id="{2D870744-AAD9-D1FD-B60C-7C318B30558B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226425" cy="6408737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U všech odpovídajících adjektiv s přízvukem na kmeni se píše v </a:t>
            </a:r>
            <a:r>
              <a:rPr lang="cs-CZ" altLang="de-CZ" sz="2800" dirty="0" err="1">
                <a:latin typeface="Times New Roman" panose="02020603050405020304" pitchFamily="18" charset="0"/>
              </a:rPr>
              <a:t>Nsg</a:t>
            </a:r>
            <a:r>
              <a:rPr lang="cs-CZ" altLang="de-CZ" sz="2800" dirty="0">
                <a:latin typeface="Times New Roman" panose="02020603050405020304" pitchFamily="18" charset="0"/>
              </a:rPr>
              <a:t> m (resp. v neživotném </a:t>
            </a:r>
            <a:r>
              <a:rPr lang="cs-CZ" altLang="de-CZ" sz="2800" dirty="0" err="1">
                <a:latin typeface="Times New Roman" panose="02020603050405020304" pitchFamily="18" charset="0"/>
              </a:rPr>
              <a:t>Asg</a:t>
            </a:r>
            <a:r>
              <a:rPr lang="cs-CZ" altLang="de-CZ" sz="2800" dirty="0">
                <a:latin typeface="Times New Roman" panose="02020603050405020304" pitchFamily="18" charset="0"/>
              </a:rPr>
              <a:t> m)</a:t>
            </a:r>
            <a:br>
              <a:rPr lang="cs-CZ" altLang="de-CZ" sz="2800" dirty="0">
                <a:latin typeface="Times New Roman" panose="02020603050405020304" pitchFamily="18" charset="0"/>
              </a:rPr>
            </a:br>
            <a:r>
              <a:rPr lang="cs-CZ" altLang="de-CZ" sz="2800" dirty="0">
                <a:latin typeface="Times New Roman" panose="02020603050405020304" pitchFamily="18" charset="0"/>
              </a:rPr>
              <a:t>-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ый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i="1" dirty="0">
                <a:latin typeface="Times New Roman" panose="02020603050405020304" pitchFamily="18" charset="0"/>
              </a:rPr>
              <a:t>(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н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о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вый</a:t>
            </a:r>
            <a:r>
              <a:rPr lang="cs-CZ" altLang="de-CZ" sz="2800" i="1" dirty="0">
                <a:latin typeface="Times New Roman" panose="02020603050405020304" pitchFamily="18" charset="0"/>
              </a:rPr>
              <a:t>)</a:t>
            </a:r>
            <a:r>
              <a:rPr lang="cs-CZ" altLang="de-CZ" sz="2800" dirty="0">
                <a:latin typeface="Times New Roman" panose="02020603050405020304" pitchFamily="18" charset="0"/>
              </a:rPr>
              <a:t>. Vzhledem k tomu, že se vyslovuje [</a:t>
            </a:r>
            <a:r>
              <a:rPr lang="de-CZ" sz="2800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ɪ</a:t>
            </a:r>
            <a:r>
              <a:rPr lang="cs-CZ" altLang="de-CZ" sz="2800" dirty="0">
                <a:latin typeface="Times New Roman" panose="02020603050405020304" pitchFamily="18" charset="0"/>
              </a:rPr>
              <a:t>j], je třeba koncovku interpretovat jako /</a:t>
            </a:r>
            <a:r>
              <a:rPr lang="cs-CZ" altLang="de-CZ" sz="2800" dirty="0" err="1">
                <a:latin typeface="Times New Roman" panose="02020603050405020304" pitchFamily="18" charset="0"/>
              </a:rPr>
              <a:t>ij</a:t>
            </a:r>
            <a:r>
              <a:rPr lang="cs-CZ" altLang="de-CZ" sz="2800" dirty="0">
                <a:latin typeface="Times New Roman" panose="02020603050405020304" pitchFamily="18" charset="0"/>
              </a:rPr>
              <a:t>/, tedy jako fonologicky jinou než v typu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молодой</a:t>
            </a:r>
            <a:endParaRPr lang="cs-CZ" altLang="de-CZ" sz="2800" i="1" dirty="0">
              <a:latin typeface="Times New Roman" panose="02020603050405020304" pitchFamily="18" charset="0"/>
            </a:endParaRP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Historicky jde o relativně nedávný vývoj: ještě na začátku 19. stol. se patrně obecně vyslovovalo mimo přízvuk [</a:t>
            </a:r>
            <a:r>
              <a:rPr lang="cs-CZ" altLang="de-CZ" sz="2800" dirty="0" err="1">
                <a:latin typeface="Times New Roman" panose="02020603050405020304" pitchFamily="18" charset="0"/>
              </a:rPr>
              <a:t>əj</a:t>
            </a:r>
            <a:r>
              <a:rPr lang="cs-CZ" altLang="de-CZ" sz="2800" dirty="0">
                <a:latin typeface="Times New Roman" panose="02020603050405020304" pitchFamily="18" charset="0"/>
              </a:rPr>
              <a:t>], co odpovídá fonologickému /oj/ po párových nepalatalizovaných konsonantech mimo přízvuk. Srov. Lermontovův rým</a:t>
            </a:r>
            <a:r>
              <a:rPr lang="ru-RU" altLang="de-CZ" sz="2800" dirty="0">
                <a:latin typeface="Times New Roman" panose="02020603050405020304" pitchFamily="18" charset="0"/>
              </a:rPr>
              <a:t>: </a:t>
            </a:r>
            <a:r>
              <a:rPr lang="ru-RU" altLang="de-CZ" sz="2800" i="1" dirty="0">
                <a:latin typeface="Times New Roman" panose="02020603050405020304" pitchFamily="18" charset="0"/>
              </a:rPr>
              <a:t>Белеет парус один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о</a:t>
            </a:r>
            <a:r>
              <a:rPr lang="ru-RU" altLang="de-CZ" sz="2800" i="1" dirty="0">
                <a:latin typeface="Times New Roman" panose="02020603050405020304" pitchFamily="18" charset="0"/>
              </a:rPr>
              <a:t>к</a:t>
            </a:r>
            <a:r>
              <a:rPr lang="ru-RU" altLang="de-CZ" sz="2800" b="1" i="1" dirty="0">
                <a:latin typeface="Times New Roman" panose="02020603050405020304" pitchFamily="18" charset="0"/>
              </a:rPr>
              <a:t>ий</a:t>
            </a:r>
            <a:r>
              <a:rPr lang="ru-RU" altLang="de-CZ" sz="2800" i="1" dirty="0">
                <a:latin typeface="Times New Roman" panose="02020603050405020304" pitchFamily="18" charset="0"/>
              </a:rPr>
              <a:t> / в тумане моря голубом / Что ищет он в стране далёк</a:t>
            </a:r>
            <a:r>
              <a:rPr lang="ru-RU" altLang="de-CZ" sz="2800" b="1" i="1" dirty="0">
                <a:latin typeface="Times New Roman" panose="02020603050405020304" pitchFamily="18" charset="0"/>
              </a:rPr>
              <a:t>ой</a:t>
            </a:r>
            <a:r>
              <a:rPr lang="ru-RU" altLang="de-CZ" sz="2800" i="1" dirty="0">
                <a:latin typeface="Times New Roman" panose="02020603050405020304" pitchFamily="18" charset="0"/>
              </a:rPr>
              <a:t> / что кинул он в краю родном?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(srov. ZS 2022)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>
            <a:extLst>
              <a:ext uri="{FF2B5EF4-FFF2-40B4-BE49-F238E27FC236}">
                <a16:creationId xmlns:a16="http://schemas.microsoft.com/office/drawing/2014/main" id="{AFD75F6C-D495-C3E8-F0B9-1C63B427524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226425" cy="6119812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Často se tehdy ještě tak i psalo: </a:t>
            </a:r>
            <a:r>
              <a:rPr lang="ru-RU" altLang="de-CZ" sz="2800" i="1" dirty="0">
                <a:latin typeface="Times New Roman" panose="02020603050405020304" pitchFamily="18" charset="0"/>
              </a:rPr>
              <a:t>милой голос, яркой огонь, юноша, которой (...) изготовился в путь</a:t>
            </a:r>
            <a:r>
              <a:rPr lang="cs-CZ" altLang="de-CZ" sz="2800" dirty="0">
                <a:latin typeface="Times New Roman" panose="02020603050405020304" pitchFamily="18" charset="0"/>
              </a:rPr>
              <a:t> atd. (</a:t>
            </a:r>
            <a:r>
              <a:rPr lang="cs-CZ" altLang="de-CZ" sz="2800" dirty="0" err="1">
                <a:latin typeface="Times New Roman" panose="02020603050405020304" pitchFamily="18" charset="0"/>
              </a:rPr>
              <a:t>Žukovskij</a:t>
            </a:r>
            <a:r>
              <a:rPr lang="cs-CZ" altLang="de-CZ" sz="2800" dirty="0">
                <a:latin typeface="Times New Roman" panose="02020603050405020304" pitchFamily="18" charset="0"/>
              </a:rPr>
              <a:t> 1803)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Teprve v první polovině 19. stol. se ustálilo pravidlo, že pod přízvukem se píše -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ой</a:t>
            </a:r>
            <a:r>
              <a:rPr lang="cs-CZ" altLang="de-CZ" sz="2800" dirty="0">
                <a:latin typeface="Times New Roman" panose="02020603050405020304" pitchFamily="18" charset="0"/>
              </a:rPr>
              <a:t>, mimo přízvuk -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ый</a:t>
            </a:r>
            <a:r>
              <a:rPr lang="cs-CZ" altLang="de-CZ" sz="2800" dirty="0">
                <a:latin typeface="Times New Roman" panose="02020603050405020304" pitchFamily="18" charset="0"/>
              </a:rPr>
              <a:t> (resp. po velárách -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ий</a:t>
            </a:r>
            <a:r>
              <a:rPr lang="cs-CZ" altLang="de-CZ" sz="2800" dirty="0">
                <a:latin typeface="Times New Roman" panose="02020603050405020304" pitchFamily="18" charset="0"/>
              </a:rPr>
              <a:t>) a teprve v 20. stol. se prosazuje výslovnost [</a:t>
            </a:r>
            <a:r>
              <a:rPr lang="de-CZ" sz="2800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ɪ</a:t>
            </a:r>
            <a:r>
              <a:rPr lang="cs-CZ" altLang="de-CZ" sz="2800" dirty="0">
                <a:latin typeface="Times New Roman" panose="02020603050405020304" pitchFamily="18" charset="0"/>
              </a:rPr>
              <a:t>j], resp. [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ɪ</a:t>
            </a:r>
            <a:r>
              <a:rPr lang="cs-CZ" altLang="de-CZ" sz="2800" dirty="0">
                <a:latin typeface="Times New Roman" panose="02020603050405020304" pitchFamily="18" charset="0"/>
              </a:rPr>
              <a:t>j], a tím je třeba vycházet ze dvou koncovek (srov. oproti tomu </a:t>
            </a:r>
            <a:r>
              <a:rPr lang="cs-CZ" altLang="de-CZ" sz="2800" dirty="0" err="1">
                <a:latin typeface="Times New Roman" panose="02020603050405020304" pitchFamily="18" charset="0"/>
              </a:rPr>
              <a:t>Ďurovič</a:t>
            </a:r>
            <a:r>
              <a:rPr lang="cs-CZ" altLang="de-CZ" sz="2800" dirty="0">
                <a:latin typeface="Times New Roman" panose="02020603050405020304" pitchFamily="18" charset="0"/>
              </a:rPr>
              <a:t> s obecným /oj/)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Geneticky je /oj/ vlastně ruská koncovka, /</a:t>
            </a:r>
            <a:r>
              <a:rPr lang="cs-CZ" altLang="de-CZ" sz="2800" dirty="0" err="1">
                <a:latin typeface="Times New Roman" panose="02020603050405020304" pitchFamily="18" charset="0"/>
              </a:rPr>
              <a:t>ij</a:t>
            </a:r>
            <a:r>
              <a:rPr lang="cs-CZ" altLang="de-CZ" sz="2800" dirty="0">
                <a:latin typeface="Times New Roman" panose="02020603050405020304" pitchFamily="18" charset="0"/>
              </a:rPr>
              <a:t>/ je z církevní slovanštiny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endParaRPr lang="cs-CZ" altLang="de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>
            <a:extLst>
              <a:ext uri="{FF2B5EF4-FFF2-40B4-BE49-F238E27FC236}">
                <a16:creationId xmlns:a16="http://schemas.microsoft.com/office/drawing/2014/main" id="{37B2867B-CF40-BD03-784B-CB9E52D6AA0B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226425" cy="6480175"/>
          </a:xfrm>
        </p:spPr>
        <p:txBody>
          <a:bodyPr anchor="t"/>
          <a:lstStyle/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синий			синяя			синее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синего			синей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синему			синей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de-CH" altLang="de-CZ" sz="2800">
                <a:latin typeface="Times New Roman" panose="02020603050405020304" pitchFamily="18" charset="0"/>
              </a:rPr>
              <a:t>N/G</a:t>
            </a:r>
            <a:r>
              <a:rPr lang="ru-RU" altLang="de-CZ" sz="2800">
                <a:latin typeface="Times New Roman" panose="02020603050405020304" pitchFamily="18" charset="0"/>
              </a:rPr>
              <a:t>				синюю		синее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синим			синей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синем			синей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						синие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						синих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						синим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						</a:t>
            </a:r>
            <a:r>
              <a:rPr lang="de-CH" altLang="de-CZ" sz="2800">
                <a:latin typeface="Times New Roman" panose="02020603050405020304" pitchFamily="18" charset="0"/>
              </a:rPr>
              <a:t>N/G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de-CH" altLang="de-CZ" sz="2800">
                <a:latin typeface="Times New Roman" panose="02020603050405020304" pitchFamily="18" charset="0"/>
              </a:rPr>
              <a:t>						</a:t>
            </a:r>
            <a:r>
              <a:rPr lang="ru-RU" altLang="de-CZ" sz="2800">
                <a:latin typeface="Times New Roman" panose="02020603050405020304" pitchFamily="18" charset="0"/>
              </a:rPr>
              <a:t>синими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						синих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F70A1BF3-3E3D-36D3-CD4C-706F1A04474F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260350"/>
            <a:ext cx="8226425" cy="6408738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Takto se píší všechna adjektiva, jejichž kmen končí na párový měkký konsonant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Principiálně lze všechny koncovky interpretovat fonologicky ve shodě s „tvrdým</a:t>
            </a:r>
            <a:r>
              <a:rPr lang="cs-CZ" altLang="de-DE" sz="2800" dirty="0">
                <a:latin typeface="Times New Roman" panose="02020603050405020304" pitchFamily="18" charset="0"/>
              </a:rPr>
              <a:t>“</a:t>
            </a:r>
            <a:r>
              <a:rPr lang="cs-CZ" altLang="de-CZ" sz="2800" dirty="0">
                <a:latin typeface="Times New Roman" panose="02020603050405020304" pitchFamily="18" charset="0"/>
              </a:rPr>
              <a:t> paradigmatem typu </a:t>
            </a:r>
            <a:r>
              <a:rPr lang="ru-RU" altLang="de-CZ" sz="2800" i="1" dirty="0">
                <a:latin typeface="Times New Roman" panose="02020603050405020304" pitchFamily="18" charset="0"/>
              </a:rPr>
              <a:t>молодой/новый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(výslovnost fonémů vystupujících v koncovkách takové interpretaci nezabraňuje)</a:t>
            </a:r>
          </a:p>
          <a:p>
            <a:pPr marL="339725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„Měkká</a:t>
            </a:r>
            <a:r>
              <a:rPr lang="cs-CZ" altLang="de-DE" sz="2800" dirty="0">
                <a:latin typeface="Times New Roman" panose="02020603050405020304" pitchFamily="18" charset="0"/>
              </a:rPr>
              <a:t>“</a:t>
            </a:r>
            <a:r>
              <a:rPr lang="cs-CZ" altLang="de-CZ" sz="2800" dirty="0">
                <a:latin typeface="Times New Roman" panose="02020603050405020304" pitchFamily="18" charset="0"/>
              </a:rPr>
              <a:t> adjektiva ovšem nikdy nemají přízvuk na koncovce a podle toho nelze koncovku </a:t>
            </a:r>
            <a:r>
              <a:rPr lang="cs-CZ" altLang="de-CZ" sz="2800" dirty="0" err="1">
                <a:latin typeface="Times New Roman" panose="02020603050405020304" pitchFamily="18" charset="0"/>
              </a:rPr>
              <a:t>Nsg</a:t>
            </a:r>
            <a:r>
              <a:rPr lang="cs-CZ" altLang="de-CZ" sz="2800" dirty="0">
                <a:latin typeface="Times New Roman" panose="02020603050405020304" pitchFamily="18" charset="0"/>
              </a:rPr>
              <a:t> m. (neživotného </a:t>
            </a:r>
            <a:r>
              <a:rPr lang="cs-CZ" altLang="de-CZ" sz="2800" dirty="0" err="1">
                <a:latin typeface="Times New Roman" panose="02020603050405020304" pitchFamily="18" charset="0"/>
              </a:rPr>
              <a:t>Asg</a:t>
            </a:r>
            <a:r>
              <a:rPr lang="cs-CZ" altLang="de-CZ" sz="2800" dirty="0">
                <a:latin typeface="Times New Roman" panose="02020603050405020304" pitchFamily="18" charset="0"/>
              </a:rPr>
              <a:t> m.) interpretovat jako /oj/ nebo /</a:t>
            </a:r>
            <a:r>
              <a:rPr lang="cs-CZ" altLang="de-CZ" sz="2800" dirty="0" err="1">
                <a:latin typeface="Times New Roman" panose="02020603050405020304" pitchFamily="18" charset="0"/>
              </a:rPr>
              <a:t>ij</a:t>
            </a:r>
            <a:r>
              <a:rPr lang="cs-CZ" altLang="de-CZ" sz="2800" dirty="0">
                <a:latin typeface="Times New Roman" panose="02020603050405020304" pitchFamily="18" charset="0"/>
              </a:rPr>
              <a:t>/. Zásadně je možné obojí. Vzhledem ke shodě v přízvuku s typem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новый</a:t>
            </a:r>
            <a:r>
              <a:rPr lang="cs-CZ" altLang="de-CZ" sz="2800" dirty="0">
                <a:latin typeface="Times New Roman" panose="02020603050405020304" pitchFamily="18" charset="0"/>
              </a:rPr>
              <a:t> se nabízí interpretace koncovky jako /</a:t>
            </a:r>
            <a:r>
              <a:rPr lang="cs-CZ" altLang="de-CZ" sz="2800" dirty="0" err="1">
                <a:latin typeface="Times New Roman" panose="02020603050405020304" pitchFamily="18" charset="0"/>
              </a:rPr>
              <a:t>ij</a:t>
            </a:r>
            <a:r>
              <a:rPr lang="cs-CZ" altLang="de-CZ" sz="2800" dirty="0">
                <a:latin typeface="Times New Roman" panose="02020603050405020304" pitchFamily="18" charset="0"/>
              </a:rPr>
              <a:t>/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>
            <a:extLst>
              <a:ext uri="{FF2B5EF4-FFF2-40B4-BE49-F238E27FC236}">
                <a16:creationId xmlns:a16="http://schemas.microsoft.com/office/drawing/2014/main" id="{7824ABEB-85CB-4B5C-33B5-9AB072D72764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226425" cy="6119812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Podle </a:t>
            </a:r>
            <a:r>
              <a:rPr lang="ru-RU" altLang="de-CZ" sz="2800" i="1" dirty="0">
                <a:latin typeface="Times New Roman" panose="02020603050405020304" pitchFamily="18" charset="0"/>
              </a:rPr>
              <a:t>новый</a:t>
            </a:r>
            <a:r>
              <a:rPr lang="cs-CZ" altLang="de-CZ" sz="2800" dirty="0">
                <a:latin typeface="Times New Roman" panose="02020603050405020304" pitchFamily="18" charset="0"/>
              </a:rPr>
              <a:t> bychom pak </a:t>
            </a:r>
            <a:r>
              <a:rPr lang="cs-CZ" altLang="de-CZ" sz="2800" dirty="0" err="1">
                <a:latin typeface="Times New Roman" panose="02020603050405020304" pitchFamily="18" charset="0"/>
              </a:rPr>
              <a:t>Gsg</a:t>
            </a:r>
            <a:r>
              <a:rPr lang="cs-CZ" altLang="de-CZ" sz="2800" dirty="0">
                <a:latin typeface="Times New Roman" panose="02020603050405020304" pitchFamily="18" charset="0"/>
              </a:rPr>
              <a:t> m./n. určili jako</a:t>
            </a:r>
            <a:br>
              <a:rPr lang="cs-CZ" altLang="de-CZ" sz="2800" dirty="0">
                <a:latin typeface="Times New Roman" panose="02020603050405020304" pitchFamily="18" charset="0"/>
              </a:rPr>
            </a:br>
            <a:r>
              <a:rPr lang="cs-CZ" altLang="de-CZ" sz="2800" dirty="0">
                <a:latin typeface="Times New Roman" panose="02020603050405020304" pitchFamily="18" charset="0"/>
              </a:rPr>
              <a:t>-</a:t>
            </a:r>
            <a:r>
              <a:rPr lang="cs-CZ" altLang="de-CZ" sz="2800" dirty="0" err="1">
                <a:latin typeface="Times New Roman" panose="02020603050405020304" pitchFamily="18" charset="0"/>
              </a:rPr>
              <a:t>ovo</a:t>
            </a:r>
            <a:r>
              <a:rPr lang="cs-CZ" altLang="de-CZ" sz="2800" dirty="0">
                <a:latin typeface="Times New Roman" panose="02020603050405020304" pitchFamily="18" charset="0"/>
              </a:rPr>
              <a:t>, </a:t>
            </a:r>
            <a:r>
              <a:rPr lang="cs-CZ" altLang="de-CZ" sz="2800" dirty="0" err="1">
                <a:latin typeface="Times New Roman" panose="02020603050405020304" pitchFamily="18" charset="0"/>
              </a:rPr>
              <a:t>Dsg</a:t>
            </a:r>
            <a:r>
              <a:rPr lang="cs-CZ" altLang="de-CZ" sz="2800" dirty="0">
                <a:latin typeface="Times New Roman" panose="02020603050405020304" pitchFamily="18" charset="0"/>
              </a:rPr>
              <a:t> m./n. jako -</a:t>
            </a:r>
            <a:r>
              <a:rPr lang="cs-CZ" altLang="de-CZ" sz="2800" dirty="0" err="1">
                <a:latin typeface="Times New Roman" panose="02020603050405020304" pitchFamily="18" charset="0"/>
              </a:rPr>
              <a:t>omu</a:t>
            </a:r>
            <a:r>
              <a:rPr lang="cs-CZ" altLang="de-CZ" sz="2800" dirty="0">
                <a:latin typeface="Times New Roman" panose="02020603050405020304" pitchFamily="18" charset="0"/>
              </a:rPr>
              <a:t>, </a:t>
            </a:r>
            <a:r>
              <a:rPr lang="cs-CZ" altLang="de-CZ" sz="2800" dirty="0" err="1">
                <a:latin typeface="Times New Roman" panose="02020603050405020304" pitchFamily="18" charset="0"/>
              </a:rPr>
              <a:t>Lsg</a:t>
            </a:r>
            <a:r>
              <a:rPr lang="cs-CZ" altLang="de-CZ" sz="2800" dirty="0">
                <a:latin typeface="Times New Roman" panose="02020603050405020304" pitchFamily="18" charset="0"/>
              </a:rPr>
              <a:t> m./n. jako -</a:t>
            </a:r>
            <a:r>
              <a:rPr lang="cs-CZ" altLang="de-CZ" sz="2800" dirty="0" err="1">
                <a:latin typeface="Times New Roman" panose="02020603050405020304" pitchFamily="18" charset="0"/>
              </a:rPr>
              <a:t>om</a:t>
            </a:r>
            <a:r>
              <a:rPr lang="cs-CZ" altLang="de-CZ" sz="2800" dirty="0">
                <a:latin typeface="Times New Roman" panose="02020603050405020304" pitchFamily="18" charset="0"/>
              </a:rPr>
              <a:t>, dále G/D/I/</a:t>
            </a:r>
            <a:r>
              <a:rPr lang="cs-CZ" altLang="de-CZ" sz="2800" dirty="0" err="1">
                <a:latin typeface="Times New Roman" panose="02020603050405020304" pitchFamily="18" charset="0"/>
              </a:rPr>
              <a:t>Lsg</a:t>
            </a:r>
            <a:r>
              <a:rPr lang="cs-CZ" altLang="de-CZ" sz="2800" dirty="0">
                <a:latin typeface="Times New Roman" panose="02020603050405020304" pitchFamily="18" charset="0"/>
              </a:rPr>
              <a:t> f. jako -oj</a:t>
            </a:r>
          </a:p>
          <a:p>
            <a:pPr marL="339725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Záleží však, jak úzce nebo široce budeme chápat pojem „téhož</a:t>
            </a:r>
            <a:r>
              <a:rPr lang="cs-CZ" altLang="de-DE" sz="2800" dirty="0">
                <a:latin typeface="Times New Roman" panose="02020603050405020304" pitchFamily="18" charset="0"/>
              </a:rPr>
              <a:t>“</a:t>
            </a:r>
            <a:r>
              <a:rPr lang="cs-CZ" altLang="de-CZ" sz="2800" dirty="0">
                <a:latin typeface="Times New Roman" panose="02020603050405020304" pitchFamily="18" charset="0"/>
              </a:rPr>
              <a:t> paradigmatu (v jehož rámci můžeme hledat shody podle silného postavení), popřípadě by byla možná důsledná interpretace jako -i</a:t>
            </a:r>
            <a:r>
              <a:rPr lang="cs-CZ" altLang="de-CZ" sz="2400" baseline="-20000" dirty="0">
                <a:latin typeface="Times New Roman" panose="02020603050405020304" pitchFamily="18" charset="0"/>
              </a:rPr>
              <a:t>1</a:t>
            </a:r>
            <a:r>
              <a:rPr lang="cs-CZ" altLang="de-CZ" sz="2800" dirty="0">
                <a:latin typeface="Times New Roman" panose="02020603050405020304" pitchFamily="18" charset="0"/>
              </a:rPr>
              <a:t>j, -i</a:t>
            </a:r>
            <a:r>
              <a:rPr lang="cs-CZ" altLang="de-CZ" sz="2400" baseline="-20000" dirty="0">
                <a:latin typeface="Times New Roman" panose="02020603050405020304" pitchFamily="18" charset="0"/>
              </a:rPr>
              <a:t>1</a:t>
            </a:r>
            <a:r>
              <a:rPr lang="cs-CZ" altLang="de-CZ" sz="2800" dirty="0">
                <a:latin typeface="Times New Roman" panose="02020603050405020304" pitchFamily="18" charset="0"/>
              </a:rPr>
              <a:t>va</a:t>
            </a:r>
            <a:r>
              <a:rPr lang="cs-CZ" altLang="de-CZ" sz="2400" baseline="-20000" dirty="0">
                <a:latin typeface="Times New Roman" panose="02020603050405020304" pitchFamily="18" charset="0"/>
              </a:rPr>
              <a:t>1</a:t>
            </a:r>
            <a:r>
              <a:rPr lang="cs-CZ" altLang="de-CZ" sz="2800" dirty="0">
                <a:latin typeface="Times New Roman" panose="02020603050405020304" pitchFamily="18" charset="0"/>
              </a:rPr>
              <a:t>,</a:t>
            </a:r>
            <a:br>
              <a:rPr lang="cs-CZ" altLang="de-CZ" sz="2800" dirty="0">
                <a:latin typeface="Times New Roman" panose="02020603050405020304" pitchFamily="18" charset="0"/>
              </a:rPr>
            </a:br>
            <a:r>
              <a:rPr lang="cs-CZ" altLang="de-CZ" sz="2800" dirty="0">
                <a:latin typeface="Times New Roman" panose="02020603050405020304" pitchFamily="18" charset="0"/>
              </a:rPr>
              <a:t>-i</a:t>
            </a:r>
            <a:r>
              <a:rPr lang="cs-CZ" altLang="de-CZ" sz="2400" baseline="-20000" dirty="0">
                <a:latin typeface="Times New Roman" panose="02020603050405020304" pitchFamily="18" charset="0"/>
              </a:rPr>
              <a:t>1</a:t>
            </a:r>
            <a:r>
              <a:rPr lang="cs-CZ" altLang="de-CZ" sz="2800" dirty="0">
                <a:latin typeface="Times New Roman" panose="02020603050405020304" pitchFamily="18" charset="0"/>
              </a:rPr>
              <a:t>mu, -i</a:t>
            </a:r>
            <a:r>
              <a:rPr lang="cs-CZ" altLang="de-CZ" sz="2400" baseline="-20000" dirty="0">
                <a:latin typeface="Times New Roman" panose="02020603050405020304" pitchFamily="18" charset="0"/>
              </a:rPr>
              <a:t>1</a:t>
            </a:r>
            <a:r>
              <a:rPr lang="cs-CZ" altLang="de-CZ" sz="2800" dirty="0">
                <a:latin typeface="Times New Roman" panose="02020603050405020304" pitchFamily="18" charset="0"/>
              </a:rPr>
              <a:t>m, resp. -i</a:t>
            </a:r>
            <a:r>
              <a:rPr lang="cs-CZ" altLang="de-CZ" sz="2400" baseline="-20000" dirty="0">
                <a:latin typeface="Times New Roman" panose="02020603050405020304" pitchFamily="18" charset="0"/>
              </a:rPr>
              <a:t>1</a:t>
            </a:r>
            <a:r>
              <a:rPr lang="cs-CZ" altLang="de-CZ" sz="2800" dirty="0">
                <a:latin typeface="Times New Roman" panose="02020603050405020304" pitchFamily="18" charset="0"/>
              </a:rPr>
              <a:t>j pro tvary ženského rodu; pokud chceme vycházet z toho, že rozlišování /i</a:t>
            </a:r>
            <a:r>
              <a:rPr lang="cs-CZ" altLang="de-CZ" sz="2400" baseline="-20000" dirty="0">
                <a:latin typeface="Times New Roman" panose="02020603050405020304" pitchFamily="18" charset="0"/>
              </a:rPr>
              <a:t>1</a:t>
            </a:r>
            <a:r>
              <a:rPr lang="cs-CZ" altLang="de-CZ" sz="2800" dirty="0">
                <a:latin typeface="Times New Roman" panose="02020603050405020304" pitchFamily="18" charset="0"/>
              </a:rPr>
              <a:t>/ - /a</a:t>
            </a:r>
            <a:r>
              <a:rPr lang="cs-CZ" altLang="de-CZ" sz="2400" baseline="-20000" dirty="0">
                <a:latin typeface="Times New Roman" panose="02020603050405020304" pitchFamily="18" charset="0"/>
              </a:rPr>
              <a:t>1</a:t>
            </a:r>
            <a:r>
              <a:rPr lang="cs-CZ" altLang="de-CZ" sz="2800" dirty="0">
                <a:latin typeface="Times New Roman" panose="02020603050405020304" pitchFamily="18" charset="0"/>
              </a:rPr>
              <a:t>/ na morfematickém švu nemusí být důsledné (tj. /i/, /e/ a </a:t>
            </a:r>
            <a:br>
              <a:rPr lang="cs-CZ" altLang="de-CZ" sz="2800" dirty="0">
                <a:latin typeface="Times New Roman" panose="02020603050405020304" pitchFamily="18" charset="0"/>
              </a:rPr>
            </a:br>
            <a:r>
              <a:rPr lang="cs-CZ" altLang="de-CZ" sz="2800" dirty="0">
                <a:latin typeface="Times New Roman" panose="02020603050405020304" pitchFamily="18" charset="0"/>
              </a:rPr>
              <a:t>/o/ mohou být realizovány stejně), přichází v úvahu i -i</a:t>
            </a:r>
            <a:r>
              <a:rPr lang="cs-CZ" altLang="de-CZ" sz="2400" baseline="-20000" dirty="0">
                <a:latin typeface="Times New Roman" panose="02020603050405020304" pitchFamily="18" charset="0"/>
              </a:rPr>
              <a:t>3</a:t>
            </a:r>
            <a:r>
              <a:rPr lang="cs-CZ" altLang="de-CZ" sz="2800" dirty="0">
                <a:latin typeface="Times New Roman" panose="02020603050405020304" pitchFamily="18" charset="0"/>
              </a:rPr>
              <a:t>j, -i</a:t>
            </a:r>
            <a:r>
              <a:rPr lang="cs-CZ" altLang="de-CZ" sz="2400" baseline="-20000" dirty="0">
                <a:latin typeface="Times New Roman" panose="02020603050405020304" pitchFamily="18" charset="0"/>
              </a:rPr>
              <a:t>3</a:t>
            </a:r>
            <a:r>
              <a:rPr lang="cs-CZ" altLang="de-CZ" sz="2800" dirty="0">
                <a:latin typeface="Times New Roman" panose="02020603050405020304" pitchFamily="18" charset="0"/>
              </a:rPr>
              <a:t>va</a:t>
            </a:r>
            <a:r>
              <a:rPr lang="cs-CZ" altLang="de-CZ" sz="2400" baseline="-20000" dirty="0">
                <a:latin typeface="Times New Roman" panose="02020603050405020304" pitchFamily="18" charset="0"/>
              </a:rPr>
              <a:t>1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>
            <a:extLst>
              <a:ext uri="{FF2B5EF4-FFF2-40B4-BE49-F238E27FC236}">
                <a16:creationId xmlns:a16="http://schemas.microsoft.com/office/drawing/2014/main" id="{ED4E4E84-5529-F5CB-1335-4889F50DD1C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226425" cy="6480175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Jako u substantiv tak dochází i u adjektiv k několika ortografickým posunům v souvislosti s výskytem velár a sykavek na konci kmene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U adjektiv na veláru se píše místo {</a:t>
            </a:r>
            <a:r>
              <a:rPr lang="cs-CZ" altLang="de-CZ" sz="2800" dirty="0" err="1">
                <a:latin typeface="Times New Roman" panose="02020603050405020304" pitchFamily="18" charset="0"/>
              </a:rPr>
              <a:t>ы</a:t>
            </a:r>
            <a:r>
              <a:rPr lang="cs-CZ" altLang="de-CZ" sz="2800" dirty="0">
                <a:latin typeface="Times New Roman" panose="02020603050405020304" pitchFamily="18" charset="0"/>
              </a:rPr>
              <a:t>} – v souladu s obecným pravidlem – {</a:t>
            </a:r>
            <a:r>
              <a:rPr lang="cs-CZ" altLang="de-CZ" sz="2800" dirty="0" err="1">
                <a:latin typeface="Times New Roman" panose="02020603050405020304" pitchFamily="18" charset="0"/>
              </a:rPr>
              <a:t>и</a:t>
            </a:r>
            <a:r>
              <a:rPr lang="cs-CZ" altLang="de-CZ" sz="2800" dirty="0">
                <a:latin typeface="Times New Roman" panose="02020603050405020304" pitchFamily="18" charset="0"/>
              </a:rPr>
              <a:t>}, u adjektiv s přízvukem na kmeni i v </a:t>
            </a:r>
            <a:r>
              <a:rPr lang="cs-CZ" altLang="de-CZ" sz="2800" dirty="0" err="1">
                <a:latin typeface="Times New Roman" panose="02020603050405020304" pitchFamily="18" charset="0"/>
              </a:rPr>
              <a:t>Nsg</a:t>
            </a:r>
            <a:r>
              <a:rPr lang="cs-CZ" altLang="de-CZ" sz="2800" dirty="0">
                <a:latin typeface="Times New Roman" panose="02020603050405020304" pitchFamily="18" charset="0"/>
              </a:rPr>
              <a:t> m. (</a:t>
            </a:r>
            <a:r>
              <a:rPr lang="ru-RU" altLang="de-CZ" sz="2800" i="1" dirty="0">
                <a:latin typeface="Times New Roman" panose="02020603050405020304" pitchFamily="18" charset="0"/>
              </a:rPr>
              <a:t>долгий, (с) долгим, долгие, долги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х</a:t>
            </a:r>
            <a:r>
              <a:rPr lang="cs-CZ" altLang="de-CZ" sz="2800" dirty="0">
                <a:latin typeface="Times New Roman" panose="02020603050405020304" pitchFamily="18" charset="0"/>
              </a:rPr>
              <a:t> atd.), u adjektiv s přízvukem na koncovce nikoliv (</a:t>
            </a:r>
            <a:r>
              <a:rPr lang="ru-RU" altLang="de-CZ" sz="2800" i="1" dirty="0">
                <a:latin typeface="Times New Roman" panose="02020603050405020304" pitchFamily="18" charset="0"/>
              </a:rPr>
              <a:t>сухой, (с) сухим, сухие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atd.)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U adjektiv s kmenem na /</a:t>
            </a:r>
            <a:r>
              <a:rPr lang="cs-CZ" altLang="de-CZ" sz="2800" dirty="0" err="1">
                <a:latin typeface="Times New Roman" panose="02020603050405020304" pitchFamily="18" charset="0"/>
              </a:rPr>
              <a:t>š</a:t>
            </a:r>
            <a:r>
              <a:rPr lang="cs-CZ" altLang="de-CZ" sz="2800" dirty="0">
                <a:latin typeface="Times New Roman" panose="02020603050405020304" pitchFamily="18" charset="0"/>
              </a:rPr>
              <a:t>/ </a:t>
            </a:r>
            <a:r>
              <a:rPr lang="cs-CZ" altLang="de-CZ" sz="2800" dirty="0" err="1">
                <a:latin typeface="Times New Roman" panose="02020603050405020304" pitchFamily="18" charset="0"/>
              </a:rPr>
              <a:t>und</a:t>
            </a:r>
            <a:r>
              <a:rPr lang="cs-CZ" altLang="de-CZ" sz="2800" dirty="0">
                <a:latin typeface="Times New Roman" panose="02020603050405020304" pitchFamily="18" charset="0"/>
              </a:rPr>
              <a:t> /</a:t>
            </a:r>
            <a:r>
              <a:rPr lang="cs-CZ" altLang="de-CZ" sz="2800" dirty="0" err="1">
                <a:latin typeface="Times New Roman" panose="02020603050405020304" pitchFamily="18" charset="0"/>
              </a:rPr>
              <a:t>ž</a:t>
            </a:r>
            <a:r>
              <a:rPr lang="cs-CZ" altLang="de-CZ" sz="2800" dirty="0">
                <a:latin typeface="Times New Roman" panose="02020603050405020304" pitchFamily="18" charset="0"/>
              </a:rPr>
              <a:t>/ stojí v </a:t>
            </a:r>
            <a:r>
              <a:rPr lang="cs-CZ" altLang="de-CZ" sz="2800" dirty="0" err="1">
                <a:latin typeface="Times New Roman" panose="02020603050405020304" pitchFamily="18" charset="0"/>
              </a:rPr>
              <a:t>Nsg</a:t>
            </a:r>
            <a:r>
              <a:rPr lang="cs-CZ" altLang="de-CZ" sz="2800" dirty="0">
                <a:latin typeface="Times New Roman" panose="02020603050405020304" pitchFamily="18" charset="0"/>
              </a:rPr>
              <a:t> m. v závislosti na místě přízvuku {</a:t>
            </a:r>
            <a:r>
              <a:rPr lang="cs-CZ" altLang="de-CZ" sz="2800" dirty="0" err="1">
                <a:latin typeface="Times New Roman" panose="02020603050405020304" pitchFamily="18" charset="0"/>
              </a:rPr>
              <a:t>ой</a:t>
            </a:r>
            <a:r>
              <a:rPr lang="cs-CZ" altLang="de-CZ" sz="2800" dirty="0">
                <a:latin typeface="Times New Roman" panose="02020603050405020304" pitchFamily="18" charset="0"/>
              </a:rPr>
              <a:t>}, resp. {</a:t>
            </a:r>
            <a:r>
              <a:rPr lang="cs-CZ" altLang="de-CZ" sz="2800" dirty="0" err="1">
                <a:latin typeface="Times New Roman" panose="02020603050405020304" pitchFamily="18" charset="0"/>
              </a:rPr>
              <a:t>ий</a:t>
            </a:r>
            <a:r>
              <a:rPr lang="cs-CZ" altLang="de-CZ" sz="2800" dirty="0">
                <a:latin typeface="Times New Roman" panose="02020603050405020304" pitchFamily="18" charset="0"/>
              </a:rPr>
              <a:t>} </a:t>
            </a:r>
            <a:r>
              <a:rPr lang="cs-CZ" altLang="de-CZ" sz="2800" i="1" dirty="0">
                <a:latin typeface="Times New Roman" panose="02020603050405020304" pitchFamily="18" charset="0"/>
              </a:rPr>
              <a:t>(</a:t>
            </a:r>
            <a:r>
              <a:rPr lang="ru-RU" altLang="de-CZ" sz="2800" i="1" dirty="0">
                <a:latin typeface="Times New Roman" panose="02020603050405020304" pitchFamily="18" charset="0"/>
              </a:rPr>
              <a:t>чужой, рыжий</a:t>
            </a:r>
            <a:r>
              <a:rPr lang="cs-CZ" altLang="de-CZ" sz="2800" i="1" dirty="0">
                <a:latin typeface="Times New Roman" panose="02020603050405020304" pitchFamily="18" charset="0"/>
              </a:rPr>
              <a:t>)</a:t>
            </a:r>
            <a:r>
              <a:rPr lang="cs-CZ" altLang="de-CZ" sz="2800" dirty="0">
                <a:latin typeface="Times New Roman" panose="02020603050405020304" pitchFamily="18" charset="0"/>
              </a:rPr>
              <a:t>, v nepřímých pádech {</a:t>
            </a:r>
            <a:r>
              <a:rPr lang="cs-CZ" altLang="de-CZ" sz="2800" dirty="0" err="1">
                <a:latin typeface="Times New Roman" panose="02020603050405020304" pitchFamily="18" charset="0"/>
              </a:rPr>
              <a:t>о</a:t>
            </a:r>
            <a:r>
              <a:rPr lang="cs-CZ" altLang="de-CZ" sz="2800" dirty="0">
                <a:latin typeface="Times New Roman" panose="02020603050405020304" pitchFamily="18" charset="0"/>
              </a:rPr>
              <a:t>}, resp. {</a:t>
            </a:r>
            <a:r>
              <a:rPr lang="cs-CZ" altLang="de-CZ" sz="2800" dirty="0" err="1">
                <a:latin typeface="Times New Roman" panose="02020603050405020304" pitchFamily="18" charset="0"/>
              </a:rPr>
              <a:t>е</a:t>
            </a:r>
            <a:r>
              <a:rPr lang="cs-CZ" altLang="de-CZ" sz="2800" dirty="0">
                <a:latin typeface="Times New Roman" panose="02020603050405020304" pitchFamily="18" charset="0"/>
              </a:rPr>
              <a:t>} </a:t>
            </a:r>
            <a:r>
              <a:rPr lang="ru-RU" altLang="de-CZ" sz="2800" dirty="0">
                <a:latin typeface="Times New Roman" panose="02020603050405020304" pitchFamily="18" charset="0"/>
              </a:rPr>
              <a:t>(</a:t>
            </a:r>
            <a:r>
              <a:rPr lang="ru-RU" altLang="de-CZ" sz="2800" i="1" dirty="0">
                <a:latin typeface="Times New Roman" panose="02020603050405020304" pitchFamily="18" charset="0"/>
              </a:rPr>
              <a:t>чужого/рыжего, чужому/рыжему, (о) чужом/ рыжем</a:t>
            </a:r>
            <a:r>
              <a:rPr lang="ru-RU" altLang="de-CZ" sz="2800" dirty="0">
                <a:latin typeface="Times New Roman" panose="02020603050405020304" pitchFamily="18" charset="0"/>
              </a:rPr>
              <a:t>, </a:t>
            </a:r>
            <a:r>
              <a:rPr lang="cs-CZ" altLang="de-CZ" sz="2800" dirty="0">
                <a:latin typeface="Times New Roman" panose="02020603050405020304" pitchFamily="18" charset="0"/>
              </a:rPr>
              <a:t>f. </a:t>
            </a:r>
            <a:r>
              <a:rPr lang="ru-RU" altLang="de-CZ" sz="2800" i="1" dirty="0">
                <a:latin typeface="Times New Roman" panose="02020603050405020304" pitchFamily="18" charset="0"/>
              </a:rPr>
              <a:t>чужой/рыжей</a:t>
            </a:r>
            <a:r>
              <a:rPr lang="cs-CZ" altLang="de-CZ" sz="2800" dirty="0">
                <a:latin typeface="Times New Roman" panose="02020603050405020304" pitchFamily="18" charset="0"/>
              </a:rPr>
              <a:t>), ale obecně {</a:t>
            </a:r>
            <a:r>
              <a:rPr lang="cs-CZ" altLang="de-CZ" sz="2800" dirty="0" err="1">
                <a:latin typeface="Times New Roman" panose="02020603050405020304" pitchFamily="18" charset="0"/>
              </a:rPr>
              <a:t>и</a:t>
            </a:r>
            <a:r>
              <a:rPr lang="cs-CZ" altLang="de-CZ" sz="2800" dirty="0">
                <a:latin typeface="Times New Roman" panose="02020603050405020304" pitchFamily="18" charset="0"/>
              </a:rPr>
              <a:t>}: </a:t>
            </a:r>
            <a:r>
              <a:rPr lang="cs-CZ" altLang="de-CZ" sz="2800" i="1" dirty="0">
                <a:latin typeface="Times New Roman" panose="02020603050405020304" pitchFamily="18" charset="0"/>
              </a:rPr>
              <a:t>(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с</a:t>
            </a:r>
            <a:r>
              <a:rPr lang="cs-CZ" altLang="de-CZ" sz="2800" i="1" dirty="0">
                <a:latin typeface="Times New Roman" panose="02020603050405020304" pitchFamily="18" charset="0"/>
              </a:rPr>
              <a:t>) </a:t>
            </a:r>
            <a:r>
              <a:rPr lang="ru-RU" altLang="de-CZ" sz="2800" i="1" dirty="0">
                <a:latin typeface="Times New Roman" panose="02020603050405020304" pitchFamily="18" charset="0"/>
              </a:rPr>
              <a:t>чужим/рыжим, чужие/рыжие, чужих/рыжих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atd.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>
            <a:extLst>
              <a:ext uri="{FF2B5EF4-FFF2-40B4-BE49-F238E27FC236}">
                <a16:creationId xmlns:a16="http://schemas.microsoft.com/office/drawing/2014/main" id="{46C84AEC-43E4-221E-98E4-28CDCC8DA39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226425" cy="5761037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U adjektiv s kmenem na /c/ je {ы}, ale {е}: </a:t>
            </a:r>
            <a:r>
              <a:rPr lang="ru-RU" altLang="de-CZ" sz="2800" i="1">
                <a:latin typeface="Times New Roman" panose="02020603050405020304" pitchFamily="18" charset="0"/>
              </a:rPr>
              <a:t>куцый</a:t>
            </a:r>
            <a:r>
              <a:rPr lang="cs-CZ" altLang="de-CZ" sz="2800">
                <a:latin typeface="Times New Roman" panose="02020603050405020304" pitchFamily="18" charset="0"/>
              </a:rPr>
              <a:t> ,ustřižený, useknutý, krátký</a:t>
            </a:r>
            <a:r>
              <a:rPr lang="cs-CZ" altLang="de-DE" sz="2800">
                <a:latin typeface="Times New Roman" panose="02020603050405020304" pitchFamily="18" charset="0"/>
              </a:rPr>
              <a:t>‘</a:t>
            </a:r>
            <a:r>
              <a:rPr lang="cs-CZ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куцего, куцему, (о) куцем, куцые, куцых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atd.</a:t>
            </a:r>
          </a:p>
          <a:p>
            <a:pPr marL="339725" indent="-339725" algn="l" eaLnBrk="1" hangingPunct="1">
              <a:spcBef>
                <a:spcPts val="800"/>
              </a:spcBef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endParaRPr lang="cs-CZ" altLang="de-CZ" sz="2800">
              <a:latin typeface="Times New Roman" panose="02020603050405020304" pitchFamily="18" charset="0"/>
            </a:endParaRP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Vedle tohoto základního paradigmatu adjektiv s jeho různými přízvukovými a pravopisnými variantami existuje druhé, mnohem méně časté paradigma, jak na rovině lexika, tak i textu. Jedná se o relační adjektiva typu </a:t>
            </a:r>
            <a:r>
              <a:rPr lang="ru-RU" altLang="de-CZ" sz="2800" i="1">
                <a:latin typeface="Times New Roman" panose="02020603050405020304" pitchFamily="18" charset="0"/>
              </a:rPr>
              <a:t>лисий</a:t>
            </a:r>
            <a:r>
              <a:rPr lang="cs-CZ" altLang="de-CZ" sz="2800">
                <a:latin typeface="Times New Roman" panose="02020603050405020304" pitchFamily="18" charset="0"/>
              </a:rPr>
              <a:t>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>
            <a:extLst>
              <a:ext uri="{FF2B5EF4-FFF2-40B4-BE49-F238E27FC236}">
                <a16:creationId xmlns:a16="http://schemas.microsoft.com/office/drawing/2014/main" id="{2055CC7B-A30C-F944-48D8-8B6934186D9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226425" cy="6480175"/>
          </a:xfrm>
        </p:spPr>
        <p:txBody>
          <a:bodyPr anchor="t"/>
          <a:lstStyle/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лисий				лисья				лисье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лисьего				лисьей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лисьему				лисьей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=</a:t>
            </a:r>
            <a:r>
              <a:rPr lang="de-CH" altLang="de-CZ" sz="2800" dirty="0">
                <a:latin typeface="Times New Roman" panose="02020603050405020304" pitchFamily="18" charset="0"/>
              </a:rPr>
              <a:t>N/G	</a:t>
            </a:r>
            <a:r>
              <a:rPr lang="ru-RU" altLang="de-CZ" sz="2800" dirty="0">
                <a:latin typeface="Times New Roman" panose="02020603050405020304" pitchFamily="18" charset="0"/>
              </a:rPr>
              <a:t>				лисью			лисье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лисьим				лисьей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лисьем				лисьей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						лисьи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						лисьих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						лисьим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						=</a:t>
            </a:r>
            <a:r>
              <a:rPr lang="de-CH" altLang="de-CZ" sz="2800" dirty="0">
                <a:latin typeface="Times New Roman" panose="02020603050405020304" pitchFamily="18" charset="0"/>
              </a:rPr>
              <a:t>N/G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						лисьими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						лисьих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>
            <a:extLst>
              <a:ext uri="{FF2B5EF4-FFF2-40B4-BE49-F238E27FC236}">
                <a16:creationId xmlns:a16="http://schemas.microsoft.com/office/drawing/2014/main" id="{11B23A72-C46B-F493-E1BB-7B9E117BAF90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333375"/>
            <a:ext cx="8226425" cy="6335713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Takto se tvoří a skloňují převážně relační adjektiva odvozená od označení zvířat (</a:t>
            </a:r>
            <a:r>
              <a:rPr lang="ru-RU" altLang="de-CZ" sz="2800" i="1" dirty="0">
                <a:latin typeface="Times New Roman" panose="02020603050405020304" pitchFamily="18" charset="0"/>
              </a:rPr>
              <a:t>волчий, медвежий, собачий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atd.), řádová číslovka </a:t>
            </a:r>
            <a:r>
              <a:rPr lang="ru-RU" altLang="de-CZ" sz="2800" i="1" dirty="0">
                <a:latin typeface="Times New Roman" panose="02020603050405020304" pitchFamily="18" charset="0"/>
              </a:rPr>
              <a:t>третий</a:t>
            </a:r>
            <a:r>
              <a:rPr lang="cs-CZ" altLang="de-CZ" sz="2800" dirty="0">
                <a:latin typeface="Times New Roman" panose="02020603050405020304" pitchFamily="18" charset="0"/>
              </a:rPr>
              <a:t> a několik zájmen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Rozdíly jsou zřetelné, srov. </a:t>
            </a:r>
            <a:r>
              <a:rPr lang="ru-RU" altLang="de-CZ" sz="2800" i="1" dirty="0">
                <a:latin typeface="Times New Roman" panose="02020603050405020304" pitchFamily="18" charset="0"/>
              </a:rPr>
              <a:t>синяя – третья, синее – третье, синюю – третью, синие – третьи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Oproti /</a:t>
            </a:r>
            <a:r>
              <a:rPr lang="cs-CZ" altLang="de-CZ" sz="2800" dirty="0" err="1">
                <a:latin typeface="Times New Roman" panose="02020603050405020304" pitchFamily="18" charset="0"/>
              </a:rPr>
              <a:t>aja</a:t>
            </a:r>
            <a:r>
              <a:rPr lang="cs-CZ" altLang="de-CZ" sz="2800" dirty="0">
                <a:latin typeface="Times New Roman" panose="02020603050405020304" pitchFamily="18" charset="0"/>
              </a:rPr>
              <a:t>/ postulovanému u typu </a:t>
            </a:r>
            <a:r>
              <a:rPr lang="ru-RU" altLang="de-CZ" sz="2800" i="1" dirty="0">
                <a:latin typeface="Times New Roman" panose="02020603050405020304" pitchFamily="18" charset="0"/>
              </a:rPr>
              <a:t>синий</a:t>
            </a:r>
            <a:r>
              <a:rPr lang="cs-CZ" altLang="de-CZ" sz="2800" dirty="0">
                <a:latin typeface="Times New Roman" panose="02020603050405020304" pitchFamily="18" charset="0"/>
              </a:rPr>
              <a:t> máme zde v </a:t>
            </a:r>
            <a:r>
              <a:rPr lang="cs-CZ" altLang="de-CZ" sz="2800" dirty="0" err="1">
                <a:latin typeface="Times New Roman" panose="02020603050405020304" pitchFamily="18" charset="0"/>
              </a:rPr>
              <a:t>Nsg</a:t>
            </a:r>
            <a:r>
              <a:rPr lang="cs-CZ" altLang="de-CZ" sz="2800" dirty="0">
                <a:latin typeface="Times New Roman" panose="02020603050405020304" pitchFamily="18" charset="0"/>
              </a:rPr>
              <a:t> f. pouze /</a:t>
            </a:r>
            <a:r>
              <a:rPr lang="cs-CZ" altLang="de-CZ" sz="2800" dirty="0" err="1">
                <a:latin typeface="Times New Roman" panose="02020603050405020304" pitchFamily="18" charset="0"/>
              </a:rPr>
              <a:t>ja</a:t>
            </a:r>
            <a:r>
              <a:rPr lang="cs-CZ" altLang="de-CZ" sz="2800" dirty="0">
                <a:latin typeface="Times New Roman" panose="02020603050405020304" pitchFamily="18" charset="0"/>
              </a:rPr>
              <a:t>/, oproti jasnému /</a:t>
            </a:r>
            <a:r>
              <a:rPr lang="cs-CZ" altLang="de-CZ" sz="2800" dirty="0" err="1">
                <a:latin typeface="Times New Roman" panose="02020603050405020304" pitchFamily="18" charset="0"/>
              </a:rPr>
              <a:t>uju</a:t>
            </a:r>
            <a:r>
              <a:rPr lang="cs-CZ" altLang="de-CZ" sz="2800" dirty="0">
                <a:latin typeface="Times New Roman" panose="02020603050405020304" pitchFamily="18" charset="0"/>
              </a:rPr>
              <a:t>/ v </a:t>
            </a:r>
            <a:r>
              <a:rPr lang="cs-CZ" altLang="de-CZ" sz="2800" dirty="0" err="1">
                <a:latin typeface="Times New Roman" panose="02020603050405020304" pitchFamily="18" charset="0"/>
              </a:rPr>
              <a:t>Asg</a:t>
            </a:r>
            <a:r>
              <a:rPr lang="cs-CZ" altLang="de-CZ" sz="2800" dirty="0">
                <a:latin typeface="Times New Roman" panose="02020603050405020304" pitchFamily="18" charset="0"/>
              </a:rPr>
              <a:t> f. pouze /</a:t>
            </a:r>
            <a:r>
              <a:rPr lang="cs-CZ" altLang="de-CZ" sz="2800" dirty="0" err="1">
                <a:latin typeface="Times New Roman" panose="02020603050405020304" pitchFamily="18" charset="0"/>
              </a:rPr>
              <a:t>ju</a:t>
            </a:r>
            <a:r>
              <a:rPr lang="cs-CZ" altLang="de-CZ" sz="2800" dirty="0">
                <a:latin typeface="Times New Roman" panose="02020603050405020304" pitchFamily="18" charset="0"/>
              </a:rPr>
              <a:t>/ atd.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Foném /j/ ovšem nepatří ke koncovce, ale je charakteristickým sufixem těchto adjektiv:</a:t>
            </a:r>
            <a:br>
              <a:rPr lang="cs-CZ" altLang="de-CZ" sz="2800" dirty="0">
                <a:latin typeface="Times New Roman" panose="02020603050405020304" pitchFamily="18" charset="0"/>
              </a:rPr>
            </a:br>
            <a:r>
              <a:rPr lang="ru-RU" altLang="de-CZ" sz="2800" i="1" dirty="0">
                <a:latin typeface="Times New Roman" panose="02020603050405020304" pitchFamily="18" charset="0"/>
              </a:rPr>
              <a:t>волк</a:t>
            </a:r>
            <a:r>
              <a:rPr lang="cs-CZ" altLang="de-CZ" sz="2800" dirty="0">
                <a:latin typeface="Times New Roman" panose="02020603050405020304" pitchFamily="18" charset="0"/>
              </a:rPr>
              <a:t> + /j/ + koncovka =&gt; </a:t>
            </a:r>
            <a:r>
              <a:rPr lang="ru-RU" altLang="de-CZ" sz="2800" i="1" dirty="0">
                <a:latin typeface="Times New Roman" panose="02020603050405020304" pitchFamily="18" charset="0"/>
              </a:rPr>
              <a:t>волчий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>
            <a:extLst>
              <a:ext uri="{FF2B5EF4-FFF2-40B4-BE49-F238E27FC236}">
                <a16:creationId xmlns:a16="http://schemas.microsoft.com/office/drawing/2014/main" id="{108265EA-0017-2A28-7140-3194812F03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6425" cy="1433512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de-CZ" sz="3200">
                <a:latin typeface="Times New Roman" panose="02020603050405020304" pitchFamily="18" charset="0"/>
              </a:rPr>
              <a:t>Deklinace substantiva: specifické případy shrnuty</a:t>
            </a: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7EDF3BA7-C2CE-B036-387F-424AD06154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80764" y="1562100"/>
            <a:ext cx="8683724" cy="4924425"/>
          </a:xfrm>
        </p:spPr>
        <p:txBody>
          <a:bodyPr/>
          <a:lstStyle/>
          <a:p>
            <a:pPr marL="339725" indent="-339725" eaLnBrk="1" hangingPunct="1"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altLang="de-CZ" sz="2800" dirty="0">
                <a:latin typeface="Times New Roman" panose="02020603050405020304" pitchFamily="18" charset="0"/>
              </a:rPr>
              <a:t>Specifické jsou, jak bylo řečeno, zejm. substantiva s kmenem na /-j/, před nimž je grafické {</a:t>
            </a:r>
            <a:r>
              <a:rPr lang="ru-RU" altLang="de-CZ" sz="2800" dirty="0">
                <a:latin typeface="Times New Roman" panose="02020603050405020304" pitchFamily="18" charset="0"/>
              </a:rPr>
              <a:t>и</a:t>
            </a:r>
            <a:r>
              <a:rPr lang="cs-CZ" altLang="de-CZ" sz="2800" dirty="0">
                <a:latin typeface="Times New Roman" panose="02020603050405020304" pitchFamily="18" charset="0"/>
              </a:rPr>
              <a:t>}. Takováto substantiva jsou církevněslovanského původu, a pokud mají přízvuk na koncovce, vykazují zvláštní koncovky: </a:t>
            </a:r>
            <a:r>
              <a:rPr lang="ru-RU" altLang="de-CZ" sz="2800" i="1" dirty="0">
                <a:latin typeface="Times New Roman" panose="02020603050405020304" pitchFamily="18" charset="0"/>
              </a:rPr>
              <a:t>семинарий –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о семинари</a:t>
            </a:r>
            <a:r>
              <a:rPr lang="ru-RU" altLang="de-CZ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и</a:t>
            </a:r>
            <a:r>
              <a:rPr lang="ru-RU" altLang="de-CZ" sz="2800" dirty="0">
                <a:latin typeface="Times New Roman" panose="02020603050405020304" pitchFamily="18" charset="0"/>
              </a:rPr>
              <a:t>, </a:t>
            </a:r>
            <a:r>
              <a:rPr lang="ru-RU" altLang="de-CZ" sz="2800" i="1" dirty="0">
                <a:latin typeface="Times New Roman" panose="02020603050405020304" pitchFamily="18" charset="0"/>
              </a:rPr>
              <a:t>жити</a:t>
            </a:r>
            <a:r>
              <a:rPr lang="ru-RU" altLang="de-CZ" sz="2800" i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е</a:t>
            </a:r>
            <a:r>
              <a:rPr lang="ru-RU" altLang="de-CZ" sz="2800" dirty="0">
                <a:latin typeface="Times New Roman" panose="02020603050405020304" pitchFamily="18" charset="0"/>
              </a:rPr>
              <a:t> –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 err="1">
                <a:latin typeface="Times New Roman" panose="02020603050405020304" pitchFamily="18" charset="0"/>
              </a:rPr>
              <a:t>Isg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жити</a:t>
            </a:r>
            <a:r>
              <a:rPr lang="ru-RU" altLang="de-CZ" sz="2800" i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е</a:t>
            </a:r>
            <a:r>
              <a:rPr lang="ru-RU" altLang="de-CZ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м</a:t>
            </a:r>
            <a:r>
              <a:rPr lang="ru-RU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dirty="0" err="1">
                <a:latin typeface="Times New Roman" panose="02020603050405020304" pitchFamily="18" charset="0"/>
              </a:rPr>
              <a:t>Lsg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о жити</a:t>
            </a:r>
            <a:r>
              <a:rPr lang="ru-RU" altLang="de-CZ" sz="2800" i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и</a:t>
            </a:r>
            <a:r>
              <a:rPr lang="ru-RU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dirty="0" err="1">
                <a:latin typeface="Times New Roman" panose="02020603050405020304" pitchFamily="18" charset="0"/>
              </a:rPr>
              <a:t>Gpl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жит</a:t>
            </a:r>
            <a:r>
              <a:rPr lang="ru-RU" altLang="de-CZ" sz="2800" i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и</a:t>
            </a:r>
            <a:r>
              <a:rPr lang="ru-RU" altLang="de-CZ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й</a:t>
            </a:r>
            <a:r>
              <a:rPr lang="ru-RU" altLang="de-CZ" sz="2800" dirty="0">
                <a:latin typeface="Times New Roman" panose="02020603050405020304" pitchFamily="18" charset="0"/>
              </a:rPr>
              <a:t>, </a:t>
            </a:r>
            <a:r>
              <a:rPr lang="ru-RU" altLang="de-CZ" sz="2800" i="1" dirty="0">
                <a:latin typeface="Times New Roman" panose="02020603050405020304" pitchFamily="18" charset="0"/>
              </a:rPr>
              <a:t>суди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я</a:t>
            </a:r>
            <a:r>
              <a:rPr lang="ru-RU" altLang="de-CZ" sz="2800" i="1" dirty="0">
                <a:latin typeface="Times New Roman" panose="02020603050405020304" pitchFamily="18" charset="0"/>
              </a:rPr>
              <a:t> –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 err="1">
                <a:latin typeface="Times New Roman" panose="02020603050405020304" pitchFamily="18" charset="0"/>
              </a:rPr>
              <a:t>Dsg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суди</a:t>
            </a:r>
            <a:r>
              <a:rPr lang="ru-RU" altLang="de-CZ" sz="2800" i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и</a:t>
            </a:r>
            <a:r>
              <a:rPr lang="ru-RU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dirty="0" err="1">
                <a:latin typeface="Times New Roman" panose="02020603050405020304" pitchFamily="18" charset="0"/>
              </a:rPr>
              <a:t>Isg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суди</a:t>
            </a:r>
            <a:r>
              <a:rPr lang="ru-RU" altLang="de-CZ" sz="2800" i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е</a:t>
            </a:r>
            <a:r>
              <a:rPr lang="ru-RU" altLang="de-CZ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й</a:t>
            </a:r>
            <a:r>
              <a:rPr lang="ru-RU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dirty="0" err="1">
                <a:latin typeface="Times New Roman" panose="02020603050405020304" pitchFamily="18" charset="0"/>
              </a:rPr>
              <a:t>Lsg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о суди</a:t>
            </a:r>
            <a:r>
              <a:rPr lang="ru-RU" altLang="de-CZ" sz="2800" i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и</a:t>
            </a:r>
            <a:r>
              <a:rPr lang="cs-CZ" altLang="de-CZ" sz="2800" dirty="0">
                <a:latin typeface="Times New Roman" panose="02020603050405020304" pitchFamily="18" charset="0"/>
              </a:rPr>
              <a:t>, </a:t>
            </a:r>
            <a:r>
              <a:rPr lang="ru-RU" altLang="de-CZ" sz="2800" dirty="0">
                <a:latin typeface="Times New Roman" panose="02020603050405020304" pitchFamily="18" charset="0"/>
              </a:rPr>
              <a:t>(</a:t>
            </a:r>
            <a:r>
              <a:rPr lang="cs-CZ" altLang="de-CZ" sz="2800" dirty="0" err="1">
                <a:latin typeface="Times New Roman" panose="02020603050405020304" pitchFamily="18" charset="0"/>
              </a:rPr>
              <a:t>Gpl</a:t>
            </a:r>
            <a:r>
              <a:rPr lang="cs-CZ" altLang="de-CZ" sz="2800" dirty="0">
                <a:latin typeface="Times New Roman" panose="02020603050405020304" pitchFamily="18" charset="0"/>
              </a:rPr>
              <a:t> slova </a:t>
            </a:r>
            <a:r>
              <a:rPr lang="ru-RU" altLang="de-CZ" sz="2800" i="1" dirty="0">
                <a:latin typeface="Times New Roman" panose="02020603050405020304" pitchFamily="18" charset="0"/>
              </a:rPr>
              <a:t>судия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má přízvuk na kmeni, ale srov. </a:t>
            </a:r>
            <a:r>
              <a:rPr lang="ru-RU" altLang="de-CZ" sz="2800" i="1" dirty="0">
                <a:latin typeface="Times New Roman" panose="02020603050405020304" pitchFamily="18" charset="0"/>
              </a:rPr>
              <a:t>лит</a:t>
            </a:r>
            <a:r>
              <a:rPr lang="ru-RU" altLang="de-CZ" sz="2800" i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и</a:t>
            </a:r>
            <a:r>
              <a:rPr lang="ru-RU" altLang="de-CZ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й</a:t>
            </a:r>
            <a:r>
              <a:rPr lang="ru-RU" altLang="de-CZ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od </a:t>
            </a:r>
            <a:r>
              <a:rPr lang="ru-RU" altLang="de-CZ" sz="2800" i="1" dirty="0">
                <a:solidFill>
                  <a:schemeClr val="tx1"/>
                </a:solidFill>
                <a:latin typeface="Times New Roman" panose="02020603050405020304" pitchFamily="18" charset="0"/>
              </a:rPr>
              <a:t>лити</a:t>
            </a:r>
            <a:r>
              <a:rPr lang="ru-RU" altLang="de-CZ" sz="2800" i="1" u="sng" dirty="0">
                <a:solidFill>
                  <a:schemeClr val="tx1"/>
                </a:solidFill>
                <a:latin typeface="Times New Roman" panose="02020603050405020304" pitchFamily="18" charset="0"/>
              </a:rPr>
              <a:t>я</a:t>
            </a:r>
            <a:r>
              <a:rPr lang="ru-RU" altLang="de-CZ" sz="2800" dirty="0">
                <a:latin typeface="Times New Roman" panose="02020603050405020304" pitchFamily="18" charset="0"/>
              </a:rPr>
              <a:t>)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endParaRPr lang="ru-RU" altLang="de-CZ" sz="2800" dirty="0">
              <a:latin typeface="Times New Roman" panose="02020603050405020304" pitchFamily="18" charset="0"/>
            </a:endParaRPr>
          </a:p>
          <a:p>
            <a:pPr marL="339725" indent="-339725" eaLnBrk="1" hangingPunct="1"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altLang="de-CZ" sz="2800" dirty="0">
                <a:latin typeface="Times New Roman" panose="02020603050405020304" pitchFamily="18" charset="0"/>
              </a:rPr>
              <a:t>Záleží pak na tom, do jaké míry zohledníme případy s přízvukem na koncovce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při interpretaci typů s přízvukem na kmeni (v mužském rodu 1. deklinace nejsou)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>
            <a:extLst>
              <a:ext uri="{FF2B5EF4-FFF2-40B4-BE49-F238E27FC236}">
                <a16:creationId xmlns:a16="http://schemas.microsoft.com/office/drawing/2014/main" id="{7CCE662E-B577-602B-D488-6A7542F3B8E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226425" cy="6119812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Srov. případy, kde koncovka zdánlivě odpovídá typu </a:t>
            </a:r>
            <a:r>
              <a:rPr lang="ru-RU" altLang="de-CZ" sz="2800" i="1" dirty="0">
                <a:latin typeface="Times New Roman" panose="02020603050405020304" pitchFamily="18" charset="0"/>
              </a:rPr>
              <a:t>синий</a:t>
            </a:r>
            <a:r>
              <a:rPr lang="cs-CZ" altLang="de-CZ" sz="2800" dirty="0">
                <a:latin typeface="Times New Roman" panose="02020603050405020304" pitchFamily="18" charset="0"/>
              </a:rPr>
              <a:t>: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i="1" dirty="0">
                <a:latin typeface="Times New Roman" panose="02020603050405020304" pitchFamily="18" charset="0"/>
              </a:rPr>
              <a:t>синего, синему, (о) синем – третьего, третьему, (о) третьем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	</a:t>
            </a:r>
            <a:r>
              <a:rPr lang="cs-CZ" altLang="de-CZ" sz="2800" dirty="0" err="1">
                <a:latin typeface="Times New Roman" panose="02020603050405020304" pitchFamily="18" charset="0"/>
              </a:rPr>
              <a:t>s,in,ovo</a:t>
            </a:r>
            <a:r>
              <a:rPr lang="cs-CZ" altLang="de-CZ" sz="2800" dirty="0">
                <a:latin typeface="Times New Roman" panose="02020603050405020304" pitchFamily="18" charset="0"/>
              </a:rPr>
              <a:t> - </a:t>
            </a:r>
            <a:r>
              <a:rPr lang="cs-CZ" altLang="de-CZ" sz="2800" dirty="0" err="1">
                <a:latin typeface="Times New Roman" panose="02020603050405020304" pitchFamily="18" charset="0"/>
              </a:rPr>
              <a:t>s,in,omu</a:t>
            </a:r>
            <a:r>
              <a:rPr lang="cs-CZ" altLang="de-CZ" sz="2800" dirty="0">
                <a:latin typeface="Times New Roman" panose="02020603050405020304" pitchFamily="18" charset="0"/>
              </a:rPr>
              <a:t> – </a:t>
            </a:r>
            <a:r>
              <a:rPr lang="cs-CZ" altLang="de-CZ" sz="2800" dirty="0" err="1">
                <a:latin typeface="Times New Roman" panose="02020603050405020304" pitchFamily="18" charset="0"/>
              </a:rPr>
              <a:t>s,in,om</a:t>
            </a:r>
            <a:r>
              <a:rPr lang="cs-CZ" altLang="de-CZ" sz="2800" dirty="0">
                <a:latin typeface="Times New Roman" panose="02020603050405020304" pitchFamily="18" charset="0"/>
              </a:rPr>
              <a:t> – tr</a:t>
            </a:r>
            <a:r>
              <a:rPr lang="cs-CZ" altLang="de-CZ" sz="2400" baseline="-20000" dirty="0">
                <a:latin typeface="Times New Roman" panose="02020603050405020304" pitchFamily="18" charset="0"/>
              </a:rPr>
              <a:t>1</a:t>
            </a:r>
            <a:r>
              <a:rPr lang="cs-CZ" altLang="de-CZ" sz="2800" dirty="0">
                <a:latin typeface="Times New Roman" panose="02020603050405020304" pitchFamily="18" charset="0"/>
              </a:rPr>
              <a:t>et</a:t>
            </a:r>
            <a:r>
              <a:rPr lang="cs-CZ" altLang="de-CZ" sz="2400" baseline="-20000" dirty="0">
                <a:latin typeface="Times New Roman" panose="02020603050405020304" pitchFamily="18" charset="0"/>
              </a:rPr>
              <a:t>1</a:t>
            </a:r>
            <a:r>
              <a:rPr lang="cs-CZ" altLang="de-CZ" sz="2800" dirty="0">
                <a:latin typeface="Times New Roman" panose="02020603050405020304" pitchFamily="18" charset="0"/>
              </a:rPr>
              <a:t>ji</a:t>
            </a:r>
            <a:r>
              <a:rPr lang="cs-CZ" altLang="de-CZ" sz="2400" baseline="-20000" dirty="0">
                <a:latin typeface="Times New Roman" panose="02020603050405020304" pitchFamily="18" charset="0"/>
              </a:rPr>
              <a:t>3</a:t>
            </a:r>
            <a:r>
              <a:rPr lang="cs-CZ" altLang="de-CZ" sz="2800" dirty="0">
                <a:latin typeface="Times New Roman" panose="02020603050405020304" pitchFamily="18" charset="0"/>
              </a:rPr>
              <a:t>vo - tr</a:t>
            </a:r>
            <a:r>
              <a:rPr lang="cs-CZ" altLang="de-CZ" sz="2400" baseline="-20000" dirty="0">
                <a:latin typeface="Times New Roman" panose="02020603050405020304" pitchFamily="18" charset="0"/>
              </a:rPr>
              <a:t>1</a:t>
            </a:r>
            <a:r>
              <a:rPr lang="cs-CZ" altLang="de-CZ" sz="2800" dirty="0">
                <a:latin typeface="Times New Roman" panose="02020603050405020304" pitchFamily="18" charset="0"/>
              </a:rPr>
              <a:t>et</a:t>
            </a:r>
            <a:r>
              <a:rPr lang="cs-CZ" altLang="de-CZ" sz="2400" baseline="-20000" dirty="0">
                <a:latin typeface="Times New Roman" panose="02020603050405020304" pitchFamily="18" charset="0"/>
              </a:rPr>
              <a:t>1</a:t>
            </a:r>
            <a:r>
              <a:rPr lang="cs-CZ" altLang="de-CZ" sz="2800" dirty="0">
                <a:latin typeface="Times New Roman" panose="02020603050405020304" pitchFamily="18" charset="0"/>
              </a:rPr>
              <a:t>ji</a:t>
            </a:r>
            <a:r>
              <a:rPr lang="cs-CZ" altLang="de-CZ" sz="2400" baseline="-20000" dirty="0">
                <a:latin typeface="Times New Roman" panose="02020603050405020304" pitchFamily="18" charset="0"/>
              </a:rPr>
              <a:t>3</a:t>
            </a:r>
            <a:r>
              <a:rPr lang="cs-CZ" altLang="de-CZ" sz="2800" dirty="0">
                <a:latin typeface="Times New Roman" panose="02020603050405020304" pitchFamily="18" charset="0"/>
              </a:rPr>
              <a:t>mu - tr</a:t>
            </a:r>
            <a:r>
              <a:rPr lang="cs-CZ" altLang="de-CZ" sz="2400" baseline="-20000" dirty="0">
                <a:latin typeface="Times New Roman" panose="02020603050405020304" pitchFamily="18" charset="0"/>
              </a:rPr>
              <a:t>1</a:t>
            </a:r>
            <a:r>
              <a:rPr lang="cs-CZ" altLang="de-CZ" sz="2800" dirty="0">
                <a:latin typeface="Times New Roman" panose="02020603050405020304" pitchFamily="18" charset="0"/>
              </a:rPr>
              <a:t>et</a:t>
            </a:r>
            <a:r>
              <a:rPr lang="cs-CZ" altLang="de-CZ" sz="2400" baseline="-20000" dirty="0">
                <a:latin typeface="Times New Roman" panose="02020603050405020304" pitchFamily="18" charset="0"/>
              </a:rPr>
              <a:t>1</a:t>
            </a:r>
            <a:r>
              <a:rPr lang="cs-CZ" altLang="de-CZ" sz="2800" dirty="0">
                <a:latin typeface="Times New Roman" panose="02020603050405020304" pitchFamily="18" charset="0"/>
              </a:rPr>
              <a:t>jom (k prvním vokálům dvouslabičných adjektiv srov. níže)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Tím vzniká otázka po interpretaci </a:t>
            </a:r>
            <a:r>
              <a:rPr lang="cs-CZ" altLang="de-CZ" sz="2800" dirty="0" err="1">
                <a:latin typeface="Times New Roman" panose="02020603050405020304" pitchFamily="18" charset="0"/>
              </a:rPr>
              <a:t>Nsg</a:t>
            </a:r>
            <a:r>
              <a:rPr lang="cs-CZ" altLang="de-CZ" sz="2800" dirty="0">
                <a:latin typeface="Times New Roman" panose="02020603050405020304" pitchFamily="18" charset="0"/>
              </a:rPr>
              <a:t> m.: jestliže koncovka ženského a středního rodu je po sufixu /j/ </a:t>
            </a:r>
            <a:br>
              <a:rPr lang="cs-CZ" altLang="de-CZ" sz="2800" dirty="0">
                <a:latin typeface="Times New Roman" panose="02020603050405020304" pitchFamily="18" charset="0"/>
              </a:rPr>
            </a:br>
            <a:r>
              <a:rPr lang="cs-CZ" altLang="de-CZ" sz="2800" dirty="0">
                <a:latin typeface="Times New Roman" panose="02020603050405020304" pitchFamily="18" charset="0"/>
              </a:rPr>
              <a:t>/a/, resp. /o/ </a:t>
            </a:r>
            <a:r>
              <a:rPr lang="cs-CZ" altLang="de-CZ" sz="2800" i="1" dirty="0">
                <a:latin typeface="Times New Roman" panose="02020603050405020304" pitchFamily="18" charset="0"/>
              </a:rPr>
              <a:t>(</a:t>
            </a:r>
            <a:r>
              <a:rPr lang="ru-RU" altLang="de-CZ" sz="2800" i="1" dirty="0">
                <a:latin typeface="Times New Roman" panose="02020603050405020304" pitchFamily="18" charset="0"/>
              </a:rPr>
              <a:t>третья, третье</a:t>
            </a:r>
            <a:r>
              <a:rPr lang="cs-CZ" altLang="de-CZ" sz="2800" i="1" dirty="0">
                <a:latin typeface="Times New Roman" panose="02020603050405020304" pitchFamily="18" charset="0"/>
              </a:rPr>
              <a:t>)</a:t>
            </a:r>
            <a:r>
              <a:rPr lang="cs-CZ" altLang="de-CZ" sz="2800" dirty="0">
                <a:latin typeface="Times New Roman" panose="02020603050405020304" pitchFamily="18" charset="0"/>
              </a:rPr>
              <a:t>, co je potom koncovka </a:t>
            </a:r>
            <a:r>
              <a:rPr lang="cs-CZ" altLang="de-CZ" sz="2800" dirty="0" err="1">
                <a:latin typeface="Times New Roman" panose="02020603050405020304" pitchFamily="18" charset="0"/>
              </a:rPr>
              <a:t>Nsg</a:t>
            </a:r>
            <a:r>
              <a:rPr lang="cs-CZ" altLang="de-CZ" sz="2800" dirty="0">
                <a:latin typeface="Times New Roman" panose="02020603050405020304" pitchFamily="18" charset="0"/>
              </a:rPr>
              <a:t> m.? Kde je sufix /j/?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>
            <a:extLst>
              <a:ext uri="{FF2B5EF4-FFF2-40B4-BE49-F238E27FC236}">
                <a16:creationId xmlns:a16="http://schemas.microsoft.com/office/drawing/2014/main" id="{6EC58931-3D72-BD60-8529-A4B0419AB778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79388" y="188913"/>
            <a:ext cx="8569325" cy="6553200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=&gt; Ukazuje se, že </a:t>
            </a:r>
            <a:r>
              <a:rPr lang="cs-CZ" altLang="de-CZ" sz="2800" dirty="0" err="1">
                <a:latin typeface="Times New Roman" panose="02020603050405020304" pitchFamily="18" charset="0"/>
              </a:rPr>
              <a:t>Nsg</a:t>
            </a:r>
            <a:r>
              <a:rPr lang="cs-CZ" altLang="de-CZ" sz="2800" dirty="0">
                <a:latin typeface="Times New Roman" panose="02020603050405020304" pitchFamily="18" charset="0"/>
              </a:rPr>
              <a:t> m. má po /j/ nulovou koncovku, s pohyblivým vokálem před ním: </a:t>
            </a:r>
            <a:r>
              <a:rPr lang="ru-RU" altLang="de-CZ" sz="2800" i="1" dirty="0">
                <a:latin typeface="Times New Roman" panose="02020603050405020304" pitchFamily="18" charset="0"/>
              </a:rPr>
              <a:t>третий</a:t>
            </a:r>
            <a:r>
              <a:rPr lang="cs-CZ" altLang="de-CZ" sz="2800" dirty="0">
                <a:latin typeface="Times New Roman" panose="02020603050405020304" pitchFamily="18" charset="0"/>
              </a:rPr>
              <a:t> /tr</a:t>
            </a:r>
            <a:r>
              <a:rPr lang="cs-CZ" altLang="de-CZ" sz="2400" baseline="-20000" dirty="0">
                <a:latin typeface="Times New Roman" panose="02020603050405020304" pitchFamily="18" charset="0"/>
              </a:rPr>
              <a:t>1</a:t>
            </a:r>
            <a:r>
              <a:rPr lang="cs-CZ" altLang="de-CZ" sz="2800" dirty="0">
                <a:latin typeface="Times New Roman" panose="02020603050405020304" pitchFamily="18" charset="0"/>
              </a:rPr>
              <a:t>et</a:t>
            </a:r>
            <a:r>
              <a:rPr lang="cs-CZ" altLang="de-CZ" sz="2400" baseline="-20000" dirty="0">
                <a:latin typeface="Times New Roman" panose="02020603050405020304" pitchFamily="18" charset="0"/>
              </a:rPr>
              <a:t>1</a:t>
            </a:r>
            <a:r>
              <a:rPr lang="cs-CZ" altLang="de-CZ" sz="2800" dirty="0">
                <a:latin typeface="Times New Roman" panose="02020603050405020304" pitchFamily="18" charset="0"/>
              </a:rPr>
              <a:t>#e#j+Ø/, {</a:t>
            </a:r>
            <a:r>
              <a:rPr lang="cs-CZ" altLang="de-CZ" sz="2800" dirty="0" err="1">
                <a:latin typeface="Times New Roman" panose="02020603050405020304" pitchFamily="18" charset="0"/>
              </a:rPr>
              <a:t>ий</a:t>
            </a:r>
            <a:r>
              <a:rPr lang="cs-CZ" altLang="de-CZ" sz="2800" dirty="0">
                <a:latin typeface="Times New Roman" panose="02020603050405020304" pitchFamily="18" charset="0"/>
              </a:rPr>
              <a:t>} </a:t>
            </a:r>
            <a:r>
              <a:rPr lang="cs-CZ" altLang="de-CZ" sz="2800" u="sng" dirty="0">
                <a:latin typeface="Times New Roman" panose="02020603050405020304" pitchFamily="18" charset="0"/>
              </a:rPr>
              <a:t>není</a:t>
            </a:r>
            <a:r>
              <a:rPr lang="cs-CZ" altLang="de-CZ" sz="2800" dirty="0">
                <a:latin typeface="Times New Roman" panose="02020603050405020304" pitchFamily="18" charset="0"/>
              </a:rPr>
              <a:t> koncovka (k fonologické identitě pohyblivého vokálu se vrátíme)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Není to tak scestné, jak se to může na první pohled zdát: koncovky </a:t>
            </a:r>
            <a:r>
              <a:rPr lang="cs-CZ" altLang="de-CZ" sz="2800" dirty="0" err="1">
                <a:latin typeface="Times New Roman" panose="02020603050405020304" pitchFamily="18" charset="0"/>
              </a:rPr>
              <a:t>Ø</a:t>
            </a:r>
            <a:r>
              <a:rPr lang="cs-CZ" altLang="de-CZ" sz="2800" dirty="0">
                <a:latin typeface="Times New Roman" panose="02020603050405020304" pitchFamily="18" charset="0"/>
              </a:rPr>
              <a:t> – a – o – i zase potkáme u jmenných tvarů adjektiv, např. </a:t>
            </a:r>
            <a:r>
              <a:rPr lang="ru-RU" altLang="de-CZ" sz="2800" i="1" dirty="0">
                <a:latin typeface="Times New Roman" panose="02020603050405020304" pitchFamily="18" charset="0"/>
              </a:rPr>
              <a:t>Чем 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X</a:t>
            </a:r>
            <a:r>
              <a:rPr lang="ru-RU" altLang="de-CZ" sz="2800" i="1" dirty="0">
                <a:latin typeface="Times New Roman" panose="02020603050405020304" pitchFamily="18" charset="0"/>
              </a:rPr>
              <a:t> хорош, хороша, хорошо, хороши?</a:t>
            </a:r>
            <a:r>
              <a:rPr lang="cs-CZ" altLang="de-CZ" sz="2800" dirty="0">
                <a:latin typeface="Times New Roman" panose="02020603050405020304" pitchFamily="18" charset="0"/>
              </a:rPr>
              <a:t> ,K čemu je/jsou X dobrý/-á/-</a:t>
            </a:r>
            <a:r>
              <a:rPr lang="cs-CZ" altLang="de-CZ" sz="2800" dirty="0" err="1">
                <a:latin typeface="Times New Roman" panose="02020603050405020304" pitchFamily="18" charset="0"/>
              </a:rPr>
              <a:t>é</a:t>
            </a:r>
            <a:r>
              <a:rPr lang="cs-CZ" altLang="de-CZ" sz="2800" dirty="0">
                <a:latin typeface="Times New Roman" panose="02020603050405020304" pitchFamily="18" charset="0"/>
              </a:rPr>
              <a:t>?</a:t>
            </a:r>
            <a:r>
              <a:rPr lang="cs-CZ" altLang="de-DE" sz="2800" dirty="0">
                <a:latin typeface="Times New Roman" panose="02020603050405020304" pitchFamily="18" charset="0"/>
              </a:rPr>
              <a:t>‘</a:t>
            </a:r>
            <a:endParaRPr lang="cs-CZ" altLang="de-CZ" sz="2800" dirty="0">
              <a:latin typeface="Times New Roman" panose="02020603050405020304" pitchFamily="18" charset="0"/>
            </a:endParaRP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Lze namítnout, že jmenné tvary syntakticky jinak fungují, že právě </a:t>
            </a:r>
            <a:r>
              <a:rPr lang="cs-CZ" altLang="de-CZ" sz="2800" u="sng" dirty="0">
                <a:latin typeface="Times New Roman" panose="02020603050405020304" pitchFamily="18" charset="0"/>
              </a:rPr>
              <a:t>ne</a:t>
            </a:r>
            <a:r>
              <a:rPr lang="cs-CZ" altLang="de-CZ" sz="2800" dirty="0">
                <a:latin typeface="Times New Roman" panose="02020603050405020304" pitchFamily="18" charset="0"/>
              </a:rPr>
              <a:t>vystupují atributivně, zatímco adjektiva typu </a:t>
            </a:r>
            <a:r>
              <a:rPr lang="ru-RU" altLang="de-CZ" sz="2800" i="1" dirty="0">
                <a:latin typeface="Times New Roman" panose="02020603050405020304" pitchFamily="18" charset="0"/>
              </a:rPr>
              <a:t>лисий</a:t>
            </a:r>
            <a:r>
              <a:rPr lang="cs-CZ" altLang="de-CZ" sz="2800" dirty="0">
                <a:latin typeface="Times New Roman" panose="02020603050405020304" pitchFamily="18" charset="0"/>
              </a:rPr>
              <a:t> vystupují primárně atributivně, srov. </a:t>
            </a:r>
            <a:r>
              <a:rPr lang="ru-RU" altLang="de-CZ" sz="2800" i="1" dirty="0">
                <a:latin typeface="Times New Roman" panose="02020603050405020304" pitchFamily="18" charset="0"/>
              </a:rPr>
              <a:t>медвежий жир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,medvědí tuk</a:t>
            </a:r>
            <a:r>
              <a:rPr lang="cs-CZ" altLang="de-DE" sz="2800" dirty="0">
                <a:latin typeface="Times New Roman" panose="02020603050405020304" pitchFamily="18" charset="0"/>
              </a:rPr>
              <a:t>‘</a:t>
            </a:r>
            <a:r>
              <a:rPr lang="ru-RU" altLang="ja-JP" sz="2800" dirty="0">
                <a:latin typeface="Times New Roman" panose="02020603050405020304" pitchFamily="18" charset="0"/>
              </a:rPr>
              <a:t>, </a:t>
            </a:r>
            <a:r>
              <a:rPr lang="ru-RU" altLang="ja-JP" sz="2800" i="1" dirty="0">
                <a:latin typeface="Times New Roman" panose="02020603050405020304" pitchFamily="18" charset="0"/>
              </a:rPr>
              <a:t>лисий хвост</a:t>
            </a:r>
            <a:r>
              <a:rPr lang="ru-RU" altLang="ja-JP" sz="2800" dirty="0">
                <a:latin typeface="Times New Roman" panose="02020603050405020304" pitchFamily="18" charset="0"/>
              </a:rPr>
              <a:t> </a:t>
            </a:r>
            <a:r>
              <a:rPr lang="cs-CZ" altLang="ja-JP" sz="2800" dirty="0">
                <a:latin typeface="Times New Roman" panose="02020603050405020304" pitchFamily="18" charset="0"/>
              </a:rPr>
              <a:t>,liščí ocas</a:t>
            </a:r>
            <a:r>
              <a:rPr lang="cs-CZ" altLang="de-DE" sz="2800" dirty="0">
                <a:latin typeface="Times New Roman" panose="02020603050405020304" pitchFamily="18" charset="0"/>
              </a:rPr>
              <a:t>‘</a:t>
            </a:r>
            <a:r>
              <a:rPr lang="cs-CZ" altLang="ja-JP" sz="2800" dirty="0">
                <a:latin typeface="Times New Roman" panose="02020603050405020304" pitchFamily="18" charset="0"/>
              </a:rPr>
              <a:t> atd.</a:t>
            </a:r>
            <a:endParaRPr lang="cs-CZ" altLang="de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>
            <a:extLst>
              <a:ext uri="{FF2B5EF4-FFF2-40B4-BE49-F238E27FC236}">
                <a16:creationId xmlns:a16="http://schemas.microsoft.com/office/drawing/2014/main" id="{9FE33217-E5BA-1B68-5E23-09A7220AC69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226425" cy="6264275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Stejné koncovky vystupují u jiného typu relačních (posesivních adjektiv):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мамин				мамина			мамино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маминого		маминой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маминому		маминой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=</a:t>
            </a:r>
            <a:r>
              <a:rPr lang="de-CH" altLang="de-CZ" sz="2800" dirty="0">
                <a:latin typeface="Times New Roman" panose="02020603050405020304" pitchFamily="18" charset="0"/>
              </a:rPr>
              <a:t>N./G.				</a:t>
            </a:r>
            <a:r>
              <a:rPr lang="ru-RU" altLang="de-CZ" sz="2800" dirty="0">
                <a:latin typeface="Times New Roman" panose="02020603050405020304" pitchFamily="18" charset="0"/>
              </a:rPr>
              <a:t>мамину			мамино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маминым		маминой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мамином			маминой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						мамины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						маминых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						</a:t>
            </a:r>
            <a:r>
              <a:rPr lang="de-CH" altLang="de-CZ" sz="2800" dirty="0" err="1">
                <a:latin typeface="Times New Roman" panose="02020603050405020304" pitchFamily="18" charset="0"/>
              </a:rPr>
              <a:t>atd</a:t>
            </a:r>
            <a:r>
              <a:rPr lang="de-CH" altLang="de-CZ" sz="2800" dirty="0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>
            <a:extLst>
              <a:ext uri="{FF2B5EF4-FFF2-40B4-BE49-F238E27FC236}">
                <a16:creationId xmlns:a16="http://schemas.microsoft.com/office/drawing/2014/main" id="{E3F3FC19-A7F8-F032-98C5-32FF44DE1B4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79388" y="188913"/>
            <a:ext cx="8226425" cy="6335712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Máme – pokud jsou fonologicky jednoznačně identifikovatelné – stejné koncovky jako u typu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лисий</a:t>
            </a:r>
            <a:r>
              <a:rPr lang="cs-CZ" altLang="de-CZ" sz="2800" dirty="0">
                <a:latin typeface="Times New Roman" panose="02020603050405020304" pitchFamily="18" charset="0"/>
              </a:rPr>
              <a:t>, tedy jmenovitě </a:t>
            </a:r>
            <a:r>
              <a:rPr lang="cs-CZ" altLang="de-CZ" sz="2800" dirty="0" err="1">
                <a:latin typeface="Times New Roman" panose="02020603050405020304" pitchFamily="18" charset="0"/>
              </a:rPr>
              <a:t>Nsg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 err="1">
                <a:latin typeface="Times New Roman" panose="02020603050405020304" pitchFamily="18" charset="0"/>
              </a:rPr>
              <a:t>Ø</a:t>
            </a:r>
            <a:r>
              <a:rPr lang="cs-CZ" altLang="de-CZ" sz="2800" dirty="0">
                <a:latin typeface="Times New Roman" panose="02020603050405020304" pitchFamily="18" charset="0"/>
              </a:rPr>
              <a:t> – a – o, </a:t>
            </a:r>
            <a:r>
              <a:rPr lang="cs-CZ" altLang="de-CZ" sz="2800" dirty="0" err="1">
                <a:latin typeface="Times New Roman" panose="02020603050405020304" pitchFamily="18" charset="0"/>
              </a:rPr>
              <a:t>Asg</a:t>
            </a:r>
            <a:r>
              <a:rPr lang="cs-CZ" altLang="de-CZ" sz="2800" dirty="0">
                <a:latin typeface="Times New Roman" panose="02020603050405020304" pitchFamily="18" charset="0"/>
              </a:rPr>
              <a:t> f. /u/ a </a:t>
            </a:r>
            <a:r>
              <a:rPr lang="cs-CZ" altLang="de-CZ" sz="2800" dirty="0" err="1">
                <a:latin typeface="Times New Roman" panose="02020603050405020304" pitchFamily="18" charset="0"/>
              </a:rPr>
              <a:t>Npl</a:t>
            </a:r>
            <a:r>
              <a:rPr lang="cs-CZ" altLang="de-CZ" sz="2800" dirty="0">
                <a:latin typeface="Times New Roman" panose="02020603050405020304" pitchFamily="18" charset="0"/>
              </a:rPr>
              <a:t> /i/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I tato adjektiva se používají primárně atributivně: </a:t>
            </a:r>
            <a:r>
              <a:rPr lang="ru-RU" altLang="de-CZ" sz="2800" i="1" dirty="0">
                <a:latin typeface="Times New Roman" panose="02020603050405020304" pitchFamily="18" charset="0"/>
              </a:rPr>
              <a:t>мамин дом, мамина работа, дядино наследство, бабушкины очки, Верин голос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de-CH" altLang="de-CZ" sz="2800" dirty="0" err="1">
                <a:latin typeface="Times New Roman" panose="02020603050405020304" pitchFamily="18" charset="0"/>
              </a:rPr>
              <a:t>atd</a:t>
            </a:r>
            <a:r>
              <a:rPr lang="de-CH" altLang="de-CZ" sz="2800" dirty="0">
                <a:latin typeface="Times New Roman" panose="02020603050405020304" pitchFamily="18" charset="0"/>
              </a:rPr>
              <a:t>.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Jsou obvyklé už pouze od substantiv 2. deklinace (se sufixem -</a:t>
            </a:r>
            <a:r>
              <a:rPr lang="cs-CZ" altLang="de-CZ" sz="2800" i="1" dirty="0">
                <a:latin typeface="Times New Roman" panose="02020603050405020304" pitchFamily="18" charset="0"/>
              </a:rPr>
              <a:t>in</a:t>
            </a:r>
            <a:r>
              <a:rPr lang="cs-CZ" altLang="de-CZ" sz="2800" dirty="0">
                <a:latin typeface="Times New Roman" panose="02020603050405020304" pitchFamily="18" charset="0"/>
              </a:rPr>
              <a:t>-), kdysi paralelně od substantiv 1. deklinace odvozená posesivní adjektiva na -</a:t>
            </a:r>
            <a:r>
              <a:rPr lang="cs-CZ" altLang="de-CZ" sz="2800" i="1" dirty="0">
                <a:latin typeface="Times New Roman" panose="02020603050405020304" pitchFamily="18" charset="0"/>
              </a:rPr>
              <a:t>ov</a:t>
            </a:r>
            <a:r>
              <a:rPr lang="cs-CZ" altLang="de-CZ" sz="2800" dirty="0">
                <a:latin typeface="Times New Roman" panose="02020603050405020304" pitchFamily="18" charset="0"/>
              </a:rPr>
              <a:t>- jsou obsoletní, kromě několika pevných spojení jako </a:t>
            </a:r>
            <a:r>
              <a:rPr lang="ru-RU" altLang="de-CZ" sz="2800" i="1" dirty="0">
                <a:latin typeface="Times New Roman" panose="02020603050405020304" pitchFamily="18" charset="0"/>
              </a:rPr>
              <a:t>ахилл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е</a:t>
            </a:r>
            <a:r>
              <a:rPr lang="ru-RU" altLang="de-CZ" sz="2800" i="1" dirty="0">
                <a:latin typeface="Times New Roman" panose="02020603050405020304" pitchFamily="18" charset="0"/>
              </a:rPr>
              <a:t>сова пят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а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de-CH" altLang="de-CZ" sz="2800" dirty="0">
                <a:latin typeface="Times New Roman" panose="02020603050405020304" pitchFamily="18" charset="0"/>
              </a:rPr>
              <a:t>,</a:t>
            </a:r>
            <a:r>
              <a:rPr lang="cs-CZ" altLang="de-CZ" sz="2800" dirty="0">
                <a:latin typeface="Times New Roman" panose="02020603050405020304" pitchFamily="18" charset="0"/>
              </a:rPr>
              <a:t>Achillova pata</a:t>
            </a:r>
            <a:r>
              <a:rPr lang="cs-CZ" altLang="de-DE" sz="2800" dirty="0">
                <a:latin typeface="Times New Roman" panose="02020603050405020304" pitchFamily="18" charset="0"/>
              </a:rPr>
              <a:t>‘</a:t>
            </a:r>
            <a:endParaRPr lang="cs-CZ" altLang="de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>
            <a:extLst>
              <a:ext uri="{FF2B5EF4-FFF2-40B4-BE49-F238E27FC236}">
                <a16:creationId xmlns:a16="http://schemas.microsoft.com/office/drawing/2014/main" id="{D98E0369-55CB-6A96-B565-BA9E9FFA90B3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23850" y="188913"/>
            <a:ext cx="8569325" cy="6264275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Dále vykazují stejné koncovky posesivní zájmena </a:t>
            </a:r>
            <a:r>
              <a:rPr lang="ru-RU" altLang="de-CZ" sz="2800" i="1" dirty="0">
                <a:latin typeface="Times New Roman" panose="02020603050405020304" pitchFamily="18" charset="0"/>
              </a:rPr>
              <a:t>мой, твой, свой, наш, ваш</a:t>
            </a:r>
            <a:r>
              <a:rPr lang="ru-RU" altLang="de-CZ" sz="2800" dirty="0">
                <a:latin typeface="Times New Roman" panose="02020603050405020304" pitchFamily="18" charset="0"/>
              </a:rPr>
              <a:t>: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	</a:t>
            </a:r>
            <a:r>
              <a:rPr lang="ru-RU" altLang="de-CZ" sz="2800" dirty="0">
                <a:latin typeface="Times New Roman" panose="02020603050405020304" pitchFamily="18" charset="0"/>
              </a:rPr>
              <a:t>мой		моя		моё	 наш		  наша		наше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моего		моей				 нашего	  нашей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моему		моей				 нашему  нашей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=</a:t>
            </a:r>
            <a:r>
              <a:rPr lang="ru-RU" altLang="de-CZ" sz="2800" dirty="0" err="1">
                <a:latin typeface="Times New Roman" panose="02020603050405020304" pitchFamily="18" charset="0"/>
              </a:rPr>
              <a:t>N</a:t>
            </a:r>
            <a:r>
              <a:rPr lang="ru-RU" altLang="de-CZ" sz="2800" dirty="0">
                <a:latin typeface="Times New Roman" panose="02020603050405020304" pitchFamily="18" charset="0"/>
              </a:rPr>
              <a:t>/</a:t>
            </a:r>
            <a:r>
              <a:rPr lang="ru-RU" altLang="de-CZ" sz="2800" dirty="0" err="1">
                <a:latin typeface="Times New Roman" panose="02020603050405020304" pitchFamily="18" charset="0"/>
              </a:rPr>
              <a:t>G</a:t>
            </a:r>
            <a:r>
              <a:rPr lang="ru-RU" altLang="de-CZ" sz="2800" dirty="0">
                <a:latin typeface="Times New Roman" panose="02020603050405020304" pitchFamily="18" charset="0"/>
              </a:rPr>
              <a:t>		мою				 =</a:t>
            </a:r>
            <a:r>
              <a:rPr lang="ru-RU" altLang="de-CZ" sz="2800" dirty="0" err="1">
                <a:latin typeface="Times New Roman" panose="02020603050405020304" pitchFamily="18" charset="0"/>
              </a:rPr>
              <a:t>N</a:t>
            </a:r>
            <a:r>
              <a:rPr lang="ru-RU" altLang="de-CZ" sz="2800" dirty="0">
                <a:latin typeface="Times New Roman" panose="02020603050405020304" pitchFamily="18" charset="0"/>
              </a:rPr>
              <a:t>/</a:t>
            </a:r>
            <a:r>
              <a:rPr lang="ru-RU" altLang="de-CZ" sz="2800" dirty="0" err="1">
                <a:latin typeface="Times New Roman" panose="02020603050405020304" pitchFamily="18" charset="0"/>
              </a:rPr>
              <a:t>G</a:t>
            </a:r>
            <a:r>
              <a:rPr lang="ru-RU" altLang="de-CZ" sz="2800" dirty="0">
                <a:latin typeface="Times New Roman" panose="02020603050405020304" pitchFamily="18" charset="0"/>
              </a:rPr>
              <a:t>	  нашу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моим		моей				 нашим	  нашей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моём		моей				 нашем	  нашей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				мои							  наши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				моих							  наших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					atd.							  atd.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>
            <a:extLst>
              <a:ext uri="{FF2B5EF4-FFF2-40B4-BE49-F238E27FC236}">
                <a16:creationId xmlns:a16="http://schemas.microsoft.com/office/drawing/2014/main" id="{6394B24A-22F2-D47A-FD84-14EF8980F99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226425" cy="6553200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I zde je v </a:t>
            </a:r>
            <a:r>
              <a:rPr lang="cs-CZ" altLang="de-CZ" sz="2800" dirty="0" err="1">
                <a:latin typeface="Times New Roman" panose="02020603050405020304" pitchFamily="18" charset="0"/>
              </a:rPr>
              <a:t>Nsg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 err="1">
                <a:latin typeface="Times New Roman" panose="02020603050405020304" pitchFamily="18" charset="0"/>
              </a:rPr>
              <a:t>Ø</a:t>
            </a:r>
            <a:r>
              <a:rPr lang="cs-CZ" altLang="de-CZ" sz="2800" dirty="0">
                <a:latin typeface="Times New Roman" panose="02020603050405020304" pitchFamily="18" charset="0"/>
              </a:rPr>
              <a:t> – a – o, v </a:t>
            </a:r>
            <a:r>
              <a:rPr lang="cs-CZ" altLang="de-CZ" sz="2800" dirty="0" err="1">
                <a:latin typeface="Times New Roman" panose="02020603050405020304" pitchFamily="18" charset="0"/>
              </a:rPr>
              <a:t>Asg</a:t>
            </a:r>
            <a:r>
              <a:rPr lang="cs-CZ" altLang="de-CZ" sz="2800" dirty="0">
                <a:latin typeface="Times New Roman" panose="02020603050405020304" pitchFamily="18" charset="0"/>
              </a:rPr>
              <a:t> f. /u/ a v </a:t>
            </a:r>
            <a:r>
              <a:rPr lang="cs-CZ" altLang="de-CZ" sz="2800" dirty="0" err="1">
                <a:latin typeface="Times New Roman" panose="02020603050405020304" pitchFamily="18" charset="0"/>
              </a:rPr>
              <a:t>Npl</a:t>
            </a:r>
            <a:r>
              <a:rPr lang="cs-CZ" altLang="de-CZ" sz="2800" dirty="0">
                <a:latin typeface="Times New Roman" panose="02020603050405020304" pitchFamily="18" charset="0"/>
              </a:rPr>
              <a:t> /i/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Zejména typ </a:t>
            </a:r>
            <a:r>
              <a:rPr lang="ru-RU" altLang="de-CZ" sz="2800" i="1" dirty="0">
                <a:latin typeface="Times New Roman" panose="02020603050405020304" pitchFamily="18" charset="0"/>
              </a:rPr>
              <a:t>мой</a:t>
            </a:r>
            <a:r>
              <a:rPr lang="cs-CZ" altLang="de-CZ" sz="2800" dirty="0">
                <a:latin typeface="Times New Roman" panose="02020603050405020304" pitchFamily="18" charset="0"/>
              </a:rPr>
              <a:t> dovoluje lepší pochopení koncovek předchozích typů </a:t>
            </a:r>
            <a:r>
              <a:rPr lang="ru-RU" altLang="de-CZ" sz="2800" i="1" dirty="0">
                <a:latin typeface="Times New Roman" panose="02020603050405020304" pitchFamily="18" charset="0"/>
              </a:rPr>
              <a:t>мамин</a:t>
            </a:r>
            <a:r>
              <a:rPr lang="cs-CZ" altLang="de-CZ" sz="2800" dirty="0">
                <a:latin typeface="Times New Roman" panose="02020603050405020304" pitchFamily="18" charset="0"/>
              </a:rPr>
              <a:t> a </a:t>
            </a:r>
            <a:r>
              <a:rPr lang="ru-RU" altLang="de-CZ" sz="2800" i="1" dirty="0">
                <a:latin typeface="Times New Roman" panose="02020603050405020304" pitchFamily="18" charset="0"/>
              </a:rPr>
              <a:t>лисий</a:t>
            </a:r>
            <a:r>
              <a:rPr lang="cs-CZ" altLang="de-CZ" sz="2800" dirty="0">
                <a:latin typeface="Times New Roman" panose="02020603050405020304" pitchFamily="18" charset="0"/>
              </a:rPr>
              <a:t>, které nikdy nejsou pod přízvukem (srov. N/</a:t>
            </a:r>
            <a:r>
              <a:rPr lang="cs-CZ" altLang="de-CZ" sz="2800" dirty="0" err="1">
                <a:latin typeface="Times New Roman" panose="02020603050405020304" pitchFamily="18" charset="0"/>
              </a:rPr>
              <a:t>Asg</a:t>
            </a:r>
            <a:r>
              <a:rPr lang="cs-CZ" altLang="de-CZ" sz="2800" dirty="0">
                <a:latin typeface="Times New Roman" panose="02020603050405020304" pitchFamily="18" charset="0"/>
              </a:rPr>
              <a:t> n. </a:t>
            </a:r>
            <a:r>
              <a:rPr lang="ru-RU" altLang="de-CZ" sz="2800" i="1" dirty="0">
                <a:latin typeface="Times New Roman" panose="02020603050405020304" pitchFamily="18" charset="0"/>
              </a:rPr>
              <a:t>моё</a:t>
            </a:r>
            <a:r>
              <a:rPr lang="cs-CZ" altLang="de-CZ" sz="2800" dirty="0">
                <a:latin typeface="Times New Roman" panose="02020603050405020304" pitchFamily="18" charset="0"/>
              </a:rPr>
              <a:t>, I/</a:t>
            </a:r>
            <a:r>
              <a:rPr lang="cs-CZ" altLang="de-CZ" sz="2800" dirty="0" err="1">
                <a:latin typeface="Times New Roman" panose="02020603050405020304" pitchFamily="18" charset="0"/>
              </a:rPr>
              <a:t>Lsg</a:t>
            </a:r>
            <a:r>
              <a:rPr lang="cs-CZ" altLang="de-CZ" sz="2800" dirty="0">
                <a:latin typeface="Times New Roman" panose="02020603050405020304" pitchFamily="18" charset="0"/>
              </a:rPr>
              <a:t> m./n.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мо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и</a:t>
            </a:r>
            <a:r>
              <a:rPr lang="ru-RU" altLang="de-CZ" sz="2800" i="1" dirty="0">
                <a:latin typeface="Times New Roman" panose="02020603050405020304" pitchFamily="18" charset="0"/>
              </a:rPr>
              <a:t>м</a:t>
            </a:r>
            <a:r>
              <a:rPr lang="ru-RU" altLang="de-CZ" sz="2800" dirty="0">
                <a:latin typeface="Times New Roman" panose="02020603050405020304" pitchFamily="18" charset="0"/>
              </a:rPr>
              <a:t>, </a:t>
            </a:r>
            <a:r>
              <a:rPr lang="ru-RU" altLang="de-CZ" sz="2800" i="1" dirty="0">
                <a:latin typeface="Times New Roman" panose="02020603050405020304" pitchFamily="18" charset="0"/>
              </a:rPr>
              <a:t>моём</a:t>
            </a:r>
            <a:r>
              <a:rPr lang="cs-CZ" altLang="de-CZ" sz="2800" dirty="0">
                <a:latin typeface="Times New Roman" panose="02020603050405020304" pitchFamily="18" charset="0"/>
              </a:rPr>
              <a:t>, </a:t>
            </a:r>
            <a:r>
              <a:rPr lang="cs-CZ" altLang="de-CZ" sz="2800" dirty="0" err="1">
                <a:latin typeface="Times New Roman" panose="02020603050405020304" pitchFamily="18" charset="0"/>
              </a:rPr>
              <a:t>Npl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мо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и</a:t>
            </a:r>
            <a:r>
              <a:rPr lang="cs-CZ" altLang="de-CZ" sz="2800" dirty="0">
                <a:latin typeface="Times New Roman" panose="02020603050405020304" pitchFamily="18" charset="0"/>
              </a:rPr>
              <a:t>)</a:t>
            </a:r>
            <a:endParaRPr lang="ru-RU" altLang="de-CZ" sz="2800" dirty="0">
              <a:latin typeface="Times New Roman" panose="02020603050405020304" pitchFamily="18" charset="0"/>
            </a:endParaRP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endParaRPr lang="ru-RU" altLang="de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>
            <a:extLst>
              <a:ext uri="{FF2B5EF4-FFF2-40B4-BE49-F238E27FC236}">
                <a16:creationId xmlns:a16="http://schemas.microsoft.com/office/drawing/2014/main" id="{EBABAF5C-BDB3-BF3B-AC68-DFFF127BB6D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23850" y="188913"/>
            <a:ext cx="8226425" cy="6264275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Pro typ </a:t>
            </a:r>
            <a:r>
              <a:rPr lang="ru-RU" altLang="de-CZ" sz="2800" i="1" dirty="0">
                <a:latin typeface="Times New Roman" panose="02020603050405020304" pitchFamily="18" charset="0"/>
              </a:rPr>
              <a:t>лисий</a:t>
            </a:r>
            <a:r>
              <a:rPr lang="cs-CZ" altLang="de-CZ" sz="2800" dirty="0">
                <a:latin typeface="Times New Roman" panose="02020603050405020304" pitchFamily="18" charset="0"/>
              </a:rPr>
              <a:t> je však obzvlášť zajímavé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tázací zájmeno </a:t>
            </a:r>
            <a:r>
              <a:rPr lang="ru-RU" altLang="de-CZ" sz="2800" i="1" dirty="0">
                <a:latin typeface="Times New Roman" panose="02020603050405020304" pitchFamily="18" charset="0"/>
              </a:rPr>
              <a:t>чей</a:t>
            </a:r>
            <a:r>
              <a:rPr lang="cs-CZ" altLang="de-CZ" sz="2800" dirty="0">
                <a:latin typeface="Times New Roman" panose="02020603050405020304" pitchFamily="18" charset="0"/>
              </a:rPr>
              <a:t>: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endParaRPr lang="cs-CZ" altLang="de-CZ" sz="2800" dirty="0">
              <a:latin typeface="Times New Roman" panose="02020603050405020304" pitchFamily="18" charset="0"/>
            </a:endParaRP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	</a:t>
            </a:r>
            <a:r>
              <a:rPr lang="ru-RU" altLang="de-CZ" sz="2800" dirty="0">
                <a:latin typeface="Times New Roman" panose="02020603050405020304" pitchFamily="18" charset="0"/>
              </a:rPr>
              <a:t>чей				чья		чьё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чьего			чьей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чьему			чьей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	=N/G			</a:t>
            </a:r>
            <a:r>
              <a:rPr lang="ru-RU" altLang="de-CZ" sz="2800" dirty="0">
                <a:latin typeface="Times New Roman" panose="02020603050405020304" pitchFamily="18" charset="0"/>
              </a:rPr>
              <a:t>чью		чьё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чьим			чьей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чьём			чьей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					чьи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					чьих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						atd.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>
            <a:extLst>
              <a:ext uri="{FF2B5EF4-FFF2-40B4-BE49-F238E27FC236}">
                <a16:creationId xmlns:a16="http://schemas.microsoft.com/office/drawing/2014/main" id="{727CC440-972F-CEE7-0FBD-E189E05AF8A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226425" cy="6264275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Zde se sice už definitivně nejedná o adjektivum, ale vzhledem k tomu, že deklinace adjektiv a zájmen je silně spojena (historicky stojí za tím fakt, že moderní deklinace adjektiv pochází z deklinace zájmen a původně se adjektiva skloňovala jako substantiva, o čemž svědčí jmenné tvary adjektiv), není od věci brát ohled na toto zájmeno: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i="1" dirty="0">
                <a:latin typeface="Times New Roman" panose="02020603050405020304" pitchFamily="18" charset="0"/>
              </a:rPr>
              <a:t>чей</a:t>
            </a:r>
            <a:r>
              <a:rPr lang="cs-CZ" altLang="de-CZ" sz="2800" dirty="0">
                <a:latin typeface="Times New Roman" panose="02020603050405020304" pitchFamily="18" charset="0"/>
              </a:rPr>
              <a:t> obsahuje v </a:t>
            </a:r>
            <a:r>
              <a:rPr lang="cs-CZ" altLang="de-CZ" sz="2800" dirty="0" err="1">
                <a:latin typeface="Times New Roman" panose="02020603050405020304" pitchFamily="18" charset="0"/>
              </a:rPr>
              <a:t>Nsg</a:t>
            </a:r>
            <a:r>
              <a:rPr lang="cs-CZ" altLang="de-CZ" sz="2800" dirty="0">
                <a:latin typeface="Times New Roman" panose="02020603050405020304" pitchFamily="18" charset="0"/>
              </a:rPr>
              <a:t> m. pohyblivý vokál /e/, což dovoluje pro typ </a:t>
            </a:r>
            <a:r>
              <a:rPr lang="ru-RU" altLang="de-CZ" sz="2800" i="1" dirty="0">
                <a:latin typeface="Times New Roman" panose="02020603050405020304" pitchFamily="18" charset="0"/>
              </a:rPr>
              <a:t>лисий</a:t>
            </a:r>
            <a:r>
              <a:rPr lang="cs-CZ" altLang="de-CZ" sz="2800" dirty="0">
                <a:latin typeface="Times New Roman" panose="02020603050405020304" pitchFamily="18" charset="0"/>
              </a:rPr>
              <a:t> v odpovídajícím tvaru postulovat tentýž pohyblivý vokál /e/ (nikoliv /i/)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endParaRPr lang="cs-CZ" altLang="de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>
            <a:extLst>
              <a:ext uri="{FF2B5EF4-FFF2-40B4-BE49-F238E27FC236}">
                <a16:creationId xmlns:a16="http://schemas.microsoft.com/office/drawing/2014/main" id="{710E210B-1A39-D626-C475-7F4EB7A14D1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569325" cy="6408737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Tento vokál vystupuje i v historismu </a:t>
            </a:r>
            <a:r>
              <a:rPr lang="ru-RU" altLang="de-CZ" sz="2800" i="1" dirty="0">
                <a:latin typeface="Times New Roman" panose="02020603050405020304" pitchFamily="18" charset="0"/>
              </a:rPr>
              <a:t>сам-трет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е</a:t>
            </a:r>
            <a:r>
              <a:rPr lang="ru-RU" altLang="de-CZ" sz="2800" i="1" dirty="0">
                <a:latin typeface="Times New Roman" panose="02020603050405020304" pitchFamily="18" charset="0"/>
              </a:rPr>
              <a:t>й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,ve třech</a:t>
            </a:r>
            <a:r>
              <a:rPr lang="cs-CZ" altLang="de-DE" sz="2800" dirty="0">
                <a:latin typeface="Times New Roman" panose="02020603050405020304" pitchFamily="18" charset="0"/>
              </a:rPr>
              <a:t>‘</a:t>
            </a:r>
            <a:r>
              <a:rPr lang="cs-CZ" altLang="de-CZ" sz="2800" dirty="0">
                <a:latin typeface="Times New Roman" panose="02020603050405020304" pitchFamily="18" charset="0"/>
              </a:rPr>
              <a:t> (tedy mluvčí plus ještě dva lidé), kde vystupuje také před nulovou koncovkou, ovšem pod přízvukem (srov. analogicky </a:t>
            </a:r>
            <a:r>
              <a:rPr lang="ru-RU" altLang="de-CZ" sz="2800" i="1" dirty="0">
                <a:latin typeface="Times New Roman" panose="02020603050405020304" pitchFamily="18" charset="0"/>
              </a:rPr>
              <a:t>сам-друг</a:t>
            </a:r>
            <a:r>
              <a:rPr lang="ru-RU" altLang="de-CZ" sz="2800" dirty="0">
                <a:latin typeface="Times New Roman" panose="02020603050405020304" pitchFamily="18" charset="0"/>
              </a:rPr>
              <a:t> ,вдвоём</a:t>
            </a:r>
            <a:r>
              <a:rPr lang="ru-RU" altLang="de-DE" sz="2800" dirty="0">
                <a:latin typeface="Times New Roman" panose="02020603050405020304" pitchFamily="18" charset="0"/>
              </a:rPr>
              <a:t>‘</a:t>
            </a:r>
            <a:r>
              <a:rPr lang="ru-RU" altLang="de-CZ" sz="2800" dirty="0">
                <a:latin typeface="Times New Roman" panose="02020603050405020304" pitchFamily="18" charset="0"/>
              </a:rPr>
              <a:t>, </a:t>
            </a:r>
            <a:r>
              <a:rPr lang="ru-RU" altLang="de-CZ" sz="2800" i="1" dirty="0">
                <a:latin typeface="Times New Roman" panose="02020603050405020304" pitchFamily="18" charset="0"/>
              </a:rPr>
              <a:t>сам-четвёрт, сам-пят</a:t>
            </a:r>
            <a:r>
              <a:rPr lang="cs-CZ" altLang="de-CZ" sz="2800" dirty="0">
                <a:latin typeface="Times New Roman" panose="02020603050405020304" pitchFamily="18" charset="0"/>
              </a:rPr>
              <a:t>)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Koncovky pod přízvukem zájmena </a:t>
            </a:r>
            <a:r>
              <a:rPr lang="ru-RU" altLang="de-CZ" sz="2800" i="1" dirty="0">
                <a:latin typeface="Times New Roman" panose="02020603050405020304" pitchFamily="18" charset="0"/>
              </a:rPr>
              <a:t>чей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odpovídají typu </a:t>
            </a:r>
            <a:r>
              <a:rPr lang="ru-RU" altLang="de-CZ" sz="2800" i="1" dirty="0">
                <a:latin typeface="Times New Roman" panose="02020603050405020304" pitchFamily="18" charset="0"/>
              </a:rPr>
              <a:t>мой</a:t>
            </a:r>
            <a:r>
              <a:rPr lang="cs-CZ" altLang="de-CZ" sz="2800" dirty="0">
                <a:latin typeface="Times New Roman" panose="02020603050405020304" pitchFamily="18" charset="0"/>
              </a:rPr>
              <a:t> potvrzují závěry ohledně typu </a:t>
            </a:r>
            <a:r>
              <a:rPr lang="ru-RU" altLang="de-CZ" sz="2800" i="1" dirty="0">
                <a:latin typeface="Times New Roman" panose="02020603050405020304" pitchFamily="18" charset="0"/>
              </a:rPr>
              <a:t>лисий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První vokály dvouslabičných koncovek jako </a:t>
            </a:r>
            <a:r>
              <a:rPr lang="ru-RU" altLang="de-CZ" sz="2800" i="1" dirty="0">
                <a:latin typeface="Times New Roman" panose="02020603050405020304" pitchFamily="18" charset="0"/>
              </a:rPr>
              <a:t>лисьего, лисьему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nikdy nejsou pod přízvukem, takže jejich  fonologická interpretace není zcela jednoznačná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RG (1980) postupuje analogicky, zejm. ohledně nulové koncovky v </a:t>
            </a:r>
            <a:r>
              <a:rPr lang="cs-CZ" altLang="de-CZ" sz="2800" dirty="0" err="1">
                <a:latin typeface="Times New Roman" panose="02020603050405020304" pitchFamily="18" charset="0"/>
              </a:rPr>
              <a:t>Nsg</a:t>
            </a:r>
            <a:r>
              <a:rPr lang="cs-CZ" altLang="de-CZ" sz="2800" dirty="0">
                <a:latin typeface="Times New Roman" panose="02020603050405020304" pitchFamily="18" charset="0"/>
              </a:rPr>
              <a:t> m. V nepřímých pádech, zejm. </a:t>
            </a:r>
            <a:r>
              <a:rPr lang="cs-CZ" altLang="de-CZ" sz="2800" dirty="0" err="1">
                <a:latin typeface="Times New Roman" panose="02020603050405020304" pitchFamily="18" charset="0"/>
              </a:rPr>
              <a:t>Gsg</a:t>
            </a:r>
            <a:r>
              <a:rPr lang="cs-CZ" altLang="de-CZ" sz="2800" dirty="0">
                <a:latin typeface="Times New Roman" panose="02020603050405020304" pitchFamily="18" charset="0"/>
              </a:rPr>
              <a:t> m./n., </a:t>
            </a:r>
            <a:r>
              <a:rPr lang="cs-CZ" altLang="de-CZ" sz="2800" dirty="0" err="1">
                <a:latin typeface="Times New Roman" panose="02020603050405020304" pitchFamily="18" charset="0"/>
              </a:rPr>
              <a:t>Dsg</a:t>
            </a:r>
            <a:r>
              <a:rPr lang="cs-CZ" altLang="de-CZ" sz="2800" dirty="0">
                <a:latin typeface="Times New Roman" panose="02020603050405020304" pitchFamily="18" charset="0"/>
              </a:rPr>
              <a:t> m./n. se řídí podle ostatních </a:t>
            </a:r>
            <a:r>
              <a:rPr lang="cs-CZ" altLang="de-CZ" sz="2800" dirty="0" err="1">
                <a:latin typeface="Times New Roman" panose="02020603050405020304" pitchFamily="18" charset="0"/>
              </a:rPr>
              <a:t>adj</a:t>
            </a:r>
            <a:r>
              <a:rPr lang="cs-CZ" altLang="de-CZ" sz="2800" dirty="0">
                <a:latin typeface="Times New Roman" panose="02020603050405020304" pitchFamily="18" charset="0"/>
              </a:rPr>
              <a:t>. paradigmat: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8609" name="Objekt 3">
            <a:extLst>
              <a:ext uri="{FF2B5EF4-FFF2-40B4-BE49-F238E27FC236}">
                <a16:creationId xmlns:a16="http://schemas.microsoft.com/office/drawing/2014/main" id="{9976C994-D75C-D093-7BEA-4FE796FD66A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7475" y="981075"/>
          <a:ext cx="9039225" cy="496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kument" r:id="rId2" imgW="24028400" imgH="13208000" progId="Word.Document.12">
                  <p:embed/>
                </p:oleObj>
              </mc:Choice>
              <mc:Fallback>
                <p:oleObj name="Dokument" r:id="rId2" imgW="24028400" imgH="13208000" progId="Word.Document.12">
                  <p:embed/>
                  <p:pic>
                    <p:nvPicPr>
                      <p:cNvPr id="0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475" y="981075"/>
                        <a:ext cx="9039225" cy="4968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Inhaltsplatzhalter 2">
            <a:extLst>
              <a:ext uri="{FF2B5EF4-FFF2-40B4-BE49-F238E27FC236}">
                <a16:creationId xmlns:a16="http://schemas.microsoft.com/office/drawing/2014/main" id="{7838392C-BD7C-89FB-4AB7-74D56FE07D5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404813"/>
            <a:ext cx="8424862" cy="619283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 dirty="0">
                <a:latin typeface="Times New Roman" panose="02020603050405020304" pitchFamily="18" charset="0"/>
              </a:rPr>
              <a:t>Specifické je dále – kromě typu </a:t>
            </a:r>
            <a:r>
              <a:rPr lang="ru-RU" altLang="de-CZ" sz="2800" i="1" dirty="0">
                <a:latin typeface="Times New Roman" panose="02020603050405020304" pitchFamily="18" charset="0"/>
              </a:rPr>
              <a:t>время</a:t>
            </a:r>
            <a:r>
              <a:rPr lang="ru-RU" altLang="de-CZ" sz="2800" dirty="0">
                <a:latin typeface="Times New Roman" panose="02020603050405020304" pitchFamily="18" charset="0"/>
              </a:rPr>
              <a:t> –</a:t>
            </a:r>
            <a:r>
              <a:rPr lang="cs-CZ" altLang="de-CZ" sz="2800" dirty="0">
                <a:latin typeface="Times New Roman" panose="02020603050405020304" pitchFamily="18" charset="0"/>
              </a:rPr>
              <a:t> slovo </a:t>
            </a:r>
            <a:r>
              <a:rPr lang="ru-RU" altLang="de-CZ" sz="2800" i="1" dirty="0">
                <a:latin typeface="Times New Roman" panose="02020603050405020304" pitchFamily="18" charset="0"/>
              </a:rPr>
              <a:t>путь</a:t>
            </a:r>
            <a:r>
              <a:rPr lang="ru-RU" altLang="de-CZ" sz="2800" dirty="0">
                <a:latin typeface="Times New Roman" panose="02020603050405020304" pitchFamily="18" charset="0"/>
              </a:rPr>
              <a:t>:</a:t>
            </a:r>
          </a:p>
          <a:p>
            <a:pPr marL="457200" indent="-457200"/>
            <a:r>
              <a:rPr lang="ru-RU" altLang="de-CZ" sz="2800" dirty="0">
                <a:latin typeface="Times New Roman" panose="02020603050405020304" pitchFamily="18" charset="0"/>
              </a:rPr>
              <a:t>	путь				вр</a:t>
            </a:r>
            <a:r>
              <a:rPr lang="ru-RU" altLang="de-CZ" sz="2800" u="sng" dirty="0">
                <a:latin typeface="Times New Roman" panose="02020603050405020304" pitchFamily="18" charset="0"/>
              </a:rPr>
              <a:t>е</a:t>
            </a:r>
            <a:r>
              <a:rPr lang="ru-RU" altLang="de-CZ" sz="2800" dirty="0">
                <a:latin typeface="Times New Roman" panose="02020603050405020304" pitchFamily="18" charset="0"/>
              </a:rPr>
              <a:t>мя</a:t>
            </a:r>
          </a:p>
          <a:p>
            <a:pPr marL="457200" indent="-457200"/>
            <a:r>
              <a:rPr lang="ru-RU" altLang="de-CZ" sz="2800" dirty="0">
                <a:latin typeface="Times New Roman" panose="02020603050405020304" pitchFamily="18" charset="0"/>
              </a:rPr>
              <a:t>	пут</a:t>
            </a:r>
            <a:r>
              <a:rPr lang="ru-RU" altLang="de-CZ" sz="2800" u="sng" dirty="0">
                <a:latin typeface="Times New Roman" panose="02020603050405020304" pitchFamily="18" charset="0"/>
              </a:rPr>
              <a:t>и</a:t>
            </a:r>
            <a:r>
              <a:rPr lang="ru-RU" altLang="de-CZ" sz="2800" dirty="0">
                <a:latin typeface="Times New Roman" panose="02020603050405020304" pitchFamily="18" charset="0"/>
              </a:rPr>
              <a:t>				вр</a:t>
            </a:r>
            <a:r>
              <a:rPr lang="ru-RU" altLang="de-CZ" sz="2800" u="sng" dirty="0">
                <a:latin typeface="Times New Roman" panose="02020603050405020304" pitchFamily="18" charset="0"/>
              </a:rPr>
              <a:t>е</a:t>
            </a:r>
            <a:r>
              <a:rPr lang="ru-RU" altLang="de-CZ" sz="2800" dirty="0">
                <a:latin typeface="Times New Roman" panose="02020603050405020304" pitchFamily="18" charset="0"/>
              </a:rPr>
              <a:t>мени</a:t>
            </a:r>
          </a:p>
          <a:p>
            <a:pPr marL="457200" indent="-457200"/>
            <a:r>
              <a:rPr lang="ru-RU" altLang="de-CZ" sz="2800" dirty="0">
                <a:latin typeface="Times New Roman" panose="02020603050405020304" pitchFamily="18" charset="0"/>
              </a:rPr>
              <a:t>	пут</a:t>
            </a:r>
            <a:r>
              <a:rPr lang="ru-RU" altLang="de-CZ" sz="2800" u="sng" dirty="0">
                <a:latin typeface="Times New Roman" panose="02020603050405020304" pitchFamily="18" charset="0"/>
              </a:rPr>
              <a:t>и</a:t>
            </a:r>
            <a:r>
              <a:rPr lang="ru-RU" altLang="de-CZ" sz="2800" dirty="0">
                <a:latin typeface="Times New Roman" panose="02020603050405020304" pitchFamily="18" charset="0"/>
              </a:rPr>
              <a:t>				вр</a:t>
            </a:r>
            <a:r>
              <a:rPr lang="ru-RU" altLang="de-CZ" sz="2800" u="sng" dirty="0">
                <a:latin typeface="Times New Roman" panose="02020603050405020304" pitchFamily="18" charset="0"/>
              </a:rPr>
              <a:t>е</a:t>
            </a:r>
            <a:r>
              <a:rPr lang="ru-RU" altLang="de-CZ" sz="2800" dirty="0">
                <a:latin typeface="Times New Roman" panose="02020603050405020304" pitchFamily="18" charset="0"/>
              </a:rPr>
              <a:t>мени</a:t>
            </a:r>
          </a:p>
          <a:p>
            <a:pPr marL="457200" indent="-457200"/>
            <a:r>
              <a:rPr lang="ru-RU" altLang="de-CZ" sz="2800" dirty="0">
                <a:latin typeface="Times New Roman" panose="02020603050405020304" pitchFamily="18" charset="0"/>
              </a:rPr>
              <a:t>	путь				вр</a:t>
            </a:r>
            <a:r>
              <a:rPr lang="ru-RU" altLang="de-CZ" sz="2800" u="sng" dirty="0">
                <a:latin typeface="Times New Roman" panose="02020603050405020304" pitchFamily="18" charset="0"/>
              </a:rPr>
              <a:t>е</a:t>
            </a:r>
            <a:r>
              <a:rPr lang="ru-RU" altLang="de-CZ" sz="2800" dirty="0">
                <a:latin typeface="Times New Roman" panose="02020603050405020304" pitchFamily="18" charset="0"/>
              </a:rPr>
              <a:t>мя</a:t>
            </a:r>
          </a:p>
          <a:p>
            <a:pPr marL="457200" indent="-457200"/>
            <a:r>
              <a:rPr lang="ru-RU" altLang="de-CZ" sz="2800" dirty="0">
                <a:latin typeface="Times New Roman" panose="02020603050405020304" pitchFamily="18" charset="0"/>
              </a:rPr>
              <a:t>	путём			вр</a:t>
            </a:r>
            <a:r>
              <a:rPr lang="ru-RU" altLang="de-CZ" sz="2800" u="sng" dirty="0">
                <a:latin typeface="Times New Roman" panose="02020603050405020304" pitchFamily="18" charset="0"/>
              </a:rPr>
              <a:t>е</a:t>
            </a:r>
            <a:r>
              <a:rPr lang="ru-RU" altLang="de-CZ" sz="2800" dirty="0">
                <a:latin typeface="Times New Roman" panose="02020603050405020304" pitchFamily="18" charset="0"/>
              </a:rPr>
              <a:t>менем</a:t>
            </a:r>
          </a:p>
          <a:p>
            <a:pPr marL="457200" indent="-457200"/>
            <a:r>
              <a:rPr lang="ru-RU" altLang="de-CZ" sz="2800" dirty="0">
                <a:latin typeface="Times New Roman" panose="02020603050405020304" pitchFamily="18" charset="0"/>
              </a:rPr>
              <a:t>	пут</a:t>
            </a:r>
            <a:r>
              <a:rPr lang="ru-RU" altLang="de-CZ" sz="2800" u="sng" dirty="0">
                <a:latin typeface="Times New Roman" panose="02020603050405020304" pitchFamily="18" charset="0"/>
              </a:rPr>
              <a:t>и</a:t>
            </a:r>
            <a:r>
              <a:rPr lang="ru-RU" altLang="de-CZ" sz="2800" dirty="0">
                <a:latin typeface="Times New Roman" panose="02020603050405020304" pitchFamily="18" charset="0"/>
              </a:rPr>
              <a:t>				вр</a:t>
            </a:r>
            <a:r>
              <a:rPr lang="ru-RU" altLang="de-CZ" sz="2800" u="sng" dirty="0">
                <a:latin typeface="Times New Roman" panose="02020603050405020304" pitchFamily="18" charset="0"/>
              </a:rPr>
              <a:t>е</a:t>
            </a:r>
            <a:r>
              <a:rPr lang="ru-RU" altLang="de-CZ" sz="2800" dirty="0">
                <a:latin typeface="Times New Roman" panose="02020603050405020304" pitchFamily="18" charset="0"/>
              </a:rPr>
              <a:t>мени</a:t>
            </a:r>
          </a:p>
          <a:p>
            <a:pPr marL="457200" indent="-457200"/>
            <a:endParaRPr lang="ru-RU" altLang="de-CZ" sz="2800" u="sng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 dirty="0">
                <a:latin typeface="Times New Roman" panose="02020603050405020304" pitchFamily="18" charset="0"/>
              </a:rPr>
              <a:t>Plurál je u neutrálního typu </a:t>
            </a:r>
            <a:r>
              <a:rPr lang="ru-RU" altLang="de-CZ" sz="2800" i="1" dirty="0">
                <a:latin typeface="Times New Roman" panose="02020603050405020304" pitchFamily="18" charset="0"/>
              </a:rPr>
              <a:t>времен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а</a:t>
            </a:r>
            <a:r>
              <a:rPr lang="ru-RU" altLang="de-CZ" sz="2800" i="1" dirty="0">
                <a:latin typeface="Times New Roman" panose="02020603050405020304" pitchFamily="18" charset="0"/>
              </a:rPr>
              <a:t>, времён, времен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а</a:t>
            </a:r>
            <a:r>
              <a:rPr lang="ru-RU" altLang="de-CZ" sz="2800" i="1" dirty="0">
                <a:latin typeface="Times New Roman" panose="02020603050405020304" pitchFamily="18" charset="0"/>
              </a:rPr>
              <a:t>м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atd., ale </a:t>
            </a:r>
            <a:r>
              <a:rPr lang="ru-RU" altLang="de-CZ" sz="2800" i="1" dirty="0">
                <a:latin typeface="Times New Roman" panose="02020603050405020304" pitchFamily="18" charset="0"/>
              </a:rPr>
              <a:t>зн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а</a:t>
            </a:r>
            <a:r>
              <a:rPr lang="ru-RU" altLang="de-CZ" sz="2800" i="1" dirty="0">
                <a:latin typeface="Times New Roman" panose="02020603050405020304" pitchFamily="18" charset="0"/>
              </a:rPr>
              <a:t>мя</a:t>
            </a:r>
            <a:r>
              <a:rPr lang="ru-RU" altLang="de-CZ" sz="2800" dirty="0">
                <a:latin typeface="Times New Roman" panose="02020603050405020304" pitchFamily="18" charset="0"/>
              </a:rPr>
              <a:t> –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знамёна, знамён, знамёнам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atd. a s nepravidelnou alternací (anebo pravopisem): </a:t>
            </a:r>
            <a:r>
              <a:rPr lang="ru-RU" altLang="de-CZ" sz="2800" i="1" dirty="0">
                <a:latin typeface="Times New Roman" panose="02020603050405020304" pitchFamily="18" charset="0"/>
              </a:rPr>
              <a:t>с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е</a:t>
            </a:r>
            <a:r>
              <a:rPr lang="ru-RU" altLang="de-CZ" sz="2800" i="1" dirty="0">
                <a:latin typeface="Times New Roman" panose="02020603050405020304" pitchFamily="18" charset="0"/>
              </a:rPr>
              <a:t>мя –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семен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а</a:t>
            </a:r>
            <a:r>
              <a:rPr lang="ru-RU" altLang="de-CZ" sz="2800" i="1" dirty="0">
                <a:latin typeface="Times New Roman" panose="02020603050405020304" pitchFamily="18" charset="0"/>
              </a:rPr>
              <a:t>, сем</a:t>
            </a:r>
            <a:r>
              <a:rPr lang="ru-RU" altLang="de-CZ" sz="2800" i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я</a:t>
            </a:r>
            <a:r>
              <a:rPr lang="ru-RU" altLang="de-CZ" sz="2800" i="1" dirty="0">
                <a:latin typeface="Times New Roman" panose="02020603050405020304" pitchFamily="18" charset="0"/>
              </a:rPr>
              <a:t>н, семен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а</a:t>
            </a:r>
            <a:r>
              <a:rPr lang="ru-RU" altLang="de-CZ" sz="2800" i="1" dirty="0">
                <a:latin typeface="Times New Roman" panose="02020603050405020304" pitchFamily="18" charset="0"/>
              </a:rPr>
              <a:t>м </a:t>
            </a:r>
            <a:r>
              <a:rPr lang="cs-CZ" altLang="de-CZ" sz="2800" dirty="0">
                <a:latin typeface="Times New Roman" panose="02020603050405020304" pitchFamily="18" charset="0"/>
              </a:rPr>
              <a:t>atd.</a:t>
            </a:r>
            <a:endParaRPr lang="ru-RU" altLang="de-CZ" sz="2800" dirty="0">
              <a:latin typeface="Times New Roman" panose="02020603050405020304" pitchFamily="18" charset="0"/>
            </a:endParaRPr>
          </a:p>
          <a:p>
            <a:pPr marL="457200" indent="-457200"/>
            <a:r>
              <a:rPr lang="ru-RU" altLang="de-CZ" sz="2800" dirty="0">
                <a:latin typeface="Times New Roman" panose="02020603050405020304" pitchFamily="18" charset="0"/>
              </a:rPr>
              <a:t>	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>
            <a:extLst>
              <a:ext uri="{FF2B5EF4-FFF2-40B4-BE49-F238E27FC236}">
                <a16:creationId xmlns:a16="http://schemas.microsoft.com/office/drawing/2014/main" id="{8B351D93-57D9-CBD5-52D0-931BD6A6E783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226425" cy="6408737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Jisté zvláštnosti vykazují následující zájmena, která jsou jinak právě diskutovaným typům blízká: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				</a:t>
            </a:r>
            <a:r>
              <a:rPr lang="ru-RU" altLang="de-CZ" sz="2800">
                <a:latin typeface="Times New Roman" panose="02020603050405020304" pitchFamily="18" charset="0"/>
              </a:rPr>
              <a:t>весь			вся		всё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				всег</a:t>
            </a:r>
            <a:r>
              <a:rPr lang="ru-RU" altLang="de-CZ" sz="2800" u="sng">
                <a:latin typeface="Times New Roman" panose="02020603050405020304" pitchFamily="18" charset="0"/>
              </a:rPr>
              <a:t>о</a:t>
            </a:r>
            <a:r>
              <a:rPr lang="ru-RU" altLang="de-CZ" sz="2800">
                <a:latin typeface="Times New Roman" panose="02020603050405020304" pitchFamily="18" charset="0"/>
              </a:rPr>
              <a:t>			всей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				всем</a:t>
            </a:r>
            <a:r>
              <a:rPr lang="ru-RU" altLang="de-CZ" sz="2800" u="sng">
                <a:latin typeface="Times New Roman" panose="02020603050405020304" pitchFamily="18" charset="0"/>
              </a:rPr>
              <a:t>у</a:t>
            </a:r>
            <a:r>
              <a:rPr lang="ru-RU" altLang="de-CZ" sz="2800">
                <a:latin typeface="Times New Roman" panose="02020603050405020304" pitchFamily="18" charset="0"/>
              </a:rPr>
              <a:t>			всей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				=N./G.		всю		всё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				вс</a:t>
            </a:r>
            <a:r>
              <a:rPr lang="ru-RU" altLang="de-CZ" sz="2800">
                <a:solidFill>
                  <a:srgbClr val="FF0000"/>
                </a:solidFill>
                <a:latin typeface="Times New Roman" panose="02020603050405020304" pitchFamily="18" charset="0"/>
              </a:rPr>
              <a:t>е</a:t>
            </a:r>
            <a:r>
              <a:rPr lang="ru-RU" altLang="de-CZ" sz="2800">
                <a:latin typeface="Times New Roman" panose="02020603050405020304" pitchFamily="18" charset="0"/>
              </a:rPr>
              <a:t>м			всей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				всём			всей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								вс</a:t>
            </a:r>
            <a:r>
              <a:rPr lang="ru-RU" altLang="de-CZ" sz="2800">
                <a:solidFill>
                  <a:srgbClr val="FF0000"/>
                </a:solidFill>
                <a:latin typeface="Times New Roman" panose="02020603050405020304" pitchFamily="18" charset="0"/>
              </a:rPr>
              <a:t>е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								вс</a:t>
            </a:r>
            <a:r>
              <a:rPr lang="ru-RU" altLang="de-CZ" sz="2800">
                <a:solidFill>
                  <a:srgbClr val="FF0000"/>
                </a:solidFill>
                <a:latin typeface="Times New Roman" panose="02020603050405020304" pitchFamily="18" charset="0"/>
              </a:rPr>
              <a:t>е</a:t>
            </a:r>
            <a:r>
              <a:rPr lang="ru-RU" altLang="de-CZ" sz="2800">
                <a:latin typeface="Times New Roman" panose="02020603050405020304" pitchFamily="18" charset="0"/>
              </a:rPr>
              <a:t>х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								atd.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>
            <a:extLst>
              <a:ext uri="{FF2B5EF4-FFF2-40B4-BE49-F238E27FC236}">
                <a16:creationId xmlns:a16="http://schemas.microsoft.com/office/drawing/2014/main" id="{ADC7128D-98F4-5679-3047-F4CB402F1858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23850" y="188913"/>
            <a:ext cx="8226425" cy="6335712"/>
          </a:xfrm>
        </p:spPr>
        <p:txBody>
          <a:bodyPr anchor="t"/>
          <a:lstStyle/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то</a:t>
            </a:r>
            <a:r>
              <a:rPr lang="ru-RU" altLang="de-CZ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т</a:t>
            </a:r>
            <a:r>
              <a:rPr lang="ru-RU" altLang="de-CZ" sz="2800" dirty="0">
                <a:latin typeface="Times New Roman" panose="02020603050405020304" pitchFamily="18" charset="0"/>
              </a:rPr>
              <a:t>		та		то				сам		сам</a:t>
            </a:r>
            <a:r>
              <a:rPr lang="ru-RU" altLang="de-CZ" sz="2800" u="sng" dirty="0">
                <a:latin typeface="Times New Roman" panose="02020603050405020304" pitchFamily="18" charset="0"/>
              </a:rPr>
              <a:t>а</a:t>
            </a:r>
            <a:r>
              <a:rPr lang="ru-RU" altLang="de-CZ" sz="2800" dirty="0">
                <a:latin typeface="Times New Roman" panose="02020603050405020304" pitchFamily="18" charset="0"/>
              </a:rPr>
              <a:t>		сам</a:t>
            </a:r>
            <a:r>
              <a:rPr lang="ru-RU" altLang="de-CZ" sz="2800" u="sng" dirty="0">
                <a:latin typeface="Times New Roman" panose="02020603050405020304" pitchFamily="18" charset="0"/>
              </a:rPr>
              <a:t>о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тог</a:t>
            </a:r>
            <a:r>
              <a:rPr lang="ru-RU" altLang="de-CZ" sz="2800" u="sng" dirty="0">
                <a:latin typeface="Times New Roman" panose="02020603050405020304" pitchFamily="18" charset="0"/>
              </a:rPr>
              <a:t>о</a:t>
            </a:r>
            <a:r>
              <a:rPr lang="ru-RU" altLang="de-CZ" sz="2800" dirty="0">
                <a:latin typeface="Times New Roman" panose="02020603050405020304" pitchFamily="18" charset="0"/>
              </a:rPr>
              <a:t>		той					самог</a:t>
            </a:r>
            <a:r>
              <a:rPr lang="ru-RU" altLang="de-CZ" sz="2800" u="sng" dirty="0">
                <a:latin typeface="Times New Roman" panose="02020603050405020304" pitchFamily="18" charset="0"/>
              </a:rPr>
              <a:t>о</a:t>
            </a:r>
            <a:r>
              <a:rPr lang="ru-RU" altLang="de-CZ" sz="2800" dirty="0">
                <a:latin typeface="Times New Roman" panose="02020603050405020304" pitchFamily="18" charset="0"/>
              </a:rPr>
              <a:t>	сам</a:t>
            </a:r>
            <a:r>
              <a:rPr lang="ru-RU" altLang="de-CZ" sz="2800" u="sng" dirty="0">
                <a:latin typeface="Times New Roman" panose="02020603050405020304" pitchFamily="18" charset="0"/>
              </a:rPr>
              <a:t>о</a:t>
            </a:r>
            <a:r>
              <a:rPr lang="ru-RU" altLang="de-CZ" sz="2800" dirty="0">
                <a:latin typeface="Times New Roman" panose="02020603050405020304" pitchFamily="18" charset="0"/>
              </a:rPr>
              <a:t>й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том</a:t>
            </a:r>
            <a:r>
              <a:rPr lang="ru-RU" altLang="de-CZ" sz="2800" u="sng" dirty="0">
                <a:latin typeface="Times New Roman" panose="02020603050405020304" pitchFamily="18" charset="0"/>
              </a:rPr>
              <a:t>у</a:t>
            </a:r>
            <a:r>
              <a:rPr lang="ru-RU" altLang="de-CZ" sz="2800" dirty="0">
                <a:latin typeface="Times New Roman" panose="02020603050405020304" pitchFamily="18" charset="0"/>
              </a:rPr>
              <a:t>		той					самом</a:t>
            </a:r>
            <a:r>
              <a:rPr lang="ru-RU" altLang="de-CZ" sz="2800" u="sng" dirty="0">
                <a:latin typeface="Times New Roman" panose="02020603050405020304" pitchFamily="18" charset="0"/>
              </a:rPr>
              <a:t>у</a:t>
            </a:r>
            <a:r>
              <a:rPr lang="ru-RU" altLang="de-CZ" sz="2800" dirty="0">
                <a:latin typeface="Times New Roman" panose="02020603050405020304" pitchFamily="18" charset="0"/>
              </a:rPr>
              <a:t>	сам</a:t>
            </a:r>
            <a:r>
              <a:rPr lang="ru-RU" altLang="de-CZ" sz="2800" u="sng" dirty="0">
                <a:latin typeface="Times New Roman" panose="02020603050405020304" pitchFamily="18" charset="0"/>
              </a:rPr>
              <a:t>о</a:t>
            </a:r>
            <a:r>
              <a:rPr lang="ru-RU" altLang="de-CZ" sz="2800" dirty="0">
                <a:latin typeface="Times New Roman" panose="02020603050405020304" pitchFamily="18" charset="0"/>
              </a:rPr>
              <a:t>й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=</a:t>
            </a:r>
            <a:r>
              <a:rPr lang="ru-RU" altLang="de-CZ" sz="2800" dirty="0" err="1">
                <a:latin typeface="Times New Roman" panose="02020603050405020304" pitchFamily="18" charset="0"/>
              </a:rPr>
              <a:t>N</a:t>
            </a:r>
            <a:r>
              <a:rPr lang="ru-RU" altLang="de-CZ" sz="2800" dirty="0">
                <a:latin typeface="Times New Roman" panose="02020603050405020304" pitchFamily="18" charset="0"/>
              </a:rPr>
              <a:t>./</a:t>
            </a:r>
            <a:r>
              <a:rPr lang="ru-RU" altLang="de-CZ" sz="2800" dirty="0" err="1">
                <a:latin typeface="Times New Roman" panose="02020603050405020304" pitchFamily="18" charset="0"/>
              </a:rPr>
              <a:t>G</a:t>
            </a:r>
            <a:r>
              <a:rPr lang="ru-RU" altLang="de-CZ" sz="2800" dirty="0">
                <a:latin typeface="Times New Roman" panose="02020603050405020304" pitchFamily="18" charset="0"/>
              </a:rPr>
              <a:t>.	ту		то				 =</a:t>
            </a:r>
            <a:r>
              <a:rPr lang="ru-RU" altLang="de-CZ" sz="2800" dirty="0" err="1">
                <a:latin typeface="Times New Roman" panose="02020603050405020304" pitchFamily="18" charset="0"/>
              </a:rPr>
              <a:t>N</a:t>
            </a:r>
            <a:r>
              <a:rPr lang="ru-RU" altLang="de-CZ" sz="2800" dirty="0">
                <a:latin typeface="Times New Roman" panose="02020603050405020304" pitchFamily="18" charset="0"/>
              </a:rPr>
              <a:t>./</a:t>
            </a:r>
            <a:r>
              <a:rPr lang="ru-RU" altLang="de-CZ" sz="2800" dirty="0" err="1">
                <a:latin typeface="Times New Roman" panose="02020603050405020304" pitchFamily="18" charset="0"/>
              </a:rPr>
              <a:t>G</a:t>
            </a:r>
            <a:r>
              <a:rPr lang="ru-RU" altLang="de-CZ" sz="2800" dirty="0">
                <a:latin typeface="Times New Roman" panose="02020603050405020304" pitchFamily="18" charset="0"/>
              </a:rPr>
              <a:t>.	сам</a:t>
            </a:r>
            <a:r>
              <a:rPr lang="ru-RU" altLang="de-CZ" sz="2800" u="sng" dirty="0">
                <a:latin typeface="Times New Roman" panose="02020603050405020304" pitchFamily="18" charset="0"/>
              </a:rPr>
              <a:t>у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т</a:t>
            </a:r>
            <a:r>
              <a:rPr lang="ru-RU" altLang="de-CZ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е</a:t>
            </a:r>
            <a:r>
              <a:rPr lang="ru-RU" altLang="de-CZ" sz="2800" dirty="0">
                <a:latin typeface="Times New Roman" panose="02020603050405020304" pitchFamily="18" charset="0"/>
              </a:rPr>
              <a:t>м		той					сам</a:t>
            </a:r>
            <a:r>
              <a:rPr lang="ru-RU" altLang="de-CZ" sz="2800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и</a:t>
            </a:r>
            <a:r>
              <a:rPr lang="ru-RU" altLang="de-CZ" sz="2800" dirty="0">
                <a:latin typeface="Times New Roman" panose="02020603050405020304" pitchFamily="18" charset="0"/>
              </a:rPr>
              <a:t>м	сам</a:t>
            </a:r>
            <a:r>
              <a:rPr lang="ru-RU" altLang="de-CZ" sz="2800" u="sng" dirty="0">
                <a:latin typeface="Times New Roman" panose="02020603050405020304" pitchFamily="18" charset="0"/>
              </a:rPr>
              <a:t>о</a:t>
            </a:r>
            <a:r>
              <a:rPr lang="ru-RU" altLang="de-CZ" sz="2800" dirty="0">
                <a:latin typeface="Times New Roman" panose="02020603050405020304" pitchFamily="18" charset="0"/>
              </a:rPr>
              <a:t>й	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том		той					сам</a:t>
            </a:r>
            <a:r>
              <a:rPr lang="ru-RU" altLang="de-CZ" sz="2800" u="sng" dirty="0">
                <a:latin typeface="Times New Roman" panose="02020603050405020304" pitchFamily="18" charset="0"/>
              </a:rPr>
              <a:t>о</a:t>
            </a:r>
            <a:r>
              <a:rPr lang="ru-RU" altLang="de-CZ" sz="2800" dirty="0">
                <a:latin typeface="Times New Roman" panose="02020603050405020304" pitchFamily="18" charset="0"/>
              </a:rPr>
              <a:t>м	сам</a:t>
            </a:r>
            <a:r>
              <a:rPr lang="ru-RU" altLang="de-CZ" sz="2800" u="sng" dirty="0">
                <a:latin typeface="Times New Roman" panose="02020603050405020304" pitchFamily="18" charset="0"/>
              </a:rPr>
              <a:t>о</a:t>
            </a:r>
            <a:r>
              <a:rPr lang="ru-RU" altLang="de-CZ" sz="2800" dirty="0">
                <a:latin typeface="Times New Roman" panose="02020603050405020304" pitchFamily="18" charset="0"/>
              </a:rPr>
              <a:t>й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			т</a:t>
            </a:r>
            <a:r>
              <a:rPr lang="ru-RU" altLang="de-CZ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е</a:t>
            </a:r>
            <a:r>
              <a:rPr lang="ru-RU" altLang="de-CZ" sz="2800" dirty="0">
                <a:latin typeface="Times New Roman" panose="02020603050405020304" pitchFamily="18" charset="0"/>
              </a:rPr>
              <a:t>									с</a:t>
            </a:r>
            <a:r>
              <a:rPr lang="ru-RU" altLang="de-CZ" sz="2800" u="sng" dirty="0">
                <a:latin typeface="Times New Roman" panose="02020603050405020304" pitchFamily="18" charset="0"/>
              </a:rPr>
              <a:t>а</a:t>
            </a:r>
            <a:r>
              <a:rPr lang="ru-RU" altLang="de-CZ" sz="2800" dirty="0">
                <a:latin typeface="Times New Roman" panose="02020603050405020304" pitchFamily="18" charset="0"/>
              </a:rPr>
              <a:t>м</a:t>
            </a:r>
            <a:r>
              <a:rPr lang="ru-RU" altLang="de-CZ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и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			т</a:t>
            </a:r>
            <a:r>
              <a:rPr lang="ru-RU" altLang="de-CZ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е</a:t>
            </a:r>
            <a:r>
              <a:rPr lang="ru-RU" altLang="de-CZ" sz="2800" dirty="0">
                <a:latin typeface="Times New Roman" panose="02020603050405020304" pitchFamily="18" charset="0"/>
              </a:rPr>
              <a:t>х								сам</a:t>
            </a:r>
            <a:r>
              <a:rPr lang="ru-RU" altLang="de-CZ" sz="2800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и</a:t>
            </a:r>
            <a:r>
              <a:rPr lang="ru-RU" altLang="de-CZ" sz="2800" dirty="0">
                <a:latin typeface="Times New Roman" panose="02020603050405020304" pitchFamily="18" charset="0"/>
              </a:rPr>
              <a:t>х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			</a:t>
            </a:r>
            <a:r>
              <a:rPr lang="de-CH" altLang="de-CZ" sz="2800" dirty="0" err="1">
                <a:latin typeface="Times New Roman" panose="02020603050405020304" pitchFamily="18" charset="0"/>
              </a:rPr>
              <a:t>atd</a:t>
            </a:r>
            <a:r>
              <a:rPr lang="de-CH" altLang="de-CZ" sz="2800" dirty="0">
                <a:latin typeface="Times New Roman" panose="02020603050405020304" pitchFamily="18" charset="0"/>
              </a:rPr>
              <a:t>.</a:t>
            </a:r>
            <a:r>
              <a:rPr lang="ru-RU" altLang="de-CZ" sz="2800" dirty="0">
                <a:latin typeface="Times New Roman" panose="02020603050405020304" pitchFamily="18" charset="0"/>
              </a:rPr>
              <a:t>					</a:t>
            </a:r>
            <a:r>
              <a:rPr lang="de-CH" altLang="de-CZ" sz="2800" dirty="0">
                <a:latin typeface="Times New Roman" panose="02020603050405020304" pitchFamily="18" charset="0"/>
              </a:rPr>
              <a:t>			</a:t>
            </a:r>
            <a:r>
              <a:rPr lang="de-CH" altLang="de-CZ" sz="2800" dirty="0" err="1">
                <a:latin typeface="Times New Roman" panose="02020603050405020304" pitchFamily="18" charset="0"/>
              </a:rPr>
              <a:t>atd</a:t>
            </a:r>
            <a:r>
              <a:rPr lang="de-CH" altLang="de-CZ" sz="2800" dirty="0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>
            <a:extLst>
              <a:ext uri="{FF2B5EF4-FFF2-40B4-BE49-F238E27FC236}">
                <a16:creationId xmlns:a16="http://schemas.microsoft.com/office/drawing/2014/main" id="{2452CB08-8876-550F-A41D-51D363A89F1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497888" cy="6408737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i="1" dirty="0">
                <a:latin typeface="Times New Roman" panose="02020603050405020304" pitchFamily="18" charset="0"/>
              </a:rPr>
              <a:t>Этот</a:t>
            </a:r>
            <a:r>
              <a:rPr lang="cs-CZ" altLang="de-CZ" sz="2800" dirty="0">
                <a:latin typeface="Times New Roman" panose="02020603050405020304" pitchFamily="18" charset="0"/>
              </a:rPr>
              <a:t> se skloňuje jako </a:t>
            </a:r>
            <a:r>
              <a:rPr lang="ru-RU" altLang="de-CZ" sz="2800" i="1" dirty="0">
                <a:latin typeface="Times New Roman" panose="02020603050405020304" pitchFamily="18" charset="0"/>
              </a:rPr>
              <a:t>сам</a:t>
            </a:r>
            <a:r>
              <a:rPr lang="cs-CZ" altLang="de-CZ" sz="2800" dirty="0">
                <a:latin typeface="Times New Roman" panose="02020603050405020304" pitchFamily="18" charset="0"/>
              </a:rPr>
              <a:t> (a ne jako </a:t>
            </a:r>
            <a:r>
              <a:rPr lang="ru-RU" altLang="de-CZ" sz="2800" i="1" dirty="0">
                <a:latin typeface="Times New Roman" panose="02020603050405020304" pitchFamily="18" charset="0"/>
              </a:rPr>
              <a:t>тот</a:t>
            </a:r>
            <a:r>
              <a:rPr lang="cs-CZ" altLang="de-CZ" sz="2800" dirty="0">
                <a:latin typeface="Times New Roman" panose="02020603050405020304" pitchFamily="18" charset="0"/>
              </a:rPr>
              <a:t>!)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Některé zvláštnosti vykazují archaické </a:t>
            </a:r>
            <a:r>
              <a:rPr lang="ru-RU" altLang="de-CZ" sz="2800" i="1" dirty="0">
                <a:latin typeface="Times New Roman" panose="02020603050405020304" pitchFamily="18" charset="0"/>
              </a:rPr>
              <a:t>сей</a:t>
            </a:r>
            <a:r>
              <a:rPr lang="cs-CZ" altLang="de-CZ" sz="2800" dirty="0">
                <a:latin typeface="Times New Roman" panose="02020603050405020304" pitchFamily="18" charset="0"/>
              </a:rPr>
              <a:t> (dnes už jenom v pevných obratech jako </a:t>
            </a:r>
            <a:r>
              <a:rPr lang="ru-RU" altLang="de-CZ" sz="2800" i="1" dirty="0">
                <a:latin typeface="Times New Roman" panose="02020603050405020304" pitchFamily="18" charset="0"/>
              </a:rPr>
              <a:t>до сих пор</a:t>
            </a:r>
            <a:r>
              <a:rPr lang="cs-CZ" altLang="de-CZ" sz="2800" dirty="0">
                <a:latin typeface="Times New Roman" panose="02020603050405020304" pitchFamily="18" charset="0"/>
              </a:rPr>
              <a:t>), knižní </a:t>
            </a:r>
            <a:r>
              <a:rPr lang="ru-RU" altLang="de-CZ" sz="2800" i="1" dirty="0">
                <a:latin typeface="Times New Roman" panose="02020603050405020304" pitchFamily="18" charset="0"/>
              </a:rPr>
              <a:t>некий</a:t>
            </a:r>
            <a:r>
              <a:rPr lang="cs-CZ" altLang="de-CZ" sz="2800" dirty="0">
                <a:latin typeface="Times New Roman" panose="02020603050405020304" pitchFamily="18" charset="0"/>
              </a:rPr>
              <a:t> ,nějaký, jakýsi</a:t>
            </a:r>
            <a:r>
              <a:rPr lang="cs-CZ" altLang="de-DE" sz="2800" dirty="0">
                <a:latin typeface="Times New Roman" panose="02020603050405020304" pitchFamily="18" charset="0"/>
              </a:rPr>
              <a:t>‘</a:t>
            </a:r>
            <a:r>
              <a:rPr lang="cs-CZ" altLang="de-CZ" sz="2800" dirty="0">
                <a:latin typeface="Times New Roman" panose="02020603050405020304" pitchFamily="18" charset="0"/>
              </a:rPr>
              <a:t> a mírně </a:t>
            </a:r>
            <a:r>
              <a:rPr lang="cs-CZ" altLang="de-CZ" sz="2800" dirty="0" err="1">
                <a:latin typeface="Times New Roman" panose="02020603050405020304" pitchFamily="18" charset="0"/>
              </a:rPr>
              <a:t>dialektální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экий</a:t>
            </a:r>
            <a:r>
              <a:rPr lang="cs-CZ" altLang="de-CZ" sz="2800" dirty="0">
                <a:latin typeface="Times New Roman" panose="02020603050405020304" pitchFamily="18" charset="0"/>
              </a:rPr>
              <a:t> ,jaký!</a:t>
            </a:r>
            <a:r>
              <a:rPr lang="cs-CZ" altLang="de-DE" sz="2800" dirty="0">
                <a:latin typeface="Times New Roman" panose="02020603050405020304" pitchFamily="18" charset="0"/>
              </a:rPr>
              <a:t>‘</a:t>
            </a:r>
            <a:r>
              <a:rPr lang="cs-CZ" altLang="de-CZ" sz="2800" dirty="0">
                <a:latin typeface="Times New Roman" panose="02020603050405020304" pitchFamily="18" charset="0"/>
              </a:rPr>
              <a:t>, které mají dva kmeny: </a:t>
            </a:r>
            <a:r>
              <a:rPr lang="ru-RU" altLang="de-CZ" sz="2800" i="1" dirty="0">
                <a:latin typeface="Times New Roman" panose="02020603050405020304" pitchFamily="18" charset="0"/>
              </a:rPr>
              <a:t>сей, сег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о</a:t>
            </a:r>
            <a:r>
              <a:rPr lang="cs-CZ" altLang="de-CZ" sz="2800" dirty="0">
                <a:latin typeface="Times New Roman" panose="02020603050405020304" pitchFamily="18" charset="0"/>
              </a:rPr>
              <a:t>, ale </a:t>
            </a:r>
            <a:r>
              <a:rPr lang="ru-RU" altLang="de-CZ" sz="2800" i="1" dirty="0">
                <a:latin typeface="Times New Roman" panose="02020603050405020304" pitchFamily="18" charset="0"/>
              </a:rPr>
              <a:t>си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я</a:t>
            </a:r>
            <a:r>
              <a:rPr lang="ru-RU" altLang="de-CZ" sz="2800" i="1" dirty="0">
                <a:latin typeface="Times New Roman" panose="02020603050405020304" pitchFamily="18" charset="0"/>
              </a:rPr>
              <a:t>, си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ю</a:t>
            </a:r>
            <a:r>
              <a:rPr lang="ru-RU" altLang="de-CZ" sz="2800" dirty="0">
                <a:latin typeface="Times New Roman" panose="02020603050405020304" pitchFamily="18" charset="0"/>
              </a:rPr>
              <a:t>, 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э</a:t>
            </a:r>
            <a:r>
              <a:rPr lang="ru-RU" altLang="de-CZ" sz="2800" i="1" dirty="0">
                <a:latin typeface="Times New Roman" panose="02020603050405020304" pitchFamily="18" charset="0"/>
              </a:rPr>
              <a:t>кий/н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е</a:t>
            </a:r>
            <a:r>
              <a:rPr lang="ru-RU" altLang="de-CZ" sz="2800" i="1" dirty="0">
                <a:latin typeface="Times New Roman" panose="02020603050405020304" pitchFamily="18" charset="0"/>
              </a:rPr>
              <a:t>кий, </a:t>
            </a:r>
            <a:r>
              <a:rPr lang="ru-RU" altLang="de-CZ" sz="2800" i="1" u="sng" dirty="0" err="1">
                <a:latin typeface="Times New Roman" panose="02020603050405020304" pitchFamily="18" charset="0"/>
              </a:rPr>
              <a:t>э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коего</a:t>
            </a:r>
            <a:r>
              <a:rPr lang="ru-RU" altLang="de-CZ" sz="2800" i="1" dirty="0">
                <a:latin typeface="Times New Roman" panose="02020603050405020304" pitchFamily="18" charset="0"/>
              </a:rPr>
              <a:t>/н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е</a:t>
            </a:r>
            <a:r>
              <a:rPr lang="ru-RU" altLang="de-CZ" sz="2800" i="1" dirty="0">
                <a:latin typeface="Times New Roman" panose="02020603050405020304" pitchFamily="18" charset="0"/>
              </a:rPr>
              <a:t>коего</a:t>
            </a:r>
            <a:r>
              <a:rPr lang="ru-RU" altLang="de-CZ" sz="2800" dirty="0">
                <a:latin typeface="Times New Roman" panose="02020603050405020304" pitchFamily="18" charset="0"/>
              </a:rPr>
              <a:t>,</a:t>
            </a:r>
            <a:r>
              <a:rPr lang="cs-CZ" altLang="de-CZ" sz="2800" dirty="0">
                <a:latin typeface="Times New Roman" panose="02020603050405020304" pitchFamily="18" charset="0"/>
              </a:rPr>
              <a:t> ale </a:t>
            </a:r>
            <a:r>
              <a:rPr lang="ru-RU" altLang="de-CZ" sz="2800" i="1" dirty="0">
                <a:latin typeface="Times New Roman" panose="02020603050405020304" pitchFamily="18" charset="0"/>
              </a:rPr>
              <a:t>(с) 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э</a:t>
            </a:r>
            <a:r>
              <a:rPr lang="ru-RU" altLang="de-CZ" sz="2800" i="1" dirty="0">
                <a:latin typeface="Times New Roman" panose="02020603050405020304" pitchFamily="18" charset="0"/>
              </a:rPr>
              <a:t>ким/н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е</a:t>
            </a:r>
            <a:r>
              <a:rPr lang="ru-RU" altLang="de-CZ" sz="2800" i="1" dirty="0">
                <a:latin typeface="Times New Roman" panose="02020603050405020304" pitchFamily="18" charset="0"/>
              </a:rPr>
              <a:t>ким (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н</a:t>
            </a:r>
            <a:r>
              <a:rPr lang="ru-RU" altLang="de-CZ" sz="2800" i="1" u="sng" dirty="0" err="1">
                <a:latin typeface="Times New Roman" panose="02020603050405020304" pitchFamily="18" charset="0"/>
              </a:rPr>
              <a:t>е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коим</a:t>
            </a:r>
            <a:r>
              <a:rPr lang="ru-RU" altLang="de-CZ" sz="2800" i="1" dirty="0">
                <a:latin typeface="Times New Roman" panose="02020603050405020304" pitchFamily="18" charset="0"/>
              </a:rPr>
              <a:t>)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atd.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>
            <a:extLst>
              <a:ext uri="{FF2B5EF4-FFF2-40B4-BE49-F238E27FC236}">
                <a16:creationId xmlns:a16="http://schemas.microsoft.com/office/drawing/2014/main" id="{2452CB08-8876-550F-A41D-51D363A89F1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497888" cy="6408737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i="1" dirty="0">
                <a:latin typeface="Times New Roman" panose="02020603050405020304" pitchFamily="18" charset="0"/>
              </a:rPr>
              <a:t>Этот</a:t>
            </a:r>
            <a:r>
              <a:rPr lang="cs-CZ" altLang="de-CZ" sz="2800" dirty="0">
                <a:latin typeface="Times New Roman" panose="02020603050405020304" pitchFamily="18" charset="0"/>
              </a:rPr>
              <a:t> se skloňuje jako </a:t>
            </a:r>
            <a:r>
              <a:rPr lang="ru-RU" altLang="de-CZ" sz="2800" i="1" dirty="0">
                <a:latin typeface="Times New Roman" panose="02020603050405020304" pitchFamily="18" charset="0"/>
              </a:rPr>
              <a:t>сам</a:t>
            </a:r>
            <a:r>
              <a:rPr lang="cs-CZ" altLang="de-CZ" sz="2800" dirty="0">
                <a:latin typeface="Times New Roman" panose="02020603050405020304" pitchFamily="18" charset="0"/>
              </a:rPr>
              <a:t> (a ne jako </a:t>
            </a:r>
            <a:r>
              <a:rPr lang="ru-RU" altLang="de-CZ" sz="2800" i="1" dirty="0">
                <a:latin typeface="Times New Roman" panose="02020603050405020304" pitchFamily="18" charset="0"/>
              </a:rPr>
              <a:t>тот</a:t>
            </a:r>
            <a:r>
              <a:rPr lang="cs-CZ" altLang="de-CZ" sz="2800" dirty="0">
                <a:latin typeface="Times New Roman" panose="02020603050405020304" pitchFamily="18" charset="0"/>
              </a:rPr>
              <a:t>!)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Některé zvláštnosti vykazují archaické </a:t>
            </a:r>
            <a:r>
              <a:rPr lang="ru-RU" altLang="de-CZ" sz="2800" i="1" dirty="0">
                <a:latin typeface="Times New Roman" panose="02020603050405020304" pitchFamily="18" charset="0"/>
              </a:rPr>
              <a:t>сей</a:t>
            </a:r>
            <a:r>
              <a:rPr lang="cs-CZ" altLang="de-CZ" sz="2800" dirty="0">
                <a:latin typeface="Times New Roman" panose="02020603050405020304" pitchFamily="18" charset="0"/>
              </a:rPr>
              <a:t> (dnes už jenom v pevných obratech jako </a:t>
            </a:r>
            <a:r>
              <a:rPr lang="ru-RU" altLang="de-CZ" sz="2800" i="1" dirty="0">
                <a:latin typeface="Times New Roman" panose="02020603050405020304" pitchFamily="18" charset="0"/>
              </a:rPr>
              <a:t>до сих пор</a:t>
            </a:r>
            <a:r>
              <a:rPr lang="cs-CZ" altLang="de-CZ" sz="2800" dirty="0">
                <a:latin typeface="Times New Roman" panose="02020603050405020304" pitchFamily="18" charset="0"/>
              </a:rPr>
              <a:t>), knižní </a:t>
            </a:r>
            <a:r>
              <a:rPr lang="ru-RU" altLang="de-CZ" sz="2800" i="1" dirty="0">
                <a:latin typeface="Times New Roman" panose="02020603050405020304" pitchFamily="18" charset="0"/>
              </a:rPr>
              <a:t>некий</a:t>
            </a:r>
            <a:r>
              <a:rPr lang="cs-CZ" altLang="de-CZ" sz="2800" dirty="0">
                <a:latin typeface="Times New Roman" panose="02020603050405020304" pitchFamily="18" charset="0"/>
              </a:rPr>
              <a:t> ,nějaký, jakýsi</a:t>
            </a:r>
            <a:r>
              <a:rPr lang="cs-CZ" altLang="de-DE" sz="2800" dirty="0">
                <a:latin typeface="Times New Roman" panose="02020603050405020304" pitchFamily="18" charset="0"/>
              </a:rPr>
              <a:t>‘</a:t>
            </a:r>
            <a:r>
              <a:rPr lang="cs-CZ" altLang="de-CZ" sz="2800" dirty="0">
                <a:latin typeface="Times New Roman" panose="02020603050405020304" pitchFamily="18" charset="0"/>
              </a:rPr>
              <a:t> a mírně </a:t>
            </a:r>
            <a:r>
              <a:rPr lang="cs-CZ" altLang="de-CZ" sz="2800" dirty="0" err="1">
                <a:latin typeface="Times New Roman" panose="02020603050405020304" pitchFamily="18" charset="0"/>
              </a:rPr>
              <a:t>dialektální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экий</a:t>
            </a:r>
            <a:r>
              <a:rPr lang="cs-CZ" altLang="de-CZ" sz="2800" dirty="0">
                <a:latin typeface="Times New Roman" panose="02020603050405020304" pitchFamily="18" charset="0"/>
              </a:rPr>
              <a:t> ,jaký!</a:t>
            </a:r>
            <a:r>
              <a:rPr lang="cs-CZ" altLang="de-DE" sz="2800" dirty="0">
                <a:latin typeface="Times New Roman" panose="02020603050405020304" pitchFamily="18" charset="0"/>
              </a:rPr>
              <a:t>‘</a:t>
            </a:r>
            <a:r>
              <a:rPr lang="cs-CZ" altLang="de-CZ" sz="2800" dirty="0">
                <a:latin typeface="Times New Roman" panose="02020603050405020304" pitchFamily="18" charset="0"/>
              </a:rPr>
              <a:t>, které mají dva kmeny: </a:t>
            </a:r>
            <a:r>
              <a:rPr lang="ru-RU" altLang="de-CZ" sz="2800" i="1" dirty="0">
                <a:latin typeface="Times New Roman" panose="02020603050405020304" pitchFamily="18" charset="0"/>
              </a:rPr>
              <a:t>сей, сег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о</a:t>
            </a:r>
            <a:r>
              <a:rPr lang="cs-CZ" altLang="de-CZ" sz="2800" dirty="0">
                <a:latin typeface="Times New Roman" panose="02020603050405020304" pitchFamily="18" charset="0"/>
              </a:rPr>
              <a:t>, ale </a:t>
            </a:r>
            <a:r>
              <a:rPr lang="ru-RU" altLang="de-CZ" sz="2800" i="1" dirty="0">
                <a:latin typeface="Times New Roman" panose="02020603050405020304" pitchFamily="18" charset="0"/>
              </a:rPr>
              <a:t>си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я</a:t>
            </a:r>
            <a:r>
              <a:rPr lang="ru-RU" altLang="de-CZ" sz="2800" i="1" dirty="0">
                <a:latin typeface="Times New Roman" panose="02020603050405020304" pitchFamily="18" charset="0"/>
              </a:rPr>
              <a:t>, си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ю</a:t>
            </a:r>
            <a:r>
              <a:rPr lang="ru-RU" altLang="de-CZ" sz="2800" dirty="0">
                <a:latin typeface="Times New Roman" panose="02020603050405020304" pitchFamily="18" charset="0"/>
              </a:rPr>
              <a:t>, 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э</a:t>
            </a:r>
            <a:r>
              <a:rPr lang="ru-RU" altLang="de-CZ" sz="2800" i="1" dirty="0">
                <a:latin typeface="Times New Roman" panose="02020603050405020304" pitchFamily="18" charset="0"/>
              </a:rPr>
              <a:t>кий/н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е</a:t>
            </a:r>
            <a:r>
              <a:rPr lang="ru-RU" altLang="de-CZ" sz="2800" i="1" dirty="0">
                <a:latin typeface="Times New Roman" panose="02020603050405020304" pitchFamily="18" charset="0"/>
              </a:rPr>
              <a:t>кий, </a:t>
            </a:r>
            <a:r>
              <a:rPr lang="ru-RU" altLang="de-CZ" sz="2800" i="1" u="sng" dirty="0" err="1">
                <a:latin typeface="Times New Roman" panose="02020603050405020304" pitchFamily="18" charset="0"/>
              </a:rPr>
              <a:t>э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коего</a:t>
            </a:r>
            <a:r>
              <a:rPr lang="ru-RU" altLang="de-CZ" sz="2800" i="1" dirty="0">
                <a:latin typeface="Times New Roman" panose="02020603050405020304" pitchFamily="18" charset="0"/>
              </a:rPr>
              <a:t>/н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е</a:t>
            </a:r>
            <a:r>
              <a:rPr lang="ru-RU" altLang="de-CZ" sz="2800" i="1" dirty="0">
                <a:latin typeface="Times New Roman" panose="02020603050405020304" pitchFamily="18" charset="0"/>
              </a:rPr>
              <a:t>коего</a:t>
            </a:r>
            <a:r>
              <a:rPr lang="ru-RU" altLang="de-CZ" sz="2800" dirty="0">
                <a:latin typeface="Times New Roman" panose="02020603050405020304" pitchFamily="18" charset="0"/>
              </a:rPr>
              <a:t>,</a:t>
            </a:r>
            <a:r>
              <a:rPr lang="cs-CZ" altLang="de-CZ" sz="2800" dirty="0">
                <a:latin typeface="Times New Roman" panose="02020603050405020304" pitchFamily="18" charset="0"/>
              </a:rPr>
              <a:t> ale </a:t>
            </a:r>
            <a:r>
              <a:rPr lang="ru-RU" altLang="de-CZ" sz="2800" i="1" dirty="0">
                <a:latin typeface="Times New Roman" panose="02020603050405020304" pitchFamily="18" charset="0"/>
              </a:rPr>
              <a:t>(с) 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э</a:t>
            </a:r>
            <a:r>
              <a:rPr lang="ru-RU" altLang="de-CZ" sz="2800" i="1" dirty="0">
                <a:latin typeface="Times New Roman" panose="02020603050405020304" pitchFamily="18" charset="0"/>
              </a:rPr>
              <a:t>ким/н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е</a:t>
            </a:r>
            <a:r>
              <a:rPr lang="ru-RU" altLang="de-CZ" sz="2800" i="1" dirty="0">
                <a:latin typeface="Times New Roman" panose="02020603050405020304" pitchFamily="18" charset="0"/>
              </a:rPr>
              <a:t>ким (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н</a:t>
            </a:r>
            <a:r>
              <a:rPr lang="ru-RU" altLang="de-CZ" sz="2800" i="1" u="sng" dirty="0" err="1">
                <a:latin typeface="Times New Roman" panose="02020603050405020304" pitchFamily="18" charset="0"/>
              </a:rPr>
              <a:t>е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коим</a:t>
            </a:r>
            <a:r>
              <a:rPr lang="ru-RU" altLang="de-CZ" sz="2800" i="1" dirty="0">
                <a:latin typeface="Times New Roman" panose="02020603050405020304" pitchFamily="18" charset="0"/>
              </a:rPr>
              <a:t>)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atd.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endParaRPr lang="cs-CZ" altLang="de-CZ" sz="2800" dirty="0">
              <a:latin typeface="Times New Roman" panose="02020603050405020304" pitchFamily="18" charset="0"/>
            </a:endParaRP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Domácí ruská příjmení na /-ov/ a /-in/ mají synchronně napůl substantivní, napůl adjektivní skloňování, </a:t>
            </a:r>
            <a:r>
              <a:rPr lang="cs-CZ" altLang="de-CZ" sz="2800" dirty="0" err="1">
                <a:latin typeface="Times New Roman" panose="02020603050405020304" pitchFamily="18" charset="0"/>
              </a:rPr>
              <a:t>sg</a:t>
            </a:r>
            <a:r>
              <a:rPr lang="cs-CZ" altLang="de-CZ" sz="2800" dirty="0">
                <a:latin typeface="Times New Roman" panose="02020603050405020304" pitchFamily="18" charset="0"/>
              </a:rPr>
              <a:t> je kromě I substantivní, </a:t>
            </a:r>
            <a:r>
              <a:rPr lang="cs-CZ" altLang="de-CZ" sz="2800" dirty="0" err="1">
                <a:latin typeface="Times New Roman" panose="02020603050405020304" pitchFamily="18" charset="0"/>
              </a:rPr>
              <a:t>pl</a:t>
            </a:r>
            <a:r>
              <a:rPr lang="cs-CZ" altLang="de-CZ" sz="2800" dirty="0">
                <a:latin typeface="Times New Roman" panose="02020603050405020304" pitchFamily="18" charset="0"/>
              </a:rPr>
              <a:t> kromě N adjektivní:</a:t>
            </a:r>
          </a:p>
        </p:txBody>
      </p:sp>
    </p:spTree>
    <p:extLst>
      <p:ext uri="{BB962C8B-B14F-4D97-AF65-F5344CB8AC3E}">
        <p14:creationId xmlns:p14="http://schemas.microsoft.com/office/powerpoint/2010/main" val="34525121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>
            <a:extLst>
              <a:ext uri="{FF2B5EF4-FFF2-40B4-BE49-F238E27FC236}">
                <a16:creationId xmlns:a16="http://schemas.microsoft.com/office/drawing/2014/main" id="{8B208F79-D879-D596-80AF-5A2CF6FEE75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23850" y="188913"/>
            <a:ext cx="8226425" cy="6192837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tabLst>
                <a:tab pos="341313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    </a:t>
            </a:r>
            <a:r>
              <a:rPr lang="cs-CZ" altLang="de-CZ" sz="2800" dirty="0" err="1">
                <a:latin typeface="Times New Roman" panose="02020603050405020304" pitchFamily="18" charset="0"/>
              </a:rPr>
              <a:t>sg</a:t>
            </a:r>
            <a:endParaRPr lang="cs-CZ" altLang="de-CZ" sz="2800" dirty="0">
              <a:latin typeface="Times New Roman" panose="02020603050405020304" pitchFamily="18" charset="0"/>
            </a:endParaRPr>
          </a:p>
          <a:p>
            <a:pPr marL="457200" indent="-457200" algn="l" eaLnBrk="1" hangingPunct="1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341313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N </a:t>
            </a:r>
            <a:r>
              <a:rPr lang="ru-RU" altLang="de-CZ" sz="2800" i="1" dirty="0">
                <a:latin typeface="Times New Roman" panose="02020603050405020304" pitchFamily="18" charset="0"/>
              </a:rPr>
              <a:t>Иванов/Ларин, </a:t>
            </a:r>
            <a:r>
              <a:rPr lang="cs-CZ" altLang="de-CZ" sz="2800" dirty="0">
                <a:latin typeface="Times New Roman" panose="02020603050405020304" pitchFamily="18" charset="0"/>
              </a:rPr>
              <a:t>G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Иванова/Ларина, </a:t>
            </a:r>
            <a:r>
              <a:rPr lang="cs-CZ" altLang="de-CZ" sz="2800" dirty="0">
                <a:latin typeface="Times New Roman" panose="02020603050405020304" pitchFamily="18" charset="0"/>
              </a:rPr>
              <a:t>D </a:t>
            </a:r>
            <a:r>
              <a:rPr lang="ru-RU" altLang="de-CZ" sz="2800" i="1" dirty="0">
                <a:latin typeface="Times New Roman" panose="02020603050405020304" pitchFamily="18" charset="0"/>
              </a:rPr>
              <a:t>Иванову/Ларину, </a:t>
            </a:r>
            <a:r>
              <a:rPr lang="cs-CZ" altLang="de-CZ" sz="2800" dirty="0">
                <a:latin typeface="Times New Roman" panose="02020603050405020304" pitchFamily="18" charset="0"/>
              </a:rPr>
              <a:t>A </a:t>
            </a:r>
            <a:r>
              <a:rPr lang="ru-RU" altLang="de-CZ" sz="2800" i="1" dirty="0">
                <a:latin typeface="Times New Roman" panose="02020603050405020304" pitchFamily="18" charset="0"/>
              </a:rPr>
              <a:t>Иванова/Ларина, </a:t>
            </a:r>
            <a:r>
              <a:rPr lang="cs-CZ" altLang="de-CZ" sz="2800" dirty="0">
                <a:latin typeface="Times New Roman" panose="02020603050405020304" pitchFamily="18" charset="0"/>
              </a:rPr>
              <a:t>I </a:t>
            </a:r>
            <a:r>
              <a:rPr lang="ru-RU" altLang="de-CZ" sz="2800" i="1" dirty="0">
                <a:latin typeface="Times New Roman" panose="02020603050405020304" pitchFamily="18" charset="0"/>
              </a:rPr>
              <a:t>Иванов</a:t>
            </a:r>
            <a:r>
              <a:rPr lang="ru-RU" altLang="de-CZ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ы</a:t>
            </a:r>
            <a:r>
              <a:rPr lang="ru-RU" altLang="de-CZ" sz="2800" i="1" dirty="0">
                <a:latin typeface="Times New Roman" panose="02020603050405020304" pitchFamily="18" charset="0"/>
              </a:rPr>
              <a:t>м/Ларин</a:t>
            </a:r>
            <a:r>
              <a:rPr lang="ru-RU" altLang="de-CZ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ы</a:t>
            </a:r>
            <a:r>
              <a:rPr lang="ru-RU" altLang="de-CZ" sz="2800" i="1" dirty="0">
                <a:latin typeface="Times New Roman" panose="02020603050405020304" pitchFamily="18" charset="0"/>
              </a:rPr>
              <a:t>м, </a:t>
            </a:r>
            <a:r>
              <a:rPr lang="cs-CZ" altLang="de-CZ" sz="2800" dirty="0">
                <a:latin typeface="Times New Roman" panose="02020603050405020304" pitchFamily="18" charset="0"/>
              </a:rPr>
              <a:t>L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Иванове/Ларине</a:t>
            </a:r>
            <a:endParaRPr lang="cs-CZ" altLang="de-CZ" sz="2800" i="1" dirty="0">
              <a:latin typeface="Times New Roman" panose="02020603050405020304" pitchFamily="18" charset="0"/>
            </a:endParaRPr>
          </a:p>
          <a:p>
            <a:pPr marL="339725" indent="-339725" algn="l" eaLnBrk="1" hangingPunct="1">
              <a:spcBef>
                <a:spcPts val="800"/>
              </a:spcBef>
              <a:tabLst>
                <a:tab pos="341313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br>
              <a:rPr lang="ru-RU" altLang="de-CZ" sz="2800" dirty="0">
                <a:latin typeface="Times New Roman" panose="02020603050405020304" pitchFamily="18" charset="0"/>
              </a:rPr>
            </a:br>
            <a:r>
              <a:rPr lang="ru-RU" altLang="de-CZ" sz="2800" dirty="0" err="1">
                <a:latin typeface="Times New Roman" panose="02020603050405020304" pitchFamily="18" charset="0"/>
              </a:rPr>
              <a:t>pl</a:t>
            </a:r>
            <a:endParaRPr lang="cs-CZ" altLang="de-CZ" sz="2800" dirty="0">
              <a:latin typeface="Times New Roman" panose="02020603050405020304" pitchFamily="18" charset="0"/>
            </a:endParaRPr>
          </a:p>
          <a:p>
            <a:pPr marL="457200" indent="-457200" algn="l" eaLnBrk="1" hangingPunct="1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341313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N </a:t>
            </a:r>
            <a:r>
              <a:rPr lang="ru-RU" altLang="de-CZ" sz="2800" i="1" dirty="0">
                <a:latin typeface="Times New Roman" panose="02020603050405020304" pitchFamily="18" charset="0"/>
              </a:rPr>
              <a:t>Иванов</a:t>
            </a:r>
            <a:r>
              <a:rPr lang="ru-RU" altLang="de-CZ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ы</a:t>
            </a:r>
            <a:r>
              <a:rPr lang="ru-RU" altLang="de-CZ" sz="2800" i="1" dirty="0">
                <a:latin typeface="Times New Roman" panose="02020603050405020304" pitchFamily="18" charset="0"/>
              </a:rPr>
              <a:t>/Ларин</a:t>
            </a:r>
            <a:r>
              <a:rPr lang="ru-RU" altLang="de-CZ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ы</a:t>
            </a:r>
            <a:r>
              <a:rPr lang="ru-RU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dirty="0">
                <a:latin typeface="Times New Roman" panose="02020603050405020304" pitchFamily="18" charset="0"/>
              </a:rPr>
              <a:t>G </a:t>
            </a:r>
            <a:r>
              <a:rPr lang="ru-RU" altLang="de-CZ" sz="2800" i="1" dirty="0">
                <a:latin typeface="Times New Roman" panose="02020603050405020304" pitchFamily="18" charset="0"/>
              </a:rPr>
              <a:t>Ивановых/Лариных, </a:t>
            </a:r>
            <a:r>
              <a:rPr lang="cs-CZ" altLang="de-CZ" sz="2800" dirty="0">
                <a:latin typeface="Times New Roman" panose="02020603050405020304" pitchFamily="18" charset="0"/>
              </a:rPr>
              <a:t>D </a:t>
            </a:r>
            <a:r>
              <a:rPr lang="ru-RU" altLang="de-CZ" sz="2800" i="1" dirty="0">
                <a:latin typeface="Times New Roman" panose="02020603050405020304" pitchFamily="18" charset="0"/>
              </a:rPr>
              <a:t>Ивановым/Лариным, </a:t>
            </a:r>
            <a:r>
              <a:rPr lang="cs-CZ" altLang="de-CZ" sz="2800" dirty="0">
                <a:latin typeface="Times New Roman" panose="02020603050405020304" pitchFamily="18" charset="0"/>
              </a:rPr>
              <a:t>A </a:t>
            </a:r>
            <a:r>
              <a:rPr lang="ru-RU" altLang="de-CZ" sz="2800" i="1" dirty="0">
                <a:latin typeface="Times New Roman" panose="02020603050405020304" pitchFamily="18" charset="0"/>
              </a:rPr>
              <a:t>Ивановых/Лариных, </a:t>
            </a:r>
            <a:r>
              <a:rPr lang="cs-CZ" altLang="de-CZ" sz="2800" dirty="0">
                <a:latin typeface="Times New Roman" panose="02020603050405020304" pitchFamily="18" charset="0"/>
              </a:rPr>
              <a:t>I </a:t>
            </a:r>
            <a:r>
              <a:rPr lang="ru-RU" altLang="de-CZ" sz="2800" i="1" dirty="0">
                <a:latin typeface="Times New Roman" panose="02020603050405020304" pitchFamily="18" charset="0"/>
              </a:rPr>
              <a:t>(с) Ивановыми/Лариными, </a:t>
            </a:r>
            <a:r>
              <a:rPr lang="cs-CZ" altLang="de-CZ" sz="2800" dirty="0">
                <a:latin typeface="Times New Roman" panose="02020603050405020304" pitchFamily="18" charset="0"/>
              </a:rPr>
              <a:t>L </a:t>
            </a:r>
            <a:r>
              <a:rPr lang="ru-RU" altLang="de-CZ" sz="2800" i="1" dirty="0">
                <a:latin typeface="Times New Roman" panose="02020603050405020304" pitchFamily="18" charset="0"/>
              </a:rPr>
              <a:t>(о) Ивановых/Лариных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>
            <a:extLst>
              <a:ext uri="{FF2B5EF4-FFF2-40B4-BE49-F238E27FC236}">
                <a16:creationId xmlns:a16="http://schemas.microsoft.com/office/drawing/2014/main" id="{8B208F79-D879-D596-80AF-5A2CF6FEE75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23850" y="188913"/>
            <a:ext cx="8226425" cy="6192837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tabLst>
                <a:tab pos="341313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    </a:t>
            </a:r>
            <a:r>
              <a:rPr lang="cs-CZ" altLang="de-CZ" sz="2800" dirty="0" err="1">
                <a:latin typeface="Times New Roman" panose="02020603050405020304" pitchFamily="18" charset="0"/>
              </a:rPr>
              <a:t>sg</a:t>
            </a:r>
            <a:endParaRPr lang="cs-CZ" altLang="de-CZ" sz="2800" dirty="0">
              <a:latin typeface="Times New Roman" panose="02020603050405020304" pitchFamily="18" charset="0"/>
            </a:endParaRPr>
          </a:p>
          <a:p>
            <a:pPr marL="457200" indent="-457200" algn="l" eaLnBrk="1" hangingPunct="1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341313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N </a:t>
            </a:r>
            <a:r>
              <a:rPr lang="ru-RU" altLang="de-CZ" sz="2800" i="1" dirty="0">
                <a:latin typeface="Times New Roman" panose="02020603050405020304" pitchFamily="18" charset="0"/>
              </a:rPr>
              <a:t>Иванов/Ларин, </a:t>
            </a:r>
            <a:r>
              <a:rPr lang="cs-CZ" altLang="de-CZ" sz="2800" dirty="0">
                <a:latin typeface="Times New Roman" panose="02020603050405020304" pitchFamily="18" charset="0"/>
              </a:rPr>
              <a:t>G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Иванова/Ларина, </a:t>
            </a:r>
            <a:r>
              <a:rPr lang="cs-CZ" altLang="de-CZ" sz="2800" dirty="0">
                <a:latin typeface="Times New Roman" panose="02020603050405020304" pitchFamily="18" charset="0"/>
              </a:rPr>
              <a:t>D </a:t>
            </a:r>
            <a:r>
              <a:rPr lang="ru-RU" altLang="de-CZ" sz="2800" i="1" dirty="0">
                <a:latin typeface="Times New Roman" panose="02020603050405020304" pitchFamily="18" charset="0"/>
              </a:rPr>
              <a:t>Иванову/Ларину, </a:t>
            </a:r>
            <a:r>
              <a:rPr lang="cs-CZ" altLang="de-CZ" sz="2800" dirty="0">
                <a:latin typeface="Times New Roman" panose="02020603050405020304" pitchFamily="18" charset="0"/>
              </a:rPr>
              <a:t>A </a:t>
            </a:r>
            <a:r>
              <a:rPr lang="ru-RU" altLang="de-CZ" sz="2800" i="1" dirty="0">
                <a:latin typeface="Times New Roman" panose="02020603050405020304" pitchFamily="18" charset="0"/>
              </a:rPr>
              <a:t>Иванова/Ларина, </a:t>
            </a:r>
            <a:r>
              <a:rPr lang="cs-CZ" altLang="de-CZ" sz="2800" dirty="0">
                <a:latin typeface="Times New Roman" panose="02020603050405020304" pitchFamily="18" charset="0"/>
              </a:rPr>
              <a:t>I </a:t>
            </a:r>
            <a:r>
              <a:rPr lang="ru-RU" altLang="de-CZ" sz="2800" i="1" dirty="0">
                <a:latin typeface="Times New Roman" panose="02020603050405020304" pitchFamily="18" charset="0"/>
              </a:rPr>
              <a:t>Иванов</a:t>
            </a:r>
            <a:r>
              <a:rPr lang="ru-RU" altLang="de-CZ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ы</a:t>
            </a:r>
            <a:r>
              <a:rPr lang="ru-RU" altLang="de-CZ" sz="2800" i="1" dirty="0">
                <a:latin typeface="Times New Roman" panose="02020603050405020304" pitchFamily="18" charset="0"/>
              </a:rPr>
              <a:t>м/Ларин</a:t>
            </a:r>
            <a:r>
              <a:rPr lang="ru-RU" altLang="de-CZ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ы</a:t>
            </a:r>
            <a:r>
              <a:rPr lang="ru-RU" altLang="de-CZ" sz="2800" i="1" dirty="0">
                <a:latin typeface="Times New Roman" panose="02020603050405020304" pitchFamily="18" charset="0"/>
              </a:rPr>
              <a:t>м, </a:t>
            </a:r>
            <a:r>
              <a:rPr lang="cs-CZ" altLang="de-CZ" sz="2800" dirty="0">
                <a:latin typeface="Times New Roman" panose="02020603050405020304" pitchFamily="18" charset="0"/>
              </a:rPr>
              <a:t>L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Иванове/Ларине</a:t>
            </a:r>
            <a:endParaRPr lang="cs-CZ" altLang="de-CZ" sz="2800" i="1" dirty="0">
              <a:latin typeface="Times New Roman" panose="02020603050405020304" pitchFamily="18" charset="0"/>
            </a:endParaRPr>
          </a:p>
          <a:p>
            <a:pPr marL="339725" indent="-339725" algn="l" eaLnBrk="1" hangingPunct="1">
              <a:spcBef>
                <a:spcPts val="800"/>
              </a:spcBef>
              <a:tabLst>
                <a:tab pos="341313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br>
              <a:rPr lang="ru-RU" altLang="de-CZ" sz="2800" dirty="0">
                <a:latin typeface="Times New Roman" panose="02020603050405020304" pitchFamily="18" charset="0"/>
              </a:rPr>
            </a:br>
            <a:r>
              <a:rPr lang="ru-RU" altLang="de-CZ" sz="2800" dirty="0" err="1">
                <a:latin typeface="Times New Roman" panose="02020603050405020304" pitchFamily="18" charset="0"/>
              </a:rPr>
              <a:t>pl</a:t>
            </a:r>
            <a:endParaRPr lang="cs-CZ" altLang="de-CZ" sz="2800" dirty="0">
              <a:latin typeface="Times New Roman" panose="02020603050405020304" pitchFamily="18" charset="0"/>
            </a:endParaRPr>
          </a:p>
          <a:p>
            <a:pPr marL="457200" indent="-457200" algn="l" eaLnBrk="1" hangingPunct="1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341313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N </a:t>
            </a:r>
            <a:r>
              <a:rPr lang="ru-RU" altLang="de-CZ" sz="2800" i="1" dirty="0">
                <a:latin typeface="Times New Roman" panose="02020603050405020304" pitchFamily="18" charset="0"/>
              </a:rPr>
              <a:t>Иванов</a:t>
            </a:r>
            <a:r>
              <a:rPr lang="ru-RU" altLang="de-CZ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ы</a:t>
            </a:r>
            <a:r>
              <a:rPr lang="ru-RU" altLang="de-CZ" sz="2800" i="1" dirty="0">
                <a:latin typeface="Times New Roman" panose="02020603050405020304" pitchFamily="18" charset="0"/>
              </a:rPr>
              <a:t>/Ларин</a:t>
            </a:r>
            <a:r>
              <a:rPr lang="ru-RU" altLang="de-CZ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ы</a:t>
            </a:r>
            <a:r>
              <a:rPr lang="ru-RU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dirty="0">
                <a:latin typeface="Times New Roman" panose="02020603050405020304" pitchFamily="18" charset="0"/>
              </a:rPr>
              <a:t>G </a:t>
            </a:r>
            <a:r>
              <a:rPr lang="ru-RU" altLang="de-CZ" sz="2800" i="1" dirty="0">
                <a:latin typeface="Times New Roman" panose="02020603050405020304" pitchFamily="18" charset="0"/>
              </a:rPr>
              <a:t>Ивановых/Лариных, </a:t>
            </a:r>
            <a:r>
              <a:rPr lang="cs-CZ" altLang="de-CZ" sz="2800" dirty="0">
                <a:latin typeface="Times New Roman" panose="02020603050405020304" pitchFamily="18" charset="0"/>
              </a:rPr>
              <a:t>D </a:t>
            </a:r>
            <a:r>
              <a:rPr lang="ru-RU" altLang="de-CZ" sz="2800" i="1" dirty="0">
                <a:latin typeface="Times New Roman" panose="02020603050405020304" pitchFamily="18" charset="0"/>
              </a:rPr>
              <a:t>Ивановым/Лариным, </a:t>
            </a:r>
            <a:r>
              <a:rPr lang="cs-CZ" altLang="de-CZ" sz="2800" dirty="0">
                <a:latin typeface="Times New Roman" panose="02020603050405020304" pitchFamily="18" charset="0"/>
              </a:rPr>
              <a:t>A </a:t>
            </a:r>
            <a:r>
              <a:rPr lang="ru-RU" altLang="de-CZ" sz="2800" i="1" dirty="0">
                <a:latin typeface="Times New Roman" panose="02020603050405020304" pitchFamily="18" charset="0"/>
              </a:rPr>
              <a:t>Ивановых/Лариных, </a:t>
            </a:r>
            <a:r>
              <a:rPr lang="cs-CZ" altLang="de-CZ" sz="2800" dirty="0">
                <a:latin typeface="Times New Roman" panose="02020603050405020304" pitchFamily="18" charset="0"/>
              </a:rPr>
              <a:t>I </a:t>
            </a:r>
            <a:r>
              <a:rPr lang="ru-RU" altLang="de-CZ" sz="2800" i="1" dirty="0">
                <a:latin typeface="Times New Roman" panose="02020603050405020304" pitchFamily="18" charset="0"/>
              </a:rPr>
              <a:t>(с) Ивановыми/Лариными, </a:t>
            </a:r>
            <a:r>
              <a:rPr lang="cs-CZ" altLang="de-CZ" sz="2800" dirty="0">
                <a:latin typeface="Times New Roman" panose="02020603050405020304" pitchFamily="18" charset="0"/>
              </a:rPr>
              <a:t>L </a:t>
            </a:r>
            <a:r>
              <a:rPr lang="ru-RU" altLang="de-CZ" sz="2800" i="1" dirty="0">
                <a:latin typeface="Times New Roman" panose="02020603050405020304" pitchFamily="18" charset="0"/>
              </a:rPr>
              <a:t>(о) Ивановых/Лариных</a:t>
            </a:r>
            <a:endParaRPr lang="cs-CZ" altLang="de-CZ" sz="2800" i="1" dirty="0">
              <a:latin typeface="Times New Roman" panose="02020603050405020304" pitchFamily="18" charset="0"/>
            </a:endParaRPr>
          </a:p>
          <a:p>
            <a:pPr marL="457200" indent="-457200" algn="l" eaLnBrk="1" hangingPunct="1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341313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endParaRPr lang="cs-CZ" altLang="de-CZ" sz="2800" i="1" dirty="0">
              <a:latin typeface="Times New Roman" panose="02020603050405020304" pitchFamily="18" charset="0"/>
            </a:endParaRPr>
          </a:p>
          <a:p>
            <a:pPr marL="457200" indent="-457200" algn="l" eaLnBrk="1" hangingPunct="1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341313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Přechýlené ženské příjmení má N/A nominální, zbytek adjektivní: N </a:t>
            </a:r>
            <a:r>
              <a:rPr lang="ru-RU" altLang="de-CZ" sz="2800" i="1" dirty="0">
                <a:latin typeface="Times New Roman" panose="02020603050405020304" pitchFamily="18" charset="0"/>
              </a:rPr>
              <a:t>Иванов</a:t>
            </a:r>
            <a:r>
              <a:rPr lang="ru-RU" altLang="de-CZ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а</a:t>
            </a:r>
            <a:r>
              <a:rPr lang="ru-RU" altLang="de-CZ" sz="2800" i="1" dirty="0">
                <a:latin typeface="Times New Roman" panose="02020603050405020304" pitchFamily="18" charset="0"/>
              </a:rPr>
              <a:t>/Ларин</a:t>
            </a:r>
            <a:r>
              <a:rPr lang="ru-RU" altLang="de-CZ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а</a:t>
            </a:r>
            <a:r>
              <a:rPr lang="ru-RU" altLang="de-CZ" sz="2800" dirty="0">
                <a:latin typeface="Times New Roman" panose="02020603050405020304" pitchFamily="18" charset="0"/>
              </a:rPr>
              <a:t>,</a:t>
            </a:r>
            <a:r>
              <a:rPr lang="ru-RU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G, D, I, L </a:t>
            </a:r>
            <a:r>
              <a:rPr lang="ru-RU" altLang="de-CZ" sz="2800" i="1" dirty="0">
                <a:latin typeface="Times New Roman" panose="02020603050405020304" pitchFamily="18" charset="0"/>
              </a:rPr>
              <a:t>Ивановой/Лариной</a:t>
            </a:r>
            <a:r>
              <a:rPr lang="cs-CZ" altLang="de-CZ" sz="2800" dirty="0">
                <a:latin typeface="Times New Roman" panose="02020603050405020304" pitchFamily="18" charset="0"/>
              </a:rPr>
              <a:t>, A </a:t>
            </a:r>
            <a:r>
              <a:rPr lang="ru-RU" altLang="de-CZ" sz="2800" i="1" dirty="0">
                <a:latin typeface="Times New Roman" panose="02020603050405020304" pitchFamily="18" charset="0"/>
              </a:rPr>
              <a:t>Иванов</a:t>
            </a:r>
            <a:r>
              <a:rPr lang="ru-RU" altLang="de-CZ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у</a:t>
            </a:r>
            <a:r>
              <a:rPr lang="ru-RU" altLang="de-CZ" sz="2800" i="1" dirty="0">
                <a:latin typeface="Times New Roman" panose="02020603050405020304" pitchFamily="18" charset="0"/>
              </a:rPr>
              <a:t>/Ларин</a:t>
            </a:r>
            <a:r>
              <a:rPr lang="ru-RU" altLang="de-CZ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у</a:t>
            </a:r>
            <a:r>
              <a:rPr lang="ru-RU" altLang="de-CZ" sz="2800" i="1" dirty="0">
                <a:latin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686199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>
            <a:extLst>
              <a:ext uri="{FF2B5EF4-FFF2-40B4-BE49-F238E27FC236}">
                <a16:creationId xmlns:a16="http://schemas.microsoft.com/office/drawing/2014/main" id="{260A675C-9C28-3B7B-D47D-224D59568AF2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23850" y="188913"/>
            <a:ext cx="8226425" cy="6192837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41313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cs-CZ" altLang="de-CZ" sz="2800" dirty="0" err="1">
                <a:latin typeface="Times New Roman" panose="02020603050405020304" pitchFamily="18" charset="0"/>
              </a:rPr>
              <a:t>Deadjektivní</a:t>
            </a:r>
            <a:r>
              <a:rPr lang="cs-CZ" altLang="de-CZ" sz="2800" dirty="0">
                <a:latin typeface="Times New Roman" panose="02020603050405020304" pitchFamily="18" charset="0"/>
              </a:rPr>
              <a:t> substantiva odpovídají plně adjektivním typům, z nichž pocházejí: </a:t>
            </a:r>
            <a:r>
              <a:rPr lang="ru-RU" altLang="de-CZ" sz="2800" i="1" dirty="0">
                <a:latin typeface="Times New Roman" panose="02020603050405020304" pitchFamily="18" charset="0"/>
              </a:rPr>
              <a:t>портной</a:t>
            </a:r>
            <a:r>
              <a:rPr lang="cs-CZ" altLang="de-CZ" sz="2800" dirty="0">
                <a:latin typeface="Times New Roman" panose="02020603050405020304" pitchFamily="18" charset="0"/>
              </a:rPr>
              <a:t> se skloňuje jako </a:t>
            </a:r>
            <a:r>
              <a:rPr lang="ru-RU" altLang="de-CZ" sz="2800" i="1" dirty="0">
                <a:latin typeface="Times New Roman" panose="02020603050405020304" pitchFamily="18" charset="0"/>
              </a:rPr>
              <a:t>молодой</a:t>
            </a:r>
            <a:r>
              <a:rPr lang="ru-RU" altLang="de-CZ" sz="2800" dirty="0">
                <a:latin typeface="Times New Roman" panose="02020603050405020304" pitchFamily="18" charset="0"/>
              </a:rPr>
              <a:t>, </a:t>
            </a:r>
            <a:r>
              <a:rPr lang="ru-RU" altLang="de-CZ" sz="2800" i="1" dirty="0">
                <a:latin typeface="Times New Roman" panose="02020603050405020304" pitchFamily="18" charset="0"/>
              </a:rPr>
              <a:t>рабочий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jako </a:t>
            </a:r>
            <a:r>
              <a:rPr lang="ru-RU" altLang="de-CZ" sz="2800" i="1" dirty="0">
                <a:latin typeface="Times New Roman" panose="02020603050405020304" pitchFamily="18" charset="0"/>
              </a:rPr>
              <a:t>рыжий</a:t>
            </a:r>
            <a:r>
              <a:rPr lang="ru-RU" altLang="de-CZ" sz="2800" dirty="0">
                <a:latin typeface="Times New Roman" panose="02020603050405020304" pitchFamily="18" charset="0"/>
              </a:rPr>
              <a:t>, </a:t>
            </a:r>
            <a:r>
              <a:rPr lang="ru-RU" altLang="de-CZ" sz="2800" i="1" dirty="0">
                <a:latin typeface="Times New Roman" panose="02020603050405020304" pitchFamily="18" charset="0"/>
              </a:rPr>
              <a:t>дежурная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jako </a:t>
            </a:r>
            <a:r>
              <a:rPr lang="ru-RU" altLang="de-CZ" sz="2800" i="1" dirty="0">
                <a:latin typeface="Times New Roman" panose="02020603050405020304" pitchFamily="18" charset="0"/>
              </a:rPr>
              <a:t>новая</a:t>
            </a:r>
            <a:r>
              <a:rPr lang="ru-RU" altLang="de-CZ" sz="2800" dirty="0">
                <a:latin typeface="Times New Roman" panose="02020603050405020304" pitchFamily="18" charset="0"/>
              </a:rPr>
              <a:t>, </a:t>
            </a:r>
            <a:r>
              <a:rPr lang="ru-RU" altLang="de-CZ" sz="2800" i="1" dirty="0">
                <a:latin typeface="Times New Roman" panose="02020603050405020304" pitchFamily="18" charset="0"/>
              </a:rPr>
              <a:t>будущее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jako </a:t>
            </a:r>
            <a:r>
              <a:rPr lang="ru-RU" altLang="de-CZ" sz="2800" i="1" dirty="0">
                <a:latin typeface="Times New Roman" panose="02020603050405020304" pitchFamily="18" charset="0"/>
              </a:rPr>
              <a:t>рыжее</a:t>
            </a:r>
            <a:r>
              <a:rPr lang="cs-CZ" altLang="de-CZ" sz="2800" dirty="0">
                <a:latin typeface="Times New Roman" panose="02020603050405020304" pitchFamily="18" charset="0"/>
              </a:rPr>
              <a:t> atd.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1313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endParaRPr lang="cs-CZ" altLang="de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Inhaltsplatzhalter 2">
            <a:extLst>
              <a:ext uri="{FF2B5EF4-FFF2-40B4-BE49-F238E27FC236}">
                <a16:creationId xmlns:a16="http://schemas.microsoft.com/office/drawing/2014/main" id="{23F7A9D3-0966-EC5A-3A90-63A449C2C83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333375"/>
            <a:ext cx="8424863" cy="61198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altLang="de-CZ" sz="2800" dirty="0">
                <a:latin typeface="Times New Roman" panose="02020603050405020304" pitchFamily="18" charset="0"/>
              </a:rPr>
              <a:t>Archaismus </a:t>
            </a:r>
            <a:r>
              <a:rPr lang="ru-RU" altLang="de-CZ" sz="2800" i="1" dirty="0">
                <a:latin typeface="Times New Roman" panose="02020603050405020304" pitchFamily="18" charset="0"/>
              </a:rPr>
              <a:t>дит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я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je, jak píše </a:t>
            </a:r>
            <a:r>
              <a:rPr lang="cs-CZ" altLang="de-CZ" sz="2800" dirty="0" err="1">
                <a:latin typeface="Times New Roman" panose="02020603050405020304" pitchFamily="18" charset="0"/>
              </a:rPr>
              <a:t>Zaliznjak</a:t>
            </a:r>
            <a:r>
              <a:rPr lang="cs-CZ" altLang="de-CZ" sz="2800" dirty="0">
                <a:latin typeface="Times New Roman" panose="02020603050405020304" pitchFamily="18" charset="0"/>
              </a:rPr>
              <a:t>, </a:t>
            </a:r>
            <a:r>
              <a:rPr lang="ru-RU" altLang="de-CZ" sz="2800" dirty="0">
                <a:latin typeface="Times New Roman" panose="02020603050405020304" pitchFamily="18" charset="0"/>
              </a:rPr>
              <a:t>«полностью аномально»: </a:t>
            </a:r>
            <a:r>
              <a:rPr lang="ru-RU" altLang="de-CZ" sz="2800" i="1" dirty="0">
                <a:latin typeface="Times New Roman" panose="02020603050405020304" pitchFamily="18" charset="0"/>
              </a:rPr>
              <a:t>дит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я</a:t>
            </a:r>
            <a:r>
              <a:rPr lang="ru-RU" altLang="de-CZ" sz="2800" i="1" dirty="0">
                <a:latin typeface="Times New Roman" panose="02020603050405020304" pitchFamily="18" charset="0"/>
              </a:rPr>
              <a:t>, дит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я</a:t>
            </a:r>
            <a:r>
              <a:rPr lang="ru-RU" altLang="de-CZ" sz="2800" i="1" dirty="0">
                <a:latin typeface="Times New Roman" panose="02020603050405020304" pitchFamily="18" charset="0"/>
              </a:rPr>
              <a:t>ти, дит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я</a:t>
            </a:r>
            <a:r>
              <a:rPr lang="ru-RU" altLang="de-CZ" sz="2800" i="1" dirty="0">
                <a:latin typeface="Times New Roman" panose="02020603050405020304" pitchFamily="18" charset="0"/>
              </a:rPr>
              <a:t>ти, дит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я</a:t>
            </a:r>
            <a:r>
              <a:rPr lang="ru-RU" altLang="de-CZ" sz="2800" i="1" dirty="0">
                <a:latin typeface="Times New Roman" panose="02020603050405020304" pitchFamily="18" charset="0"/>
              </a:rPr>
              <a:t>, дит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я</a:t>
            </a:r>
            <a:r>
              <a:rPr lang="ru-RU" altLang="de-CZ" sz="2800" i="1" dirty="0">
                <a:latin typeface="Times New Roman" panose="02020603050405020304" pitchFamily="18" charset="0"/>
              </a:rPr>
              <a:t>т</a:t>
            </a:r>
            <a:r>
              <a:rPr lang="ru-RU" altLang="de-CZ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ей</a:t>
            </a:r>
            <a:r>
              <a:rPr lang="ru-RU" altLang="de-CZ" sz="2800" i="1" dirty="0">
                <a:latin typeface="Times New Roman" panose="02020603050405020304" pitchFamily="18" charset="0"/>
              </a:rPr>
              <a:t>, дит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я</a:t>
            </a:r>
            <a:r>
              <a:rPr lang="ru-RU" altLang="de-CZ" sz="2800" i="1" dirty="0">
                <a:latin typeface="Times New Roman" panose="02020603050405020304" pitchFamily="18" charset="0"/>
              </a:rPr>
              <a:t>ти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 dirty="0">
                <a:latin typeface="Times New Roman" panose="02020603050405020304" pitchFamily="18" charset="0"/>
              </a:rPr>
              <a:t>НКРЯ: </a:t>
            </a:r>
            <a:r>
              <a:rPr lang="ru-RU" altLang="de-CZ" sz="2800" i="1" dirty="0">
                <a:latin typeface="Times New Roman" panose="02020603050405020304" pitchFamily="18" charset="0"/>
              </a:rPr>
              <a:t>Она считала его великим человеком, и в то же время он казался ей беспомощным </a:t>
            </a:r>
            <a:r>
              <a:rPr lang="ru-RU" altLang="de-CZ" sz="2800" b="1" i="1" dirty="0">
                <a:latin typeface="Times New Roman" panose="02020603050405020304" pitchFamily="18" charset="0"/>
              </a:rPr>
              <a:t>дитятей</a:t>
            </a:r>
            <a:r>
              <a:rPr lang="ru-RU" altLang="de-CZ" sz="2800" dirty="0">
                <a:latin typeface="Times New Roman" panose="02020603050405020304" pitchFamily="18" charset="0"/>
              </a:rPr>
              <a:t>. (1960)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altLang="de-CZ" sz="2800" dirty="0">
                <a:latin typeface="Times New Roman" panose="02020603050405020304" pitchFamily="18" charset="0"/>
              </a:rPr>
              <a:t>U </a:t>
            </a:r>
            <a:r>
              <a:rPr lang="cs-CZ" altLang="de-CZ" sz="2800" dirty="0">
                <a:latin typeface="Times New Roman" panose="02020603050405020304" pitchFamily="18" charset="0"/>
              </a:rPr>
              <a:t>substantiva</a:t>
            </a:r>
            <a:r>
              <a:rPr lang="de-DE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(полу)забытьё </a:t>
            </a:r>
            <a:r>
              <a:rPr lang="cs-CZ" altLang="de-CZ" sz="2800" dirty="0" err="1">
                <a:latin typeface="Times New Roman" panose="02020603050405020304" pitchFamily="18" charset="0"/>
              </a:rPr>
              <a:t>Zaliznjak</a:t>
            </a:r>
            <a:r>
              <a:rPr lang="cs-CZ" altLang="de-CZ" sz="2800" dirty="0">
                <a:latin typeface="Times New Roman" panose="02020603050405020304" pitchFamily="18" charset="0"/>
              </a:rPr>
              <a:t> připouští v </a:t>
            </a:r>
            <a:r>
              <a:rPr lang="cs-CZ" altLang="de-CZ" sz="2800" dirty="0" err="1">
                <a:latin typeface="Times New Roman" panose="02020603050405020304" pitchFamily="18" charset="0"/>
              </a:rPr>
              <a:t>Lsg</a:t>
            </a:r>
            <a:r>
              <a:rPr lang="cs-CZ" altLang="de-CZ" sz="2800" dirty="0">
                <a:latin typeface="Times New Roman" panose="02020603050405020304" pitchFamily="18" charset="0"/>
              </a:rPr>
              <a:t> jak koncovku -</a:t>
            </a:r>
            <a:r>
              <a:rPr lang="cs-CZ" altLang="de-CZ" sz="2800" i="1" dirty="0">
                <a:latin typeface="Times New Roman" panose="02020603050405020304" pitchFamily="18" charset="0"/>
              </a:rPr>
              <a:t>i</a:t>
            </a:r>
            <a:r>
              <a:rPr lang="cs-CZ" altLang="de-CZ" sz="2800" dirty="0">
                <a:latin typeface="Times New Roman" panose="02020603050405020304" pitchFamily="18" charset="0"/>
              </a:rPr>
              <a:t> pod přízvukem, tak koncovku -</a:t>
            </a:r>
            <a:r>
              <a:rPr lang="cs-CZ" altLang="de-CZ" sz="2800" i="1" dirty="0">
                <a:latin typeface="Times New Roman" panose="02020603050405020304" pitchFamily="18" charset="0"/>
              </a:rPr>
              <a:t>e</a:t>
            </a:r>
            <a:r>
              <a:rPr lang="cs-CZ" altLang="de-CZ" sz="2800" dirty="0">
                <a:latin typeface="Times New Roman" panose="02020603050405020304" pitchFamily="18" charset="0"/>
              </a:rPr>
              <a:t>: </a:t>
            </a:r>
            <a:r>
              <a:rPr lang="ru-RU" altLang="de-CZ" sz="2800" i="1" dirty="0">
                <a:latin typeface="Times New Roman" panose="02020603050405020304" pitchFamily="18" charset="0"/>
              </a:rPr>
              <a:t>о/в забыть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е</a:t>
            </a:r>
            <a:r>
              <a:rPr lang="ru-RU" altLang="de-CZ" sz="2800" i="1" dirty="0">
                <a:latin typeface="Times New Roman" panose="02020603050405020304" pitchFamily="18" charset="0"/>
              </a:rPr>
              <a:t>/забыть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и</a:t>
            </a:r>
            <a:r>
              <a:rPr lang="ru-RU" altLang="de-CZ" sz="2800" dirty="0">
                <a:latin typeface="Times New Roman" panose="02020603050405020304" pitchFamily="18" charset="0"/>
              </a:rPr>
              <a:t>.</a:t>
            </a:r>
            <a:endParaRPr lang="cs-CZ" altLang="de-CZ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 dirty="0">
                <a:latin typeface="Times New Roman" panose="02020603050405020304" pitchFamily="18" charset="0"/>
              </a:rPr>
              <a:t>Nepravidelné alternace plurálového kmene mají kromě diskutovaných </a:t>
            </a:r>
            <a:r>
              <a:rPr lang="cs-CZ" altLang="de-CZ" sz="2800" i="1" dirty="0">
                <a:latin typeface="Times New Roman" panose="02020603050405020304" pitchFamily="18" charset="0"/>
              </a:rPr>
              <a:t>(</a:t>
            </a:r>
            <a:r>
              <a:rPr lang="ru-RU" altLang="de-CZ" sz="2800" i="1" dirty="0">
                <a:latin typeface="Times New Roman" panose="02020603050405020304" pitchFamily="18" charset="0"/>
              </a:rPr>
              <a:t>друг, сын, око, ухо</a:t>
            </a:r>
            <a:r>
              <a:rPr lang="cs-CZ" altLang="de-CZ" sz="2800" i="1" dirty="0">
                <a:latin typeface="Times New Roman" panose="02020603050405020304" pitchFamily="18" charset="0"/>
              </a:rPr>
              <a:t>,</a:t>
            </a:r>
            <a:r>
              <a:rPr lang="ru-RU" altLang="de-CZ" sz="2800" i="1" dirty="0">
                <a:latin typeface="Times New Roman" panose="02020603050405020304" pitchFamily="18" charset="0"/>
              </a:rPr>
              <a:t> чёрт, сосед</a:t>
            </a:r>
            <a:r>
              <a:rPr lang="cs-CZ" altLang="de-CZ" sz="2800" i="1" dirty="0">
                <a:latin typeface="Times New Roman" panose="02020603050405020304" pitchFamily="18" charset="0"/>
              </a:rPr>
              <a:t>)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následující substantiva: </a:t>
            </a:r>
            <a:r>
              <a:rPr lang="ru-RU" altLang="de-CZ" sz="2800" i="1" dirty="0">
                <a:latin typeface="Times New Roman" panose="02020603050405020304" pitchFamily="18" charset="0"/>
              </a:rPr>
              <a:t>н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е</a:t>
            </a:r>
            <a:r>
              <a:rPr lang="ru-RU" altLang="de-CZ" sz="2800" i="1" dirty="0">
                <a:latin typeface="Times New Roman" panose="02020603050405020304" pitchFamily="18" charset="0"/>
              </a:rPr>
              <a:t>бо –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небес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а</a:t>
            </a:r>
            <a:r>
              <a:rPr lang="ru-RU" altLang="de-CZ" sz="2800" i="1" dirty="0">
                <a:latin typeface="Times New Roman" panose="02020603050405020304" pitchFamily="18" charset="0"/>
              </a:rPr>
              <a:t>, неб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е</a:t>
            </a:r>
            <a:r>
              <a:rPr lang="ru-RU" altLang="de-CZ" sz="2800" i="1" dirty="0">
                <a:latin typeface="Times New Roman" panose="02020603050405020304" pitchFamily="18" charset="0"/>
              </a:rPr>
              <a:t>с</a:t>
            </a:r>
            <a:r>
              <a:rPr lang="cs-CZ" altLang="de-CZ" sz="2800" i="1" dirty="0">
                <a:latin typeface="Times New Roman" panose="02020603050405020304" pitchFamily="18" charset="0"/>
              </a:rPr>
              <a:t>; </a:t>
            </a:r>
            <a:r>
              <a:rPr lang="ru-RU" altLang="de-CZ" sz="2800" i="1" dirty="0">
                <a:latin typeface="Times New Roman" panose="02020603050405020304" pitchFamily="18" charset="0"/>
              </a:rPr>
              <a:t>ч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у</a:t>
            </a:r>
            <a:r>
              <a:rPr lang="ru-RU" altLang="de-CZ" sz="2800" i="1" dirty="0">
                <a:latin typeface="Times New Roman" panose="02020603050405020304" pitchFamily="18" charset="0"/>
              </a:rPr>
              <a:t>до –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чудес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а</a:t>
            </a:r>
            <a:r>
              <a:rPr lang="ru-RU" altLang="de-CZ" sz="2800" i="1" dirty="0">
                <a:latin typeface="Times New Roman" panose="02020603050405020304" pitchFamily="18" charset="0"/>
              </a:rPr>
              <a:t>, чуд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е</a:t>
            </a:r>
            <a:r>
              <a:rPr lang="ru-RU" altLang="de-CZ" sz="2800" i="1" dirty="0">
                <a:latin typeface="Times New Roman" panose="02020603050405020304" pitchFamily="18" charset="0"/>
              </a:rPr>
              <a:t>с</a:t>
            </a:r>
            <a:r>
              <a:rPr lang="cs-CZ" altLang="de-CZ" sz="2800" i="1" dirty="0">
                <a:latin typeface="Times New Roman" panose="02020603050405020304" pitchFamily="18" charset="0"/>
              </a:rPr>
              <a:t>; </a:t>
            </a:r>
            <a:r>
              <a:rPr lang="ru-RU" altLang="de-CZ" sz="2800" i="1" dirty="0">
                <a:latin typeface="Times New Roman" panose="02020603050405020304" pitchFamily="18" charset="0"/>
              </a:rPr>
              <a:t>др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е</a:t>
            </a:r>
            <a:r>
              <a:rPr lang="ru-RU" altLang="de-CZ" sz="2800" i="1" dirty="0">
                <a:latin typeface="Times New Roman" panose="02020603050405020304" pitchFamily="18" charset="0"/>
              </a:rPr>
              <a:t>во –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древес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а</a:t>
            </a:r>
            <a:r>
              <a:rPr lang="ru-RU" altLang="de-CZ" sz="2800" i="1" dirty="0">
                <a:latin typeface="Times New Roman" panose="02020603050405020304" pitchFamily="18" charset="0"/>
              </a:rPr>
              <a:t>, древ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е</a:t>
            </a:r>
            <a:r>
              <a:rPr lang="ru-RU" altLang="de-CZ" sz="2800" i="1" dirty="0">
                <a:latin typeface="Times New Roman" panose="02020603050405020304" pitchFamily="18" charset="0"/>
              </a:rPr>
              <a:t>с</a:t>
            </a:r>
            <a:r>
              <a:rPr lang="cs-CZ" altLang="de-CZ" sz="2800" i="1" dirty="0">
                <a:latin typeface="Times New Roman" panose="02020603050405020304" pitchFamily="18" charset="0"/>
              </a:rPr>
              <a:t>;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Inhaltsplatzhalter 2">
            <a:extLst>
              <a:ext uri="{FF2B5EF4-FFF2-40B4-BE49-F238E27FC236}">
                <a16:creationId xmlns:a16="http://schemas.microsoft.com/office/drawing/2014/main" id="{F25A9FE2-F378-7781-F775-DE461968848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333375"/>
            <a:ext cx="8424863" cy="61198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 i="1" dirty="0">
                <a:latin typeface="Times New Roman" panose="02020603050405020304" pitchFamily="18" charset="0"/>
              </a:rPr>
              <a:t>с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у</a:t>
            </a:r>
            <a:r>
              <a:rPr lang="ru-RU" altLang="de-CZ" sz="2800" i="1" dirty="0">
                <a:latin typeface="Times New Roman" panose="02020603050405020304" pitchFamily="18" charset="0"/>
              </a:rPr>
              <a:t>дно –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суд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а</a:t>
            </a:r>
            <a:r>
              <a:rPr lang="ru-RU" altLang="de-CZ" sz="2800" i="1" dirty="0">
                <a:latin typeface="Times New Roman" panose="02020603050405020304" pitchFamily="18" charset="0"/>
              </a:rPr>
              <a:t>, суд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о</a:t>
            </a:r>
            <a:r>
              <a:rPr lang="ru-RU" altLang="de-CZ" sz="2800" i="1" dirty="0">
                <a:latin typeface="Times New Roman" panose="02020603050405020304" pitchFamily="18" charset="0"/>
              </a:rPr>
              <a:t>в, суд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а</a:t>
            </a:r>
            <a:r>
              <a:rPr lang="ru-RU" altLang="de-CZ" sz="2800" i="1" dirty="0">
                <a:latin typeface="Times New Roman" panose="02020603050405020304" pitchFamily="18" charset="0"/>
              </a:rPr>
              <a:t>м</a:t>
            </a:r>
            <a:r>
              <a:rPr lang="cs-CZ" altLang="de-CZ" sz="2800" i="1" dirty="0">
                <a:latin typeface="Times New Roman" panose="02020603050405020304" pitchFamily="18" charset="0"/>
              </a:rPr>
              <a:t>; </a:t>
            </a:r>
            <a:r>
              <a:rPr lang="cs-CZ" altLang="de-CZ" sz="2800" dirty="0">
                <a:latin typeface="Times New Roman" panose="02020603050405020304" pitchFamily="18" charset="0"/>
              </a:rPr>
              <a:t>k typu </a:t>
            </a:r>
            <a:r>
              <a:rPr lang="ru-RU" altLang="de-CZ" sz="2800" i="1" dirty="0">
                <a:latin typeface="Times New Roman" panose="02020603050405020304" pitchFamily="18" charset="0"/>
              </a:rPr>
              <a:t>друг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(s neproduktivní kmenovou alternací před rozšířením kmene o -j-), patří (ale s přízvukem na kmeni a s pravidelnými vedlejšími tvary) </a:t>
            </a:r>
            <a:r>
              <a:rPr lang="ru-RU" altLang="de-CZ" sz="2800" i="1" dirty="0">
                <a:latin typeface="Times New Roman" panose="02020603050405020304" pitchFamily="18" charset="0"/>
              </a:rPr>
              <a:t>клок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de-CH" altLang="de-CZ" sz="2800" dirty="0">
                <a:latin typeface="Times New Roman" panose="02020603050405020304" pitchFamily="18" charset="0"/>
              </a:rPr>
              <a:t>,</a:t>
            </a:r>
            <a:r>
              <a:rPr lang="de-CH" altLang="de-CZ" sz="2800" dirty="0" err="1">
                <a:latin typeface="Times New Roman" panose="02020603050405020304" pitchFamily="18" charset="0"/>
              </a:rPr>
              <a:t>cár</a:t>
            </a:r>
            <a:r>
              <a:rPr lang="de-CH" altLang="de-CZ" sz="2800" dirty="0">
                <a:latin typeface="Times New Roman" panose="02020603050405020304" pitchFamily="18" charset="0"/>
              </a:rPr>
              <a:t>, </a:t>
            </a:r>
            <a:r>
              <a:rPr lang="de-CH" altLang="de-CZ" sz="2800" dirty="0" err="1">
                <a:latin typeface="Times New Roman" panose="02020603050405020304" pitchFamily="18" charset="0"/>
              </a:rPr>
              <a:t>hadr</a:t>
            </a:r>
            <a:r>
              <a:rPr lang="de-CH" altLang="de-DE" sz="2800" dirty="0">
                <a:latin typeface="Times New Roman" panose="02020603050405020304" pitchFamily="18" charset="0"/>
              </a:rPr>
              <a:t>‘</a:t>
            </a:r>
            <a:r>
              <a:rPr lang="ru-RU" altLang="ja-JP" sz="2800" dirty="0">
                <a:latin typeface="Times New Roman" panose="02020603050405020304" pitchFamily="18" charset="0"/>
              </a:rPr>
              <a:t>–</a:t>
            </a:r>
            <a:r>
              <a:rPr lang="cs-CZ" altLang="ja-JP" sz="2800" dirty="0">
                <a:latin typeface="Times New Roman" panose="02020603050405020304" pitchFamily="18" charset="0"/>
              </a:rPr>
              <a:t> </a:t>
            </a:r>
            <a:r>
              <a:rPr lang="ru-RU" altLang="ja-JP" sz="2800" i="1" dirty="0">
                <a:latin typeface="Times New Roman" panose="02020603050405020304" pitchFamily="18" charset="0"/>
              </a:rPr>
              <a:t>кл</a:t>
            </a:r>
            <a:r>
              <a:rPr lang="ru-RU" altLang="ja-JP" sz="2800" i="1" u="sng" dirty="0">
                <a:latin typeface="Times New Roman" panose="02020603050405020304" pitchFamily="18" charset="0"/>
              </a:rPr>
              <a:t>о</a:t>
            </a:r>
            <a:r>
              <a:rPr lang="ru-RU" altLang="ja-JP" sz="2800" i="1" dirty="0">
                <a:latin typeface="Times New Roman" panose="02020603050405020304" pitchFamily="18" charset="0"/>
              </a:rPr>
              <a:t>чья, кл</a:t>
            </a:r>
            <a:r>
              <a:rPr lang="ru-RU" altLang="ja-JP" sz="2800" i="1" u="sng" dirty="0">
                <a:latin typeface="Times New Roman" panose="02020603050405020304" pitchFamily="18" charset="0"/>
              </a:rPr>
              <a:t>о</a:t>
            </a:r>
            <a:r>
              <a:rPr lang="ru-RU" altLang="ja-JP" sz="2800" i="1" dirty="0">
                <a:latin typeface="Times New Roman" panose="02020603050405020304" pitchFamily="18" charset="0"/>
              </a:rPr>
              <a:t>чьев </a:t>
            </a:r>
            <a:r>
              <a:rPr lang="ru-RU" altLang="ja-JP" sz="2800" dirty="0">
                <a:latin typeface="Times New Roman" panose="02020603050405020304" pitchFamily="18" charset="0"/>
              </a:rPr>
              <a:t>(</a:t>
            </a:r>
            <a:r>
              <a:rPr lang="cs-CZ" altLang="ja-JP" sz="2800" dirty="0">
                <a:latin typeface="Times New Roman" panose="02020603050405020304" pitchFamily="18" charset="0"/>
              </a:rPr>
              <a:t>vedle </a:t>
            </a:r>
            <a:r>
              <a:rPr lang="ru-RU" altLang="ja-JP" sz="2800" i="1" dirty="0">
                <a:latin typeface="Times New Roman" panose="02020603050405020304" pitchFamily="18" charset="0"/>
              </a:rPr>
              <a:t>клок</a:t>
            </a:r>
            <a:r>
              <a:rPr lang="ru-RU" altLang="ja-JP" sz="2800" i="1" u="sng" dirty="0">
                <a:latin typeface="Times New Roman" panose="02020603050405020304" pitchFamily="18" charset="0"/>
              </a:rPr>
              <a:t>и</a:t>
            </a:r>
            <a:r>
              <a:rPr lang="ru-RU" altLang="ja-JP" sz="2800" i="1" dirty="0">
                <a:latin typeface="Times New Roman" panose="02020603050405020304" pitchFamily="18" charset="0"/>
              </a:rPr>
              <a:t>, клок</a:t>
            </a:r>
            <a:r>
              <a:rPr lang="ru-RU" altLang="ja-JP" sz="2800" i="1" u="sng" dirty="0">
                <a:latin typeface="Times New Roman" panose="02020603050405020304" pitchFamily="18" charset="0"/>
              </a:rPr>
              <a:t>о</a:t>
            </a:r>
            <a:r>
              <a:rPr lang="ru-RU" altLang="ja-JP" sz="2800" i="1" dirty="0">
                <a:latin typeface="Times New Roman" panose="02020603050405020304" pitchFamily="18" charset="0"/>
              </a:rPr>
              <a:t>в</a:t>
            </a:r>
            <a:r>
              <a:rPr lang="ru-RU" altLang="ja-JP" sz="2800" dirty="0">
                <a:latin typeface="Times New Roman" panose="02020603050405020304" pitchFamily="18" charset="0"/>
              </a:rPr>
              <a:t>)</a:t>
            </a:r>
            <a:r>
              <a:rPr lang="cs-CZ" altLang="ja-JP" sz="2800" dirty="0">
                <a:latin typeface="Times New Roman" panose="02020603050405020304" pitchFamily="18" charset="0"/>
              </a:rPr>
              <a:t>, </a:t>
            </a:r>
            <a:r>
              <a:rPr lang="ru-RU" altLang="ja-JP" sz="2800" i="1" dirty="0">
                <a:latin typeface="Times New Roman" panose="02020603050405020304" pitchFamily="18" charset="0"/>
              </a:rPr>
              <a:t>сук</a:t>
            </a:r>
            <a:r>
              <a:rPr lang="ru-RU" altLang="ja-JP" sz="2800" dirty="0">
                <a:latin typeface="Times New Roman" panose="02020603050405020304" pitchFamily="18" charset="0"/>
              </a:rPr>
              <a:t> </a:t>
            </a:r>
            <a:r>
              <a:rPr lang="de-CH" altLang="ja-JP" sz="2800" dirty="0">
                <a:latin typeface="Times New Roman" panose="02020603050405020304" pitchFamily="18" charset="0"/>
              </a:rPr>
              <a:t>,</a:t>
            </a:r>
            <a:r>
              <a:rPr lang="de-CH" altLang="ja-JP" sz="2800" dirty="0" err="1">
                <a:latin typeface="Times New Roman" panose="02020603050405020304" pitchFamily="18" charset="0"/>
              </a:rPr>
              <a:t>větev</a:t>
            </a:r>
            <a:r>
              <a:rPr lang="de-CH" altLang="ja-JP" sz="2800" dirty="0">
                <a:latin typeface="Times New Roman" panose="02020603050405020304" pitchFamily="18" charset="0"/>
              </a:rPr>
              <a:t>, </a:t>
            </a:r>
            <a:r>
              <a:rPr lang="de-CH" altLang="ja-JP" sz="2800" dirty="0" err="1">
                <a:latin typeface="Times New Roman" panose="02020603050405020304" pitchFamily="18" charset="0"/>
              </a:rPr>
              <a:t>suk</a:t>
            </a:r>
            <a:r>
              <a:rPr lang="de-CH" altLang="de-DE" sz="2800" dirty="0">
                <a:latin typeface="Times New Roman" panose="02020603050405020304" pitchFamily="18" charset="0"/>
              </a:rPr>
              <a:t>‘</a:t>
            </a:r>
            <a:r>
              <a:rPr lang="de-CH" altLang="ja-JP" sz="2800" dirty="0">
                <a:latin typeface="Times New Roman" panose="02020603050405020304" pitchFamily="18" charset="0"/>
              </a:rPr>
              <a:t> </a:t>
            </a:r>
            <a:r>
              <a:rPr lang="ru-RU" altLang="ja-JP" sz="2800" dirty="0">
                <a:latin typeface="Times New Roman" panose="02020603050405020304" pitchFamily="18" charset="0"/>
              </a:rPr>
              <a:t>–</a:t>
            </a:r>
            <a:r>
              <a:rPr lang="cs-CZ" altLang="ja-JP" sz="2800" dirty="0">
                <a:latin typeface="Times New Roman" panose="02020603050405020304" pitchFamily="18" charset="0"/>
              </a:rPr>
              <a:t> </a:t>
            </a:r>
            <a:r>
              <a:rPr lang="ru-RU" altLang="ja-JP" sz="2800" i="1" dirty="0">
                <a:latin typeface="Times New Roman" panose="02020603050405020304" pitchFamily="18" charset="0"/>
              </a:rPr>
              <a:t>с</a:t>
            </a:r>
            <a:r>
              <a:rPr lang="ru-RU" altLang="ja-JP" sz="2800" i="1" u="sng" dirty="0">
                <a:latin typeface="Times New Roman" panose="02020603050405020304" pitchFamily="18" charset="0"/>
              </a:rPr>
              <a:t>у</a:t>
            </a:r>
            <a:r>
              <a:rPr lang="ru-RU" altLang="ja-JP" sz="2800" i="1" dirty="0">
                <a:latin typeface="Times New Roman" panose="02020603050405020304" pitchFamily="18" charset="0"/>
              </a:rPr>
              <a:t>чья, с</a:t>
            </a:r>
            <a:r>
              <a:rPr lang="ru-RU" altLang="ja-JP" sz="2800" i="1" u="sng" dirty="0">
                <a:latin typeface="Times New Roman" panose="02020603050405020304" pitchFamily="18" charset="0"/>
              </a:rPr>
              <a:t>у</a:t>
            </a:r>
            <a:r>
              <a:rPr lang="ru-RU" altLang="ja-JP" sz="2800" i="1" dirty="0">
                <a:latin typeface="Times New Roman" panose="02020603050405020304" pitchFamily="18" charset="0"/>
              </a:rPr>
              <a:t>чьев</a:t>
            </a:r>
            <a:r>
              <a:rPr lang="cs-CZ" altLang="ja-JP" sz="2800" i="1" dirty="0">
                <a:latin typeface="Times New Roman" panose="02020603050405020304" pitchFamily="18" charset="0"/>
              </a:rPr>
              <a:t> </a:t>
            </a:r>
            <a:r>
              <a:rPr lang="cs-CZ" altLang="ja-JP" sz="2800" dirty="0">
                <a:latin typeface="Times New Roman" panose="02020603050405020304" pitchFamily="18" charset="0"/>
              </a:rPr>
              <a:t>(vedle </a:t>
            </a:r>
            <a:r>
              <a:rPr lang="ru-RU" altLang="ja-JP" sz="2800" i="1" dirty="0">
                <a:latin typeface="Times New Roman" panose="02020603050405020304" pitchFamily="18" charset="0"/>
              </a:rPr>
              <a:t>сук</a:t>
            </a:r>
            <a:r>
              <a:rPr lang="ru-RU" altLang="ja-JP" sz="2800" i="1" u="sng" dirty="0">
                <a:latin typeface="Times New Roman" panose="02020603050405020304" pitchFamily="18" charset="0"/>
              </a:rPr>
              <a:t>и</a:t>
            </a:r>
            <a:r>
              <a:rPr lang="ru-RU" altLang="ja-JP" sz="2800" i="1" dirty="0">
                <a:latin typeface="Times New Roman" panose="02020603050405020304" pitchFamily="18" charset="0"/>
              </a:rPr>
              <a:t>, сук</a:t>
            </a:r>
            <a:r>
              <a:rPr lang="ru-RU" altLang="ja-JP" sz="2800" i="1" u="sng" dirty="0">
                <a:latin typeface="Times New Roman" panose="02020603050405020304" pitchFamily="18" charset="0"/>
              </a:rPr>
              <a:t>о</a:t>
            </a:r>
            <a:r>
              <a:rPr lang="ru-RU" altLang="ja-JP" sz="2800" i="1" dirty="0">
                <a:latin typeface="Times New Roman" panose="02020603050405020304" pitchFamily="18" charset="0"/>
              </a:rPr>
              <a:t>в</a:t>
            </a:r>
            <a:r>
              <a:rPr lang="cs-CZ" altLang="ja-JP" sz="2800" dirty="0">
                <a:latin typeface="Times New Roman" panose="02020603050405020304" pitchFamily="18" charset="0"/>
              </a:rPr>
              <a:t>)</a:t>
            </a:r>
            <a:r>
              <a:rPr lang="ru-RU" altLang="ja-JP" sz="2800" dirty="0">
                <a:latin typeface="Times New Roman" panose="02020603050405020304" pitchFamily="18" charset="0"/>
              </a:rPr>
              <a:t>, </a:t>
            </a:r>
            <a:r>
              <a:rPr lang="ru-RU" altLang="ja-JP" sz="2800" i="1" dirty="0">
                <a:latin typeface="Times New Roman" panose="02020603050405020304" pitchFamily="18" charset="0"/>
              </a:rPr>
              <a:t>крюк</a:t>
            </a:r>
            <a:r>
              <a:rPr lang="ru-RU" altLang="ja-JP" sz="2800" dirty="0">
                <a:latin typeface="Times New Roman" panose="02020603050405020304" pitchFamily="18" charset="0"/>
              </a:rPr>
              <a:t> </a:t>
            </a:r>
            <a:r>
              <a:rPr lang="cs-CZ" altLang="ja-JP" sz="2800" dirty="0">
                <a:latin typeface="Times New Roman" panose="02020603050405020304" pitchFamily="18" charset="0"/>
              </a:rPr>
              <a:t>,speciální hák na nošení břemena</a:t>
            </a:r>
            <a:r>
              <a:rPr lang="cs-CZ" altLang="de-DE" sz="2800" dirty="0">
                <a:latin typeface="Times New Roman" panose="02020603050405020304" pitchFamily="18" charset="0"/>
              </a:rPr>
              <a:t>‘</a:t>
            </a:r>
            <a:r>
              <a:rPr lang="cs-CZ" altLang="ja-JP" sz="2800" dirty="0">
                <a:latin typeface="Times New Roman" panose="02020603050405020304" pitchFamily="18" charset="0"/>
              </a:rPr>
              <a:t> </a:t>
            </a:r>
            <a:r>
              <a:rPr lang="ru-RU" altLang="ja-JP" sz="2800" dirty="0">
                <a:latin typeface="Times New Roman" panose="02020603050405020304" pitchFamily="18" charset="0"/>
              </a:rPr>
              <a:t>–</a:t>
            </a:r>
            <a:r>
              <a:rPr lang="cs-CZ" altLang="ja-JP" sz="2800" dirty="0">
                <a:latin typeface="Times New Roman" panose="02020603050405020304" pitchFamily="18" charset="0"/>
              </a:rPr>
              <a:t> </a:t>
            </a:r>
            <a:r>
              <a:rPr lang="ru-RU" altLang="ja-JP" sz="2800" i="1" dirty="0">
                <a:latin typeface="Times New Roman" panose="02020603050405020304" pitchFamily="18" charset="0"/>
              </a:rPr>
              <a:t>кр</a:t>
            </a:r>
            <a:r>
              <a:rPr lang="ru-RU" altLang="ja-JP" sz="2800" i="1" u="sng" dirty="0">
                <a:latin typeface="Times New Roman" panose="02020603050405020304" pitchFamily="18" charset="0"/>
              </a:rPr>
              <a:t>ю</a:t>
            </a:r>
            <a:r>
              <a:rPr lang="ru-RU" altLang="ja-JP" sz="2800" i="1" dirty="0">
                <a:latin typeface="Times New Roman" panose="02020603050405020304" pitchFamily="18" charset="0"/>
              </a:rPr>
              <a:t>чья, кр</a:t>
            </a:r>
            <a:r>
              <a:rPr lang="ru-RU" altLang="ja-JP" sz="2800" i="1" u="sng" dirty="0">
                <a:latin typeface="Times New Roman" panose="02020603050405020304" pitchFamily="18" charset="0"/>
              </a:rPr>
              <a:t>ю</a:t>
            </a:r>
            <a:r>
              <a:rPr lang="ru-RU" altLang="ja-JP" sz="2800" i="1" dirty="0">
                <a:latin typeface="Times New Roman" panose="02020603050405020304" pitchFamily="18" charset="0"/>
              </a:rPr>
              <a:t>чьев</a:t>
            </a:r>
            <a:r>
              <a:rPr lang="ru-RU" altLang="ja-JP" sz="2800" dirty="0">
                <a:latin typeface="Times New Roman" panose="02020603050405020304" pitchFamily="18" charset="0"/>
              </a:rPr>
              <a:t> </a:t>
            </a:r>
            <a:r>
              <a:rPr lang="cs-CZ" altLang="ja-JP" sz="2800" dirty="0">
                <a:latin typeface="Times New Roman" panose="02020603050405020304" pitchFamily="18" charset="0"/>
              </a:rPr>
              <a:t>(vedle </a:t>
            </a:r>
            <a:r>
              <a:rPr lang="ru-RU" altLang="ja-JP" sz="2800" i="1" dirty="0">
                <a:latin typeface="Times New Roman" panose="02020603050405020304" pitchFamily="18" charset="0"/>
              </a:rPr>
              <a:t>крюк</a:t>
            </a:r>
            <a:r>
              <a:rPr lang="ru-RU" altLang="ja-JP" sz="2800" i="1" u="sng" dirty="0">
                <a:latin typeface="Times New Roman" panose="02020603050405020304" pitchFamily="18" charset="0"/>
              </a:rPr>
              <a:t>и</a:t>
            </a:r>
            <a:r>
              <a:rPr lang="ru-RU" altLang="ja-JP" sz="2800" i="1" dirty="0">
                <a:latin typeface="Times New Roman" panose="02020603050405020304" pitchFamily="18" charset="0"/>
              </a:rPr>
              <a:t>, крюк</a:t>
            </a:r>
            <a:r>
              <a:rPr lang="ru-RU" altLang="ja-JP" sz="2800" i="1" u="sng" dirty="0">
                <a:latin typeface="Times New Roman" panose="02020603050405020304" pitchFamily="18" charset="0"/>
              </a:rPr>
              <a:t>о</a:t>
            </a:r>
            <a:r>
              <a:rPr lang="ru-RU" altLang="ja-JP" sz="2800" i="1" dirty="0">
                <a:latin typeface="Times New Roman" panose="02020603050405020304" pitchFamily="18" charset="0"/>
              </a:rPr>
              <a:t>в </a:t>
            </a:r>
            <a:r>
              <a:rPr lang="de-CH" altLang="ja-JP" sz="2800" dirty="0">
                <a:latin typeface="Times New Roman" panose="02020603050405020304" pitchFamily="18" charset="0"/>
              </a:rPr>
              <a:t>,</a:t>
            </a:r>
            <a:r>
              <a:rPr lang="de-CH" altLang="ja-JP" sz="2800" dirty="0" err="1">
                <a:latin typeface="Times New Roman" panose="02020603050405020304" pitchFamily="18" charset="0"/>
              </a:rPr>
              <a:t>hák</a:t>
            </a:r>
            <a:r>
              <a:rPr lang="de-CH" altLang="ja-JP" sz="2800" dirty="0">
                <a:latin typeface="Times New Roman" panose="02020603050405020304" pitchFamily="18" charset="0"/>
              </a:rPr>
              <a:t> (</a:t>
            </a:r>
            <a:r>
              <a:rPr lang="de-CH" altLang="ja-JP" sz="2800" dirty="0" err="1">
                <a:latin typeface="Times New Roman" panose="02020603050405020304" pitchFamily="18" charset="0"/>
              </a:rPr>
              <a:t>obecně</a:t>
            </a:r>
            <a:r>
              <a:rPr lang="de-CH" altLang="ja-JP" sz="2800" dirty="0">
                <a:latin typeface="Times New Roman" panose="02020603050405020304" pitchFamily="18" charset="0"/>
              </a:rPr>
              <a:t>)</a:t>
            </a:r>
            <a:r>
              <a:rPr lang="de-CH" altLang="de-DE" sz="2800" dirty="0">
                <a:latin typeface="Times New Roman" panose="02020603050405020304" pitchFamily="18" charset="0"/>
              </a:rPr>
              <a:t>‘</a:t>
            </a:r>
            <a:r>
              <a:rPr lang="cs-CZ" altLang="ja-JP" sz="2800" dirty="0">
                <a:latin typeface="Times New Roman" panose="02020603050405020304" pitchFamily="18" charset="0"/>
              </a:rPr>
              <a:t>); </a:t>
            </a:r>
            <a:r>
              <a:rPr lang="ru-RU" altLang="ja-JP" sz="2800" i="1" dirty="0">
                <a:latin typeface="Times New Roman" panose="02020603050405020304" pitchFamily="18" charset="0"/>
              </a:rPr>
              <a:t>к</a:t>
            </a:r>
            <a:r>
              <a:rPr lang="ru-RU" altLang="ja-JP" sz="2800" i="1" u="sng" dirty="0">
                <a:latin typeface="Times New Roman" panose="02020603050405020304" pitchFamily="18" charset="0"/>
              </a:rPr>
              <a:t>у</a:t>
            </a:r>
            <a:r>
              <a:rPr lang="ru-RU" altLang="ja-JP" sz="2800" i="1" dirty="0">
                <a:latin typeface="Times New Roman" panose="02020603050405020304" pitchFamily="18" charset="0"/>
              </a:rPr>
              <a:t>рица –</a:t>
            </a:r>
            <a:r>
              <a:rPr lang="cs-CZ" altLang="ja-JP" sz="2800" i="1" dirty="0">
                <a:latin typeface="Times New Roman" panose="02020603050405020304" pitchFamily="18" charset="0"/>
              </a:rPr>
              <a:t> </a:t>
            </a:r>
            <a:r>
              <a:rPr lang="ru-RU" altLang="ja-JP" sz="2800" i="1" dirty="0">
                <a:latin typeface="Times New Roman" panose="02020603050405020304" pitchFamily="18" charset="0"/>
              </a:rPr>
              <a:t>к</a:t>
            </a:r>
            <a:r>
              <a:rPr lang="ru-RU" altLang="ja-JP" sz="2800" i="1" u="sng" dirty="0">
                <a:latin typeface="Times New Roman" panose="02020603050405020304" pitchFamily="18" charset="0"/>
              </a:rPr>
              <a:t>у</a:t>
            </a:r>
            <a:r>
              <a:rPr lang="ru-RU" altLang="ja-JP" sz="2800" i="1" dirty="0">
                <a:latin typeface="Times New Roman" panose="02020603050405020304" pitchFamily="18" charset="0"/>
              </a:rPr>
              <a:t>ры </a:t>
            </a:r>
            <a:r>
              <a:rPr lang="ru-RU" altLang="ja-JP" sz="2800" dirty="0">
                <a:latin typeface="Times New Roman" panose="02020603050405020304" pitchFamily="18" charset="0"/>
              </a:rPr>
              <a:t>(</a:t>
            </a:r>
            <a:r>
              <a:rPr lang="cs-CZ" altLang="ja-JP" sz="2800" dirty="0">
                <a:latin typeface="Times New Roman" panose="02020603050405020304" pitchFamily="18" charset="0"/>
              </a:rPr>
              <a:t>vedle </a:t>
            </a:r>
            <a:r>
              <a:rPr lang="ru-RU" altLang="ja-JP" sz="2800" i="1" dirty="0">
                <a:latin typeface="Times New Roman" panose="02020603050405020304" pitchFamily="18" charset="0"/>
              </a:rPr>
              <a:t>к</a:t>
            </a:r>
            <a:r>
              <a:rPr lang="ru-RU" altLang="ja-JP" sz="2800" i="1" u="sng" dirty="0">
                <a:latin typeface="Times New Roman" panose="02020603050405020304" pitchFamily="18" charset="0"/>
              </a:rPr>
              <a:t>у</a:t>
            </a:r>
            <a:r>
              <a:rPr lang="ru-RU" altLang="ja-JP" sz="2800" i="1" dirty="0">
                <a:latin typeface="Times New Roman" panose="02020603050405020304" pitchFamily="18" charset="0"/>
              </a:rPr>
              <a:t>рицы</a:t>
            </a:r>
            <a:r>
              <a:rPr lang="ru-RU" altLang="ja-JP" sz="2800" dirty="0">
                <a:latin typeface="Times New Roman" panose="02020603050405020304" pitchFamily="18" charset="0"/>
              </a:rPr>
              <a:t>)</a:t>
            </a:r>
            <a:endParaRPr lang="cs-CZ" altLang="ja-JP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 dirty="0">
                <a:latin typeface="Times New Roman" panose="02020603050405020304" pitchFamily="18" charset="0"/>
              </a:rPr>
              <a:t>Nepravidelné koncovky mají: </a:t>
            </a:r>
            <a:r>
              <a:rPr lang="ru-RU" altLang="de-CZ" sz="2800" i="1" dirty="0">
                <a:latin typeface="Times New Roman" panose="02020603050405020304" pitchFamily="18" charset="0"/>
              </a:rPr>
              <a:t>зять –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зять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я</a:t>
            </a:r>
            <a:r>
              <a:rPr lang="ru-RU" altLang="de-CZ" sz="2800" i="1" dirty="0">
                <a:latin typeface="Times New Roman" panose="02020603050405020304" pitchFamily="18" charset="0"/>
              </a:rPr>
              <a:t>, зятьёв </a:t>
            </a:r>
            <a:r>
              <a:rPr lang="ru-RU" altLang="de-CZ" sz="2800" dirty="0">
                <a:latin typeface="Times New Roman" panose="02020603050405020304" pitchFamily="18" charset="0"/>
              </a:rPr>
              <a:t>(</a:t>
            </a:r>
            <a:r>
              <a:rPr lang="cs-CZ" altLang="de-CZ" sz="2800" dirty="0">
                <a:latin typeface="Times New Roman" panose="02020603050405020304" pitchFamily="18" charset="0"/>
              </a:rPr>
              <a:t>oproti </a:t>
            </a:r>
            <a:r>
              <a:rPr lang="ru-RU" altLang="de-CZ" sz="2800" i="1" dirty="0">
                <a:latin typeface="Times New Roman" panose="02020603050405020304" pitchFamily="18" charset="0"/>
              </a:rPr>
              <a:t>князь –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князь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я</a:t>
            </a:r>
            <a:r>
              <a:rPr lang="ru-RU" altLang="de-CZ" sz="2800" i="1" dirty="0">
                <a:latin typeface="Times New Roman" panose="02020603050405020304" pitchFamily="18" charset="0"/>
              </a:rPr>
              <a:t>, княз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е</a:t>
            </a:r>
            <a:r>
              <a:rPr lang="ru-RU" altLang="de-CZ" sz="2800" i="1" dirty="0">
                <a:latin typeface="Times New Roman" panose="02020603050405020304" pitchFamily="18" charset="0"/>
              </a:rPr>
              <a:t>й</a:t>
            </a:r>
            <a:r>
              <a:rPr lang="ru-RU" altLang="de-CZ" sz="2800" dirty="0">
                <a:latin typeface="Times New Roman" panose="02020603050405020304" pitchFamily="18" charset="0"/>
              </a:rPr>
              <a:t>), </a:t>
            </a:r>
            <a:r>
              <a:rPr lang="ru-RU" altLang="de-CZ" sz="2800" i="1" dirty="0">
                <a:latin typeface="Times New Roman" panose="02020603050405020304" pitchFamily="18" charset="0"/>
              </a:rPr>
              <a:t>кум –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кумовь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я</a:t>
            </a:r>
            <a:r>
              <a:rPr lang="ru-RU" altLang="de-CZ" sz="2800" i="1" dirty="0">
                <a:latin typeface="Times New Roman" panose="02020603050405020304" pitchFamily="18" charset="0"/>
              </a:rPr>
              <a:t>, кумовьёв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(oproti </a:t>
            </a:r>
            <a:r>
              <a:rPr lang="ru-RU" altLang="de-CZ" sz="2800" i="1" dirty="0">
                <a:latin typeface="Times New Roman" panose="02020603050405020304" pitchFamily="18" charset="0"/>
              </a:rPr>
              <a:t>сын –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сыновь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я</a:t>
            </a:r>
            <a:r>
              <a:rPr lang="ru-RU" altLang="de-CZ" sz="2800" i="1" dirty="0">
                <a:latin typeface="Times New Roman" panose="02020603050405020304" pitchFamily="18" charset="0"/>
              </a:rPr>
              <a:t>, сынов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е</a:t>
            </a:r>
            <a:r>
              <a:rPr lang="ru-RU" altLang="de-CZ" sz="2800" i="1" dirty="0">
                <a:latin typeface="Times New Roman" panose="02020603050405020304" pitchFamily="18" charset="0"/>
              </a:rPr>
              <a:t>й</a:t>
            </a:r>
            <a:r>
              <a:rPr lang="cs-CZ" altLang="de-CZ" sz="2800" dirty="0">
                <a:latin typeface="Times New Roman" panose="02020603050405020304" pitchFamily="18" charset="0"/>
              </a:rPr>
              <a:t>)</a:t>
            </a:r>
            <a:r>
              <a:rPr lang="ru-RU" altLang="de-CZ" sz="2800" dirty="0">
                <a:latin typeface="Times New Roman" panose="02020603050405020304" pitchFamily="18" charset="0"/>
              </a:rPr>
              <a:t>, </a:t>
            </a:r>
            <a:r>
              <a:rPr lang="ru-RU" altLang="de-CZ" sz="2800" i="1" dirty="0">
                <a:latin typeface="Times New Roman" panose="02020603050405020304" pitchFamily="18" charset="0"/>
              </a:rPr>
              <a:t>д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я</a:t>
            </a:r>
            <a:r>
              <a:rPr lang="ru-RU" altLang="de-CZ" sz="2800" i="1" dirty="0">
                <a:latin typeface="Times New Roman" panose="02020603050405020304" pitchFamily="18" charset="0"/>
              </a:rPr>
              <a:t>дя –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дядь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я</a:t>
            </a:r>
            <a:r>
              <a:rPr lang="ru-RU" altLang="de-CZ" sz="2800" i="1" dirty="0">
                <a:latin typeface="Times New Roman" panose="02020603050405020304" pitchFamily="18" charset="0"/>
              </a:rPr>
              <a:t>, дядьёв </a:t>
            </a:r>
            <a:r>
              <a:rPr lang="cs-CZ" altLang="de-CZ" sz="2800" dirty="0">
                <a:latin typeface="Times New Roman" panose="02020603050405020304" pitchFamily="18" charset="0"/>
              </a:rPr>
              <a:t>(vedle </a:t>
            </a:r>
            <a:r>
              <a:rPr lang="ru-RU" altLang="de-CZ" sz="2800" i="1" dirty="0">
                <a:latin typeface="Times New Roman" panose="02020603050405020304" pitchFamily="18" charset="0"/>
              </a:rPr>
              <a:t>д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я</a:t>
            </a:r>
            <a:r>
              <a:rPr lang="ru-RU" altLang="de-CZ" sz="2800" i="1" dirty="0">
                <a:latin typeface="Times New Roman" panose="02020603050405020304" pitchFamily="18" charset="0"/>
              </a:rPr>
              <a:t>ди, д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я</a:t>
            </a:r>
            <a:r>
              <a:rPr lang="ru-RU" altLang="de-CZ" sz="2800" i="1" dirty="0">
                <a:latin typeface="Times New Roman" panose="02020603050405020304" pitchFamily="18" charset="0"/>
              </a:rPr>
              <a:t>дей</a:t>
            </a:r>
            <a:r>
              <a:rPr lang="cs-CZ" altLang="de-CZ" sz="2800" dirty="0">
                <a:latin typeface="Times New Roman" panose="02020603050405020304" pitchFamily="18" charset="0"/>
              </a:rPr>
              <a:t>)</a:t>
            </a:r>
            <a:r>
              <a:rPr lang="ru-RU" altLang="de-CZ" sz="2800" dirty="0">
                <a:latin typeface="Times New Roman" panose="02020603050405020304" pitchFamily="18" charset="0"/>
              </a:rPr>
              <a:t>, </a:t>
            </a:r>
            <a:r>
              <a:rPr lang="cs-CZ" altLang="de-CZ" sz="2800" dirty="0">
                <a:latin typeface="Times New Roman" panose="02020603050405020304" pitchFamily="18" charset="0"/>
              </a:rPr>
              <a:t>dále </a:t>
            </a:r>
            <a:endParaRPr lang="ru-RU" altLang="de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Inhaltsplatzhalter 2">
            <a:extLst>
              <a:ext uri="{FF2B5EF4-FFF2-40B4-BE49-F238E27FC236}">
                <a16:creationId xmlns:a16="http://schemas.microsoft.com/office/drawing/2014/main" id="{FB30C1F8-F6E5-24FE-A7CD-107567AE0B6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333375"/>
            <a:ext cx="8424863" cy="61198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 i="1" dirty="0">
                <a:latin typeface="Times New Roman" panose="02020603050405020304" pitchFamily="18" charset="0"/>
              </a:rPr>
              <a:t>цыг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а</a:t>
            </a:r>
            <a:r>
              <a:rPr lang="ru-RU" altLang="de-CZ" sz="2800" i="1" dirty="0">
                <a:latin typeface="Times New Roman" panose="02020603050405020304" pitchFamily="18" charset="0"/>
              </a:rPr>
              <a:t>н</a:t>
            </a:r>
            <a:r>
              <a:rPr lang="ru-RU" altLang="de-CZ" sz="2800" dirty="0">
                <a:latin typeface="Times New Roman" panose="02020603050405020304" pitchFamily="18" charset="0"/>
              </a:rPr>
              <a:t> –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 err="1">
                <a:latin typeface="Times New Roman" panose="02020603050405020304" pitchFamily="18" charset="0"/>
              </a:rPr>
              <a:t>pl</a:t>
            </a:r>
            <a:r>
              <a:rPr lang="cs-CZ" altLang="de-CZ" sz="2800" dirty="0">
                <a:latin typeface="Times New Roman" panose="02020603050405020304" pitchFamily="18" charset="0"/>
              </a:rPr>
              <a:t>. </a:t>
            </a:r>
            <a:r>
              <a:rPr lang="ru-RU" altLang="de-CZ" sz="2800" i="1" dirty="0">
                <a:latin typeface="Times New Roman" panose="02020603050405020304" pitchFamily="18" charset="0"/>
              </a:rPr>
              <a:t>цыг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а</a:t>
            </a:r>
            <a:r>
              <a:rPr lang="ru-RU" altLang="de-CZ" sz="2800" i="1" dirty="0">
                <a:latin typeface="Times New Roman" panose="02020603050405020304" pitchFamily="18" charset="0"/>
              </a:rPr>
              <a:t>не</a:t>
            </a:r>
            <a:r>
              <a:rPr lang="ru-RU" altLang="de-CZ" sz="2800" dirty="0">
                <a:latin typeface="Times New Roman" panose="02020603050405020304" pitchFamily="18" charset="0"/>
              </a:rPr>
              <a:t> (</a:t>
            </a:r>
            <a:r>
              <a:rPr lang="cs-CZ" altLang="de-CZ" sz="2800" dirty="0">
                <a:latin typeface="Times New Roman" panose="02020603050405020304" pitchFamily="18" charset="0"/>
              </a:rPr>
              <a:t>koncovka {-</a:t>
            </a:r>
            <a:r>
              <a:rPr lang="ru-RU" altLang="de-CZ" sz="2800" dirty="0">
                <a:latin typeface="Times New Roman" panose="02020603050405020304" pitchFamily="18" charset="0"/>
              </a:rPr>
              <a:t>е</a:t>
            </a:r>
            <a:r>
              <a:rPr lang="de-CH" altLang="de-CZ" sz="2800" dirty="0">
                <a:latin typeface="Times New Roman" panose="02020603050405020304" pitchFamily="18" charset="0"/>
              </a:rPr>
              <a:t>} </a:t>
            </a:r>
            <a:r>
              <a:rPr lang="de-CH" altLang="de-CZ" sz="2800" dirty="0" err="1">
                <a:latin typeface="Times New Roman" panose="02020603050405020304" pitchFamily="18" charset="0"/>
              </a:rPr>
              <a:t>bez</a:t>
            </a:r>
            <a:r>
              <a:rPr lang="de-CH" altLang="de-CZ" sz="2800" dirty="0">
                <a:latin typeface="Times New Roman" panose="02020603050405020304" pitchFamily="18" charset="0"/>
              </a:rPr>
              <a:t> </a:t>
            </a:r>
            <a:r>
              <a:rPr lang="de-CH" altLang="de-CZ" sz="2800" dirty="0" err="1">
                <a:latin typeface="Times New Roman" panose="02020603050405020304" pitchFamily="18" charset="0"/>
              </a:rPr>
              <a:t>sufixu</a:t>
            </a:r>
            <a:r>
              <a:rPr lang="de-CH" altLang="de-CZ" sz="2800" dirty="0">
                <a:latin typeface="Times New Roman" panose="02020603050405020304" pitchFamily="18" charset="0"/>
              </a:rPr>
              <a:t> -</a:t>
            </a:r>
            <a:r>
              <a:rPr lang="ru-RU" altLang="de-CZ" sz="2800" i="1" dirty="0">
                <a:latin typeface="Times New Roman" panose="02020603050405020304" pitchFamily="18" charset="0"/>
              </a:rPr>
              <a:t>ин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v </a:t>
            </a:r>
            <a:r>
              <a:rPr lang="cs-CZ" altLang="de-CZ" sz="2800" dirty="0" err="1">
                <a:latin typeface="Times New Roman" panose="02020603050405020304" pitchFamily="18" charset="0"/>
              </a:rPr>
              <a:t>sg</a:t>
            </a:r>
            <a:r>
              <a:rPr lang="cs-CZ" altLang="de-CZ" sz="2800" dirty="0">
                <a:latin typeface="Times New Roman" panose="02020603050405020304" pitchFamily="18" charset="0"/>
              </a:rPr>
              <a:t>.), </a:t>
            </a:r>
            <a:r>
              <a:rPr lang="ru-RU" altLang="de-CZ" sz="2800" i="1" dirty="0">
                <a:latin typeface="Times New Roman" panose="02020603050405020304" pitchFamily="18" charset="0"/>
              </a:rPr>
              <a:t>болг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а</a:t>
            </a:r>
            <a:r>
              <a:rPr lang="ru-RU" altLang="de-CZ" sz="2800" i="1" dirty="0">
                <a:latin typeface="Times New Roman" panose="02020603050405020304" pitchFamily="18" charset="0"/>
              </a:rPr>
              <a:t>рин, тат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а</a:t>
            </a:r>
            <a:r>
              <a:rPr lang="ru-RU" altLang="de-CZ" sz="2800" i="1" dirty="0">
                <a:latin typeface="Times New Roman" panose="02020603050405020304" pitchFamily="18" charset="0"/>
              </a:rPr>
              <a:t>рин, хаз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а</a:t>
            </a:r>
            <a:r>
              <a:rPr lang="ru-RU" altLang="de-CZ" sz="2800" i="1" dirty="0">
                <a:latin typeface="Times New Roman" panose="02020603050405020304" pitchFamily="18" charset="0"/>
              </a:rPr>
              <a:t>рин </a:t>
            </a:r>
            <a:r>
              <a:rPr lang="ru-RU" altLang="de-CZ" sz="2800" dirty="0">
                <a:latin typeface="Times New Roman" panose="02020603050405020304" pitchFamily="18" charset="0"/>
              </a:rPr>
              <a:t>–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 err="1">
                <a:latin typeface="Times New Roman" panose="02020603050405020304" pitchFamily="18" charset="0"/>
              </a:rPr>
              <a:t>pl</a:t>
            </a:r>
            <a:r>
              <a:rPr lang="cs-CZ" altLang="de-CZ" sz="2800" dirty="0">
                <a:latin typeface="Times New Roman" panose="02020603050405020304" pitchFamily="18" charset="0"/>
              </a:rPr>
              <a:t>. </a:t>
            </a:r>
            <a:r>
              <a:rPr lang="ru-RU" altLang="de-CZ" sz="2800" i="1" dirty="0">
                <a:latin typeface="Times New Roman" panose="02020603050405020304" pitchFamily="18" charset="0"/>
              </a:rPr>
              <a:t>болг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а</a:t>
            </a:r>
            <a:r>
              <a:rPr lang="ru-RU" altLang="de-CZ" sz="2800" i="1" dirty="0">
                <a:latin typeface="Times New Roman" panose="02020603050405020304" pitchFamily="18" charset="0"/>
              </a:rPr>
              <a:t>ры, тат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а</a:t>
            </a:r>
            <a:r>
              <a:rPr lang="ru-RU" altLang="de-CZ" sz="2800" i="1" dirty="0">
                <a:latin typeface="Times New Roman" panose="02020603050405020304" pitchFamily="18" charset="0"/>
              </a:rPr>
              <a:t>ры, хаз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а</a:t>
            </a:r>
            <a:r>
              <a:rPr lang="ru-RU" altLang="de-CZ" sz="2800" i="1" dirty="0">
                <a:latin typeface="Times New Roman" panose="02020603050405020304" pitchFamily="18" charset="0"/>
              </a:rPr>
              <a:t>ры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(koncovka /-i/, graficky {</a:t>
            </a:r>
            <a:r>
              <a:rPr lang="ru-RU" altLang="de-CZ" sz="2800" dirty="0">
                <a:latin typeface="Times New Roman" panose="02020603050405020304" pitchFamily="18" charset="0"/>
              </a:rPr>
              <a:t>ы</a:t>
            </a:r>
            <a:r>
              <a:rPr lang="cs-CZ" altLang="de-CZ" sz="2800" dirty="0">
                <a:latin typeface="Times New Roman" panose="02020603050405020304" pitchFamily="18" charset="0"/>
              </a:rPr>
              <a:t>}, v </a:t>
            </a:r>
            <a:r>
              <a:rPr lang="cs-CZ" altLang="de-CZ" sz="2800" dirty="0" err="1">
                <a:latin typeface="Times New Roman" panose="02020603050405020304" pitchFamily="18" charset="0"/>
              </a:rPr>
              <a:t>pl</a:t>
            </a:r>
            <a:r>
              <a:rPr lang="cs-CZ" altLang="de-CZ" sz="2800" dirty="0">
                <a:latin typeface="Times New Roman" panose="02020603050405020304" pitchFamily="18" charset="0"/>
              </a:rPr>
              <a:t>, i když v </a:t>
            </a:r>
            <a:r>
              <a:rPr lang="cs-CZ" altLang="de-CZ" sz="2800" dirty="0" err="1">
                <a:latin typeface="Times New Roman" panose="02020603050405020304" pitchFamily="18" charset="0"/>
              </a:rPr>
              <a:t>sg</a:t>
            </a:r>
            <a:r>
              <a:rPr lang="cs-CZ" altLang="de-CZ" sz="2800" dirty="0">
                <a:latin typeface="Times New Roman" panose="02020603050405020304" pitchFamily="18" charset="0"/>
              </a:rPr>
              <a:t> je </a:t>
            </a:r>
            <a:r>
              <a:rPr lang="de-CH" altLang="de-CZ" sz="2800" dirty="0" err="1">
                <a:latin typeface="Times New Roman" panose="02020603050405020304" pitchFamily="18" charset="0"/>
              </a:rPr>
              <a:t>sufix</a:t>
            </a:r>
            <a:r>
              <a:rPr lang="de-CH" altLang="de-CZ" sz="2800" dirty="0">
                <a:latin typeface="Times New Roman" panose="02020603050405020304" pitchFamily="18" charset="0"/>
              </a:rPr>
              <a:t> -</a:t>
            </a:r>
            <a:r>
              <a:rPr lang="ru-RU" altLang="de-CZ" sz="2800" i="1" dirty="0">
                <a:latin typeface="Times New Roman" panose="02020603050405020304" pitchFamily="18" charset="0"/>
              </a:rPr>
              <a:t>ин</a:t>
            </a:r>
            <a:r>
              <a:rPr lang="cs-CZ" altLang="de-CZ" sz="2800" dirty="0">
                <a:latin typeface="Times New Roman" panose="02020603050405020304" pitchFamily="18" charset="0"/>
              </a:rPr>
              <a:t>, který se jinak spojuje s koncovkou {-</a:t>
            </a:r>
            <a:r>
              <a:rPr lang="ru-RU" altLang="de-CZ" sz="2800" dirty="0">
                <a:latin typeface="Times New Roman" panose="02020603050405020304" pitchFamily="18" charset="0"/>
              </a:rPr>
              <a:t>е</a:t>
            </a:r>
            <a:r>
              <a:rPr lang="de-CH" altLang="de-CZ" sz="2800" dirty="0">
                <a:latin typeface="Times New Roman" panose="02020603050405020304" pitchFamily="18" charset="0"/>
              </a:rPr>
              <a:t>}</a:t>
            </a:r>
            <a:r>
              <a:rPr lang="cs-CZ" altLang="de-CZ" sz="2800" dirty="0">
                <a:latin typeface="Times New Roman" panose="02020603050405020304" pitchFamily="18" charset="0"/>
              </a:rPr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 dirty="0">
                <a:latin typeface="Times New Roman" panose="02020603050405020304" pitchFamily="18" charset="0"/>
              </a:rPr>
              <a:t>Ortografickou zvláštnost má slovo </a:t>
            </a:r>
            <a:r>
              <a:rPr lang="ru-RU" altLang="de-CZ" sz="2800" i="1" dirty="0">
                <a:latin typeface="Times New Roman" panose="02020603050405020304" pitchFamily="18" charset="0"/>
              </a:rPr>
              <a:t>зар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я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de-CH" altLang="de-CZ" sz="2800" dirty="0">
                <a:latin typeface="Times New Roman" panose="02020603050405020304" pitchFamily="18" charset="0"/>
              </a:rPr>
              <a:t>,</a:t>
            </a:r>
            <a:r>
              <a:rPr lang="cs-CZ" altLang="de-CZ" sz="2800" dirty="0">
                <a:latin typeface="Times New Roman" panose="02020603050405020304" pitchFamily="18" charset="0"/>
              </a:rPr>
              <a:t>úsvit</a:t>
            </a:r>
            <a:r>
              <a:rPr lang="cs-CZ" altLang="de-DE" sz="2800" dirty="0">
                <a:latin typeface="Times New Roman" panose="02020603050405020304" pitchFamily="18" charset="0"/>
              </a:rPr>
              <a:t>‘</a:t>
            </a:r>
            <a:r>
              <a:rPr lang="cs-CZ" altLang="de-CZ" sz="2800" dirty="0">
                <a:latin typeface="Times New Roman" panose="02020603050405020304" pitchFamily="18" charset="0"/>
              </a:rPr>
              <a:t> s plurálem </a:t>
            </a:r>
            <a:r>
              <a:rPr lang="ru-RU" altLang="de-CZ" sz="2800" i="1" dirty="0">
                <a:latin typeface="Times New Roman" panose="02020603050405020304" pitchFamily="18" charset="0"/>
              </a:rPr>
              <a:t>з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о</a:t>
            </a:r>
            <a:r>
              <a:rPr lang="ru-RU" altLang="de-CZ" sz="2800" i="1" dirty="0">
                <a:latin typeface="Times New Roman" panose="02020603050405020304" pitchFamily="18" charset="0"/>
              </a:rPr>
              <a:t>ри, зорь </a:t>
            </a:r>
            <a:r>
              <a:rPr lang="cs-CZ" altLang="de-CZ" sz="2800" dirty="0">
                <a:latin typeface="Times New Roman" panose="02020603050405020304" pitchFamily="18" charset="0"/>
              </a:rPr>
              <a:t>atd., v němž se – podobně jako ve slovese </a:t>
            </a:r>
            <a:r>
              <a:rPr lang="ru-RU" altLang="de-CZ" sz="2800" i="1" dirty="0">
                <a:latin typeface="Times New Roman" panose="02020603050405020304" pitchFamily="18" charset="0"/>
              </a:rPr>
              <a:t>расти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a v prefixu </a:t>
            </a:r>
            <a:r>
              <a:rPr lang="ru-RU" altLang="de-CZ" sz="2800" i="1" dirty="0">
                <a:latin typeface="Times New Roman" panose="02020603050405020304" pitchFamily="18" charset="0"/>
              </a:rPr>
              <a:t>раз</a:t>
            </a:r>
            <a:r>
              <a:rPr lang="cs-CZ" altLang="de-CZ" sz="2800" i="1" dirty="0">
                <a:latin typeface="Times New Roman" panose="02020603050405020304" pitchFamily="18" charset="0"/>
              </a:rPr>
              <a:t>-</a:t>
            </a:r>
            <a:r>
              <a:rPr lang="ru-RU" altLang="de-CZ" sz="2800" i="1" dirty="0">
                <a:latin typeface="Times New Roman" panose="02020603050405020304" pitchFamily="18" charset="0"/>
              </a:rPr>
              <a:t>/роз</a:t>
            </a:r>
            <a:r>
              <a:rPr lang="cs-CZ" altLang="de-CZ" sz="2800" dirty="0">
                <a:latin typeface="Times New Roman" panose="02020603050405020304" pitchFamily="18" charset="0"/>
              </a:rPr>
              <a:t>- – </a:t>
            </a:r>
            <a:r>
              <a:rPr lang="cs-CZ" altLang="de-CZ" sz="2800" dirty="0" err="1">
                <a:latin typeface="Times New Roman" panose="02020603050405020304" pitchFamily="18" charset="0"/>
              </a:rPr>
              <a:t>akan</a:t>
            </a:r>
            <a:r>
              <a:rPr lang="de-DE" altLang="de-DE" sz="2800" dirty="0">
                <a:latin typeface="Times New Roman" panose="02020603050405020304" pitchFamily="18" charset="0"/>
              </a:rPr>
              <a:t>’</a:t>
            </a:r>
            <a:r>
              <a:rPr lang="cs-CZ" altLang="ja-JP" sz="2800" dirty="0">
                <a:latin typeface="Times New Roman" panose="02020603050405020304" pitchFamily="18" charset="0"/>
              </a:rPr>
              <a:t>e výjimečně realizuje graficky(!)</a:t>
            </a:r>
            <a:endParaRPr lang="ru-RU" altLang="ja-JP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 dirty="0">
                <a:latin typeface="Times New Roman" panose="02020603050405020304" pitchFamily="18" charset="0"/>
              </a:rPr>
              <a:t>Velmi specifické slovo </a:t>
            </a:r>
            <a:r>
              <a:rPr lang="ru-RU" altLang="de-CZ" sz="2800" i="1" dirty="0">
                <a:latin typeface="Times New Roman" panose="02020603050405020304" pitchFamily="18" charset="0"/>
              </a:rPr>
              <a:t>кабельтов</a:t>
            </a:r>
            <a:r>
              <a:rPr lang="ru-RU" altLang="de-CZ" sz="2800" dirty="0">
                <a:latin typeface="Times New Roman" panose="02020603050405020304" pitchFamily="18" charset="0"/>
              </a:rPr>
              <a:t> ,</a:t>
            </a:r>
            <a:r>
              <a:rPr lang="cs-CZ" altLang="de-CZ" sz="2800" dirty="0">
                <a:latin typeface="Times New Roman" panose="02020603050405020304" pitchFamily="18" charset="0"/>
              </a:rPr>
              <a:t>jistá námořní měrná jednotka nebo kabel v odpovídající délce</a:t>
            </a:r>
            <a:r>
              <a:rPr lang="cs-CZ" altLang="de-DE" sz="2800" dirty="0">
                <a:latin typeface="Times New Roman" panose="02020603050405020304" pitchFamily="18" charset="0"/>
              </a:rPr>
              <a:t>‘ se skloňuje jako příjmení na </a:t>
            </a:r>
            <a:r>
              <a:rPr lang="ru-RU" altLang="de-DE" sz="2800" dirty="0">
                <a:latin typeface="Times New Roman" panose="02020603050405020304" pitchFamily="18" charset="0"/>
              </a:rPr>
              <a:t>-</a:t>
            </a:r>
            <a:r>
              <a:rPr lang="ru-RU" altLang="de-DE" sz="2800" i="1" dirty="0" err="1">
                <a:latin typeface="Times New Roman" panose="02020603050405020304" pitchFamily="18" charset="0"/>
              </a:rPr>
              <a:t>ов</a:t>
            </a:r>
            <a:r>
              <a:rPr lang="ru-RU" altLang="de-DE" sz="2800" dirty="0">
                <a:latin typeface="Times New Roman" panose="02020603050405020304" pitchFamily="18" charset="0"/>
              </a:rPr>
              <a:t>: </a:t>
            </a:r>
            <a:r>
              <a:rPr lang="cs-CZ" altLang="de-DE" sz="2800" dirty="0" err="1">
                <a:latin typeface="Times New Roman" panose="02020603050405020304" pitchFamily="18" charset="0"/>
              </a:rPr>
              <a:t>Gsg</a:t>
            </a:r>
            <a:r>
              <a:rPr lang="cs-CZ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кабельтова</a:t>
            </a:r>
            <a:r>
              <a:rPr lang="cs-CZ" altLang="de-DE" sz="2800" dirty="0">
                <a:latin typeface="Times New Roman" panose="02020603050405020304" pitchFamily="18" charset="0"/>
              </a:rPr>
              <a:t>,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cs-CZ" altLang="de-DE" sz="2800" dirty="0" err="1">
                <a:latin typeface="Times New Roman" panose="02020603050405020304" pitchFamily="18" charset="0"/>
              </a:rPr>
              <a:t>Isg</a:t>
            </a:r>
            <a:r>
              <a:rPr lang="cs-CZ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кабельтовым</a:t>
            </a:r>
            <a:r>
              <a:rPr lang="cs-CZ" altLang="de-DE" sz="2800" dirty="0">
                <a:latin typeface="Times New Roman" panose="02020603050405020304" pitchFamily="18" charset="0"/>
              </a:rPr>
              <a:t>,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cs-CZ" altLang="de-DE" sz="2800" dirty="0" err="1">
                <a:latin typeface="Times New Roman" panose="02020603050405020304" pitchFamily="18" charset="0"/>
              </a:rPr>
              <a:t>Npl</a:t>
            </a:r>
            <a:r>
              <a:rPr lang="cs-CZ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кабельтовы</a:t>
            </a:r>
            <a:r>
              <a:rPr lang="cs-CZ" altLang="de-DE" sz="2800" dirty="0">
                <a:latin typeface="Times New Roman" panose="02020603050405020304" pitchFamily="18" charset="0"/>
              </a:rPr>
              <a:t>,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cs-CZ" altLang="de-DE" sz="2800" dirty="0" err="1">
                <a:latin typeface="Times New Roman" panose="02020603050405020304" pitchFamily="18" charset="0"/>
              </a:rPr>
              <a:t>Gpl</a:t>
            </a:r>
            <a:r>
              <a:rPr lang="cs-CZ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кабельтовых</a:t>
            </a:r>
            <a:endParaRPr lang="cs-CZ" altLang="de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>
            <a:extLst>
              <a:ext uri="{FF2B5EF4-FFF2-40B4-BE49-F238E27FC236}">
                <a16:creationId xmlns:a16="http://schemas.microsoft.com/office/drawing/2014/main" id="{1DC3A845-4036-7DEA-A869-DA0D162D85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6425" cy="1433512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CH" altLang="de-CZ" sz="3200">
                <a:latin typeface="Times New Roman" panose="02020603050405020304" pitchFamily="18" charset="0"/>
              </a:rPr>
              <a:t>Deklinace adjektiva</a:t>
            </a:r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9E38315C-7583-D914-0475-601232FA06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6425" cy="4522788"/>
          </a:xfrm>
        </p:spPr>
        <p:txBody>
          <a:bodyPr/>
          <a:lstStyle/>
          <a:p>
            <a:pPr marL="339725" indent="-339725" eaLnBrk="1" hangingPunct="1"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altLang="de-CZ" sz="2800">
                <a:latin typeface="Times New Roman" panose="02020603050405020304" pitchFamily="18" charset="0"/>
              </a:rPr>
              <a:t>Adjektiva kongruují se substantivy v pádu, čísle a rodu, pokud jsou použita atributivně</a:t>
            </a:r>
          </a:p>
          <a:p>
            <a:pPr marL="339725" indent="-339725" eaLnBrk="1" hangingPunct="1"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altLang="de-CZ" sz="2800">
                <a:latin typeface="Times New Roman" panose="02020603050405020304" pitchFamily="18" charset="0"/>
              </a:rPr>
              <a:t>Z toho vyplývá 6x2x3=36 tvarů na pád, číslo a rod, přičemž se v plurálu distinkce podle rodu nerealizuje a je tam tedy jenom šest tvarů. Poněvadž jsou v singuláru tvary maskulina a neutra kromě N/A totožné, femininum má zvláštní tvary pouze pro N/A a jeden tvar pro ostatní pády a v plurálu mají G a L systematicky stejný tvar, je počet reálně rozlišovaných tvarů výrazně nižší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4621C4D1-388B-0337-BF7D-4695D617967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23850" y="188913"/>
            <a:ext cx="8226425" cy="6480175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Je však třeba rozlišit různé druhy deklinace adjektiv, které jsou částečně spojeny s místem přízvuku a s pravopisem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Jako adjektiva se skloňují i  řádové číslovky (</a:t>
            </a:r>
            <a:r>
              <a:rPr lang="ru-RU" altLang="de-CZ" sz="2800" i="1">
                <a:latin typeface="Times New Roman" panose="02020603050405020304" pitchFamily="18" charset="0"/>
              </a:rPr>
              <a:t>первый, второй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atd.), příčestí (</a:t>
            </a:r>
            <a:r>
              <a:rPr lang="ru-RU" altLang="de-CZ" sz="2800" i="1">
                <a:latin typeface="Times New Roman" panose="02020603050405020304" pitchFamily="18" charset="0"/>
              </a:rPr>
              <a:t>делающий, сделавший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atd.) a některá zájmena (</a:t>
            </a:r>
            <a:r>
              <a:rPr lang="ru-RU" altLang="de-CZ" sz="2800" i="1">
                <a:latin typeface="Times New Roman" panose="02020603050405020304" pitchFamily="18" charset="0"/>
              </a:rPr>
              <a:t>который, какой-то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aj.)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Některá jiná zájmena mají velmi podobnou deklinaci jako adjektiva, liší se však v detailech</a:t>
            </a:r>
          </a:p>
          <a:p>
            <a:pPr marL="339725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Kromě toho se deklinují adjektivně substantivizovaná adjektiva (deadjektivní substantiva) (např. </a:t>
            </a:r>
            <a:r>
              <a:rPr lang="ru-RU" altLang="de-CZ" sz="2800" i="1">
                <a:latin typeface="Times New Roman" panose="02020603050405020304" pitchFamily="18" charset="0"/>
              </a:rPr>
              <a:t>портной</a:t>
            </a:r>
            <a:r>
              <a:rPr lang="cs-CZ" altLang="de-CZ" sz="2800">
                <a:latin typeface="Times New Roman" panose="02020603050405020304" pitchFamily="18" charset="0"/>
              </a:rPr>
              <a:t>), ovšem pouze v rámci svého rodu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C81906C0-0E3A-78B3-9D2A-584A40121FE1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713788" cy="6480175"/>
          </a:xfrm>
        </p:spPr>
        <p:txBody>
          <a:bodyPr anchor="t"/>
          <a:lstStyle/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молодой		</a:t>
            </a:r>
            <a:r>
              <a:rPr lang="de-CH" altLang="de-CZ" sz="2800" dirty="0">
                <a:latin typeface="Times New Roman" panose="02020603050405020304" pitchFamily="18" charset="0"/>
              </a:rPr>
              <a:t>-</a:t>
            </a:r>
            <a:r>
              <a:rPr lang="de-CH" altLang="de-CZ" sz="2800" dirty="0" err="1">
                <a:latin typeface="Times New Roman" panose="02020603050405020304" pitchFamily="18" charset="0"/>
              </a:rPr>
              <a:t>oj</a:t>
            </a:r>
            <a:r>
              <a:rPr lang="ru-RU" altLang="de-CZ" sz="2800" dirty="0">
                <a:latin typeface="Times New Roman" panose="02020603050405020304" pitchFamily="18" charset="0"/>
              </a:rPr>
              <a:t>	</a:t>
            </a:r>
            <a:r>
              <a:rPr lang="de-CH" altLang="de-CZ" sz="2800" dirty="0">
                <a:latin typeface="Times New Roman" panose="02020603050405020304" pitchFamily="18" charset="0"/>
              </a:rPr>
              <a:t>	</a:t>
            </a:r>
            <a:r>
              <a:rPr lang="ru-RU" altLang="de-CZ" sz="2800" dirty="0">
                <a:latin typeface="Times New Roman" panose="02020603050405020304" pitchFamily="18" charset="0"/>
              </a:rPr>
              <a:t>	молодая	 </a:t>
            </a:r>
            <a:r>
              <a:rPr lang="de-CH" altLang="de-CZ" sz="2800" dirty="0">
                <a:latin typeface="Times New Roman" panose="02020603050405020304" pitchFamily="18" charset="0"/>
              </a:rPr>
              <a:t>-aja</a:t>
            </a:r>
            <a:r>
              <a:rPr lang="de-CH" altLang="de-CZ" sz="2400" baseline="-20000" dirty="0">
                <a:latin typeface="Times New Roman" panose="02020603050405020304" pitchFamily="18" charset="0"/>
              </a:rPr>
              <a:t>1</a:t>
            </a:r>
            <a:r>
              <a:rPr lang="ru-RU" altLang="de-CZ" sz="2800" dirty="0">
                <a:latin typeface="Times New Roman" panose="02020603050405020304" pitchFamily="18" charset="0"/>
              </a:rPr>
              <a:t> 	 </a:t>
            </a:r>
            <a:r>
              <a:rPr lang="de-CH" altLang="de-CZ" sz="2800" dirty="0">
                <a:latin typeface="Times New Roman" panose="02020603050405020304" pitchFamily="18" charset="0"/>
              </a:rPr>
              <a:t>  </a:t>
            </a:r>
            <a:r>
              <a:rPr lang="ru-RU" altLang="de-CZ" sz="2800" dirty="0">
                <a:latin typeface="Times New Roman" panose="02020603050405020304" pitchFamily="18" charset="0"/>
              </a:rPr>
              <a:t>молодое</a:t>
            </a:r>
            <a:r>
              <a:rPr lang="de-CH" altLang="de-CZ" sz="2800" dirty="0">
                <a:latin typeface="Times New Roman" panose="02020603050405020304" pitchFamily="18" charset="0"/>
              </a:rPr>
              <a:t>	 -oja</a:t>
            </a:r>
            <a:r>
              <a:rPr lang="de-CH" altLang="de-CZ" sz="2400" baseline="-20000" dirty="0">
                <a:latin typeface="Times New Roman" panose="02020603050405020304" pitchFamily="18" charset="0"/>
              </a:rPr>
              <a:t>1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молодого	</a:t>
            </a:r>
            <a:r>
              <a:rPr lang="de-CH" altLang="de-CZ" sz="2800" dirty="0">
                <a:latin typeface="Times New Roman" panose="02020603050405020304" pitchFamily="18" charset="0"/>
              </a:rPr>
              <a:t>-ovo</a:t>
            </a:r>
            <a:r>
              <a:rPr lang="ru-RU" altLang="de-CZ" sz="2800" dirty="0">
                <a:latin typeface="Times New Roman" panose="02020603050405020304" pitchFamily="18" charset="0"/>
              </a:rPr>
              <a:t>		молодой</a:t>
            </a:r>
            <a:r>
              <a:rPr lang="de-CH" altLang="de-CZ" sz="2800" dirty="0">
                <a:latin typeface="Times New Roman" panose="02020603050405020304" pitchFamily="18" charset="0"/>
              </a:rPr>
              <a:t>	 -</a:t>
            </a:r>
            <a:r>
              <a:rPr lang="de-CH" altLang="de-CZ" sz="2800" dirty="0" err="1">
                <a:latin typeface="Times New Roman" panose="02020603050405020304" pitchFamily="18" charset="0"/>
              </a:rPr>
              <a:t>oj</a:t>
            </a:r>
            <a:endParaRPr lang="de-CH" altLang="de-CZ" sz="2800" dirty="0">
              <a:latin typeface="Times New Roman" panose="02020603050405020304" pitchFamily="18" charset="0"/>
            </a:endParaRP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молодому	</a:t>
            </a:r>
            <a:r>
              <a:rPr lang="de-CH" altLang="de-CZ" sz="2800" dirty="0">
                <a:latin typeface="Times New Roman" panose="02020603050405020304" pitchFamily="18" charset="0"/>
              </a:rPr>
              <a:t>-</a:t>
            </a:r>
            <a:r>
              <a:rPr lang="de-CH" altLang="de-CZ" sz="2800" dirty="0" err="1">
                <a:latin typeface="Times New Roman" panose="02020603050405020304" pitchFamily="18" charset="0"/>
              </a:rPr>
              <a:t>omu</a:t>
            </a:r>
            <a:r>
              <a:rPr lang="ru-RU" altLang="de-CZ" sz="2800" dirty="0">
                <a:latin typeface="Times New Roman" panose="02020603050405020304" pitchFamily="18" charset="0"/>
              </a:rPr>
              <a:t>		молодой</a:t>
            </a:r>
            <a:r>
              <a:rPr lang="de-CH" altLang="de-CZ" sz="2800" dirty="0">
                <a:latin typeface="Times New Roman" panose="02020603050405020304" pitchFamily="18" charset="0"/>
              </a:rPr>
              <a:t>	 -</a:t>
            </a:r>
            <a:r>
              <a:rPr lang="de-CH" altLang="de-CZ" sz="2800" dirty="0" err="1">
                <a:latin typeface="Times New Roman" panose="02020603050405020304" pitchFamily="18" charset="0"/>
              </a:rPr>
              <a:t>oj</a:t>
            </a:r>
            <a:endParaRPr lang="de-CH" altLang="de-CZ" sz="2800" dirty="0">
              <a:latin typeface="Times New Roman" panose="02020603050405020304" pitchFamily="18" charset="0"/>
            </a:endParaRP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de-CH" altLang="de-CZ" sz="2800" dirty="0">
                <a:latin typeface="Times New Roman" panose="02020603050405020304" pitchFamily="18" charset="0"/>
              </a:rPr>
              <a:t>N/G</a:t>
            </a:r>
            <a:r>
              <a:rPr lang="ru-RU" altLang="de-CZ" sz="2800" dirty="0">
                <a:latin typeface="Times New Roman" panose="02020603050405020304" pitchFamily="18" charset="0"/>
              </a:rPr>
              <a:t>						молодую </a:t>
            </a:r>
            <a:r>
              <a:rPr lang="de-CH" altLang="de-CZ" sz="2800" dirty="0">
                <a:latin typeface="Times New Roman" panose="02020603050405020304" pitchFamily="18" charset="0"/>
              </a:rPr>
              <a:t>-</a:t>
            </a:r>
            <a:r>
              <a:rPr lang="de-CH" altLang="de-CZ" sz="2800" dirty="0" err="1">
                <a:latin typeface="Times New Roman" panose="02020603050405020304" pitchFamily="18" charset="0"/>
              </a:rPr>
              <a:t>uju</a:t>
            </a:r>
            <a:r>
              <a:rPr lang="ru-RU" altLang="de-CZ" sz="2800" dirty="0">
                <a:latin typeface="Times New Roman" panose="02020603050405020304" pitchFamily="18" charset="0"/>
              </a:rPr>
              <a:t>	</a:t>
            </a:r>
            <a:r>
              <a:rPr lang="de-CH" altLang="de-CZ" sz="2800" dirty="0">
                <a:latin typeface="Times New Roman" panose="02020603050405020304" pitchFamily="18" charset="0"/>
              </a:rPr>
              <a:t>   </a:t>
            </a:r>
            <a:r>
              <a:rPr lang="ru-RU" altLang="de-CZ" sz="2800" dirty="0">
                <a:latin typeface="Times New Roman" panose="02020603050405020304" pitchFamily="18" charset="0"/>
              </a:rPr>
              <a:t>молодое</a:t>
            </a:r>
            <a:r>
              <a:rPr lang="de-CH" altLang="de-CZ" sz="2800" dirty="0">
                <a:latin typeface="Times New Roman" panose="02020603050405020304" pitchFamily="18" charset="0"/>
              </a:rPr>
              <a:t>	 -oja</a:t>
            </a:r>
            <a:r>
              <a:rPr lang="de-CH" altLang="de-CZ" sz="2400" baseline="-20000" dirty="0">
                <a:latin typeface="Times New Roman" panose="02020603050405020304" pitchFamily="18" charset="0"/>
              </a:rPr>
              <a:t>1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молодым	</a:t>
            </a:r>
            <a:r>
              <a:rPr lang="de-CH" altLang="de-CZ" sz="2800" dirty="0">
                <a:latin typeface="Times New Roman" panose="02020603050405020304" pitchFamily="18" charset="0"/>
              </a:rPr>
              <a:t>-im</a:t>
            </a:r>
            <a:r>
              <a:rPr lang="ru-RU" altLang="de-CZ" sz="2800" dirty="0">
                <a:latin typeface="Times New Roman" panose="02020603050405020304" pitchFamily="18" charset="0"/>
              </a:rPr>
              <a:t>		молодой</a:t>
            </a:r>
            <a:r>
              <a:rPr lang="de-CH" altLang="de-CZ" sz="2800" dirty="0">
                <a:latin typeface="Times New Roman" panose="02020603050405020304" pitchFamily="18" charset="0"/>
              </a:rPr>
              <a:t>(</a:t>
            </a:r>
            <a:r>
              <a:rPr lang="ru-RU" altLang="de-CZ" sz="2800" dirty="0">
                <a:latin typeface="Times New Roman" panose="02020603050405020304" pitchFamily="18" charset="0"/>
              </a:rPr>
              <a:t>ю)</a:t>
            </a:r>
            <a:r>
              <a:rPr lang="de-CH" altLang="de-CZ" sz="2800" dirty="0">
                <a:latin typeface="Times New Roman" panose="02020603050405020304" pitchFamily="18" charset="0"/>
              </a:rPr>
              <a:t>-</a:t>
            </a:r>
            <a:r>
              <a:rPr lang="de-CH" altLang="de-CZ" sz="2800" dirty="0" err="1">
                <a:latin typeface="Times New Roman" panose="02020603050405020304" pitchFamily="18" charset="0"/>
              </a:rPr>
              <a:t>oj</a:t>
            </a:r>
            <a:r>
              <a:rPr lang="de-CH" altLang="de-CZ" sz="2800" dirty="0">
                <a:latin typeface="Times New Roman" panose="02020603050405020304" pitchFamily="18" charset="0"/>
              </a:rPr>
              <a:t>(</a:t>
            </a:r>
            <a:r>
              <a:rPr lang="de-CH" altLang="de-CZ" sz="2800" dirty="0" err="1">
                <a:latin typeface="Times New Roman" panose="02020603050405020304" pitchFamily="18" charset="0"/>
              </a:rPr>
              <a:t>u</a:t>
            </a:r>
            <a:r>
              <a:rPr lang="de-CH" altLang="de-CZ" sz="2800" dirty="0">
                <a:latin typeface="Times New Roman" panose="02020603050405020304" pitchFamily="18" charset="0"/>
              </a:rPr>
              <a:t>)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молодом	</a:t>
            </a:r>
            <a:r>
              <a:rPr lang="de-CH" altLang="de-CZ" sz="2800" dirty="0">
                <a:latin typeface="Times New Roman" panose="02020603050405020304" pitchFamily="18" charset="0"/>
              </a:rPr>
              <a:t>-</a:t>
            </a:r>
            <a:r>
              <a:rPr lang="de-CH" altLang="de-CZ" sz="2800" dirty="0" err="1">
                <a:latin typeface="Times New Roman" panose="02020603050405020304" pitchFamily="18" charset="0"/>
              </a:rPr>
              <a:t>om</a:t>
            </a:r>
            <a:r>
              <a:rPr lang="ru-RU" altLang="de-CZ" sz="2800" dirty="0">
                <a:latin typeface="Times New Roman" panose="02020603050405020304" pitchFamily="18" charset="0"/>
              </a:rPr>
              <a:t>		молодой</a:t>
            </a:r>
            <a:r>
              <a:rPr lang="de-CH" altLang="de-CZ" sz="2800" dirty="0">
                <a:latin typeface="Times New Roman" panose="02020603050405020304" pitchFamily="18" charset="0"/>
              </a:rPr>
              <a:t>	  -</a:t>
            </a:r>
            <a:r>
              <a:rPr lang="de-CH" altLang="de-CZ" sz="2800" dirty="0" err="1">
                <a:latin typeface="Times New Roman" panose="02020603050405020304" pitchFamily="18" charset="0"/>
              </a:rPr>
              <a:t>oj</a:t>
            </a:r>
            <a:endParaRPr lang="de-CH" altLang="de-CZ" sz="2800" dirty="0">
              <a:latin typeface="Times New Roman" panose="02020603050405020304" pitchFamily="18" charset="0"/>
            </a:endParaRP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							молодые</a:t>
            </a:r>
            <a:r>
              <a:rPr lang="de-CH" altLang="de-CZ" sz="2800" dirty="0">
                <a:latin typeface="Times New Roman" panose="02020603050405020304" pitchFamily="18" charset="0"/>
              </a:rPr>
              <a:t>	  -iji</a:t>
            </a:r>
            <a:r>
              <a:rPr lang="de-CH" altLang="de-CZ" sz="2400" baseline="-20000" dirty="0">
                <a:latin typeface="Times New Roman" panose="02020603050405020304" pitchFamily="18" charset="0"/>
              </a:rPr>
              <a:t>1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							молодых</a:t>
            </a:r>
            <a:r>
              <a:rPr lang="de-CH" altLang="de-CZ" sz="2800" dirty="0">
                <a:latin typeface="Times New Roman" panose="02020603050405020304" pitchFamily="18" charset="0"/>
              </a:rPr>
              <a:t>  -ix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							молодым</a:t>
            </a:r>
            <a:r>
              <a:rPr lang="de-CH" altLang="de-CZ" sz="2800" dirty="0">
                <a:latin typeface="Times New Roman" panose="02020603050405020304" pitchFamily="18" charset="0"/>
              </a:rPr>
              <a:t>  -im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							</a:t>
            </a:r>
            <a:r>
              <a:rPr lang="de-CH" altLang="de-CZ" sz="2800" dirty="0">
                <a:latin typeface="Times New Roman" panose="02020603050405020304" pitchFamily="18" charset="0"/>
              </a:rPr>
              <a:t>N/G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							молодыми</a:t>
            </a:r>
            <a:r>
              <a:rPr lang="de-CH" altLang="de-CZ" sz="2800" dirty="0">
                <a:latin typeface="Times New Roman" panose="02020603050405020304" pitchFamily="18" charset="0"/>
              </a:rPr>
              <a:t> -</a:t>
            </a:r>
            <a:r>
              <a:rPr lang="de-CH" altLang="de-CZ" sz="2800" dirty="0" err="1">
                <a:latin typeface="Times New Roman" panose="02020603050405020304" pitchFamily="18" charset="0"/>
              </a:rPr>
              <a:t>im,i</a:t>
            </a:r>
            <a:endParaRPr lang="de-CH" altLang="de-CZ" sz="2800" dirty="0">
              <a:latin typeface="Times New Roman" panose="02020603050405020304" pitchFamily="18" charset="0"/>
            </a:endParaRP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							молодых</a:t>
            </a:r>
            <a:r>
              <a:rPr lang="de-CH" altLang="de-CZ" sz="2800" dirty="0">
                <a:latin typeface="Times New Roman" panose="02020603050405020304" pitchFamily="18" charset="0"/>
              </a:rPr>
              <a:t>	-ix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Design">
  <a:themeElements>
    <a:clrScheme name="Office-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Design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" charset="0"/>
          </a:defRPr>
        </a:defPPr>
      </a:lstStyle>
    </a:lnDef>
  </a:objectDefaults>
  <a:extraClrSchemeLst>
    <a:extraClrScheme>
      <a:clrScheme name="Office-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3608</Words>
  <Application>Microsoft Macintosh PowerPoint</Application>
  <PresentationFormat>Bildschirmpräsentation (4:3)</PresentationFormat>
  <Paragraphs>175</Paragraphs>
  <Slides>36</Slides>
  <Notes>31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36</vt:i4>
      </vt:variant>
    </vt:vector>
  </HeadingPairs>
  <TitlesOfParts>
    <vt:vector size="41" baseType="lpstr">
      <vt:lpstr>Arial</vt:lpstr>
      <vt:lpstr>Times New Roman</vt:lpstr>
      <vt:lpstr>Wingdings</vt:lpstr>
      <vt:lpstr>Office-Design</vt:lpstr>
      <vt:lpstr>Dokument</vt:lpstr>
      <vt:lpstr>Morfologie ruštiny</vt:lpstr>
      <vt:lpstr>Deklinace substantiva: specifické případy shrnuty</vt:lpstr>
      <vt:lpstr>PowerPoint-Präsentation</vt:lpstr>
      <vt:lpstr>PowerPoint-Präsentation</vt:lpstr>
      <vt:lpstr>PowerPoint-Präsentation</vt:lpstr>
      <vt:lpstr>PowerPoint-Präsentation</vt:lpstr>
      <vt:lpstr>Deklinace adjektiva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Aufbruch und Konsolidierung, Konvergenz und Divergenz: Die slavischen Sprachen im 19. Jahrhundert</dc:title>
  <dc:creator>Markus Giger</dc:creator>
  <cp:lastModifiedBy>Markus Giger</cp:lastModifiedBy>
  <cp:revision>1461</cp:revision>
  <cp:lastPrinted>1601-01-01T00:00:00Z</cp:lastPrinted>
  <dcterms:created xsi:type="dcterms:W3CDTF">2010-03-17T05:32:37Z</dcterms:created>
  <dcterms:modified xsi:type="dcterms:W3CDTF">2025-03-05T11:26:55Z</dcterms:modified>
</cp:coreProperties>
</file>