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316" r:id="rId2"/>
    <p:sldId id="344" r:id="rId3"/>
    <p:sldId id="351" r:id="rId4"/>
    <p:sldId id="318" r:id="rId5"/>
    <p:sldId id="321" r:id="rId6"/>
    <p:sldId id="319" r:id="rId7"/>
    <p:sldId id="320" r:id="rId8"/>
    <p:sldId id="330" r:id="rId9"/>
    <p:sldId id="333" r:id="rId10"/>
    <p:sldId id="331" r:id="rId11"/>
    <p:sldId id="335" r:id="rId12"/>
    <p:sldId id="337" r:id="rId13"/>
    <p:sldId id="334" r:id="rId14"/>
    <p:sldId id="339" r:id="rId15"/>
    <p:sldId id="343"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03" autoAdjust="0"/>
    <p:restoredTop sz="94660"/>
  </p:normalViewPr>
  <p:slideViewPr>
    <p:cSldViewPr>
      <p:cViewPr varScale="1">
        <p:scale>
          <a:sx n="70" d="100"/>
          <a:sy n="70" d="100"/>
        </p:scale>
        <p:origin x="146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09D751-1C25-4819-920A-AF4BFF354C9F}" type="datetimeFigureOut">
              <a:rPr lang="cs-CZ" smtClean="0"/>
              <a:t>30. 11. 2017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0B78E7-3ED1-4029-902A-D98ED7C0B5E8}" type="slidenum">
              <a:rPr lang="cs-CZ" smtClean="0"/>
              <a:t>‹#›</a:t>
            </a:fld>
            <a:endParaRPr lang="cs-CZ"/>
          </a:p>
        </p:txBody>
      </p:sp>
    </p:spTree>
    <p:extLst>
      <p:ext uri="{BB962C8B-B14F-4D97-AF65-F5344CB8AC3E}">
        <p14:creationId xmlns:p14="http://schemas.microsoft.com/office/powerpoint/2010/main" val="2772197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en.wikipedia.org/wiki/Economic_downturn" TargetMode="External"/><Relationship Id="rId13" Type="http://schemas.openxmlformats.org/officeDocument/2006/relationships/hyperlink" Target="http://en.wikipedia.org/wiki/Trade" TargetMode="External"/><Relationship Id="rId3" Type="http://schemas.openxmlformats.org/officeDocument/2006/relationships/hyperlink" Target="http://en.wikipedia.org/wiki/Business_cycle" TargetMode="External"/><Relationship Id="rId7" Type="http://schemas.openxmlformats.org/officeDocument/2006/relationships/hyperlink" Target="http://en.wikipedia.org/wiki/Unemployment_rate" TargetMode="External"/><Relationship Id="rId12" Type="http://schemas.openxmlformats.org/officeDocument/2006/relationships/hyperlink" Target="http://en.wikipedia.org/wiki/Bankruptcies" TargetMode="External"/><Relationship Id="rId17" Type="http://schemas.openxmlformats.org/officeDocument/2006/relationships/hyperlink" Target="http://en.wikipedia.org/wiki/Bank_failure" TargetMode="External"/><Relationship Id="rId2" Type="http://schemas.openxmlformats.org/officeDocument/2006/relationships/slide" Target="../slides/slide5.xml"/><Relationship Id="rId16" Type="http://schemas.openxmlformats.org/officeDocument/2006/relationships/hyperlink" Target="http://en.wikipedia.org/wiki/Financial_crisis" TargetMode="External"/><Relationship Id="rId1" Type="http://schemas.openxmlformats.org/officeDocument/2006/relationships/notesMaster" Target="../notesMasters/notesMaster1.xml"/><Relationship Id="rId6" Type="http://schemas.openxmlformats.org/officeDocument/2006/relationships/hyperlink" Target="http://en.wikipedia.org/wiki/Capacity_utilization" TargetMode="External"/><Relationship Id="rId11" Type="http://schemas.openxmlformats.org/officeDocument/2006/relationships/hyperlink" Target="http://en.wikipedia.org/wiki/Credit_(finance)" TargetMode="External"/><Relationship Id="rId5" Type="http://schemas.openxmlformats.org/officeDocument/2006/relationships/hyperlink" Target="http://en.wikipedia.org/wiki/Gross_domestic_product" TargetMode="External"/><Relationship Id="rId15" Type="http://schemas.openxmlformats.org/officeDocument/2006/relationships/hyperlink" Target="http://en.wikipedia.org/wiki/Deflation_(economics)" TargetMode="External"/><Relationship Id="rId10" Type="http://schemas.openxmlformats.org/officeDocument/2006/relationships/hyperlink" Target="http://en.wikipedia.org/wiki/Unemployment" TargetMode="External"/><Relationship Id="rId4" Type="http://schemas.openxmlformats.org/officeDocument/2006/relationships/hyperlink" Target="http://en.wikipedia.org/wiki/Macroeconomics" TargetMode="External"/><Relationship Id="rId9" Type="http://schemas.openxmlformats.org/officeDocument/2006/relationships/hyperlink" Target="http://en.wikipedia.org/wiki/Economic_recession" TargetMode="External"/><Relationship Id="rId14" Type="http://schemas.openxmlformats.org/officeDocument/2006/relationships/hyperlink" Target="http://en.wikipedia.org/wiki/Devaluation"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What</a:t>
            </a:r>
            <a:r>
              <a:rPr lang="cs-CZ" dirty="0" smtClean="0"/>
              <a:t> </a:t>
            </a:r>
            <a:r>
              <a:rPr lang="cs-CZ" dirty="0" err="1" smtClean="0"/>
              <a:t>is</a:t>
            </a:r>
            <a:r>
              <a:rPr lang="cs-CZ" dirty="0" smtClean="0"/>
              <a:t> </a:t>
            </a:r>
            <a:r>
              <a:rPr lang="cs-CZ" dirty="0" err="1" smtClean="0"/>
              <a:t>depression</a:t>
            </a:r>
            <a:r>
              <a:rPr lang="cs-CZ" dirty="0" smtClean="0"/>
              <a:t>, </a:t>
            </a:r>
            <a:r>
              <a:rPr lang="cs-CZ" dirty="0" err="1" smtClean="0"/>
              <a:t>what</a:t>
            </a:r>
            <a:r>
              <a:rPr lang="cs-CZ" dirty="0" smtClean="0"/>
              <a:t> </a:t>
            </a:r>
            <a:r>
              <a:rPr lang="cs-CZ" dirty="0" err="1" smtClean="0"/>
              <a:t>is</a:t>
            </a:r>
            <a:r>
              <a:rPr lang="cs-CZ" dirty="0" smtClean="0"/>
              <a:t> </a:t>
            </a:r>
            <a:r>
              <a:rPr lang="cs-CZ" dirty="0" err="1" smtClean="0"/>
              <a:t>recession</a:t>
            </a:r>
            <a:r>
              <a:rPr lang="cs-CZ" dirty="0" smtClean="0"/>
              <a:t>?</a:t>
            </a:r>
            <a:r>
              <a:rPr lang="cs-CZ" baseline="0" dirty="0" smtClean="0"/>
              <a:t>: </a:t>
            </a:r>
            <a:r>
              <a:rPr lang="en-US" dirty="0" smtClean="0">
                <a:effectLst/>
              </a:rPr>
              <a:t>In economics, a </a:t>
            </a:r>
            <a:r>
              <a:rPr lang="en-US" b="1" dirty="0" smtClean="0">
                <a:effectLst/>
              </a:rPr>
              <a:t>recession</a:t>
            </a:r>
            <a:r>
              <a:rPr lang="en-US" dirty="0" smtClean="0">
                <a:effectLst/>
              </a:rPr>
              <a:t> is a </a:t>
            </a:r>
            <a:r>
              <a:rPr lang="en-US" dirty="0" smtClean="0">
                <a:effectLst/>
                <a:hlinkClick r:id="rId3" tooltip="Business cycle"/>
              </a:rPr>
              <a:t>business cycle</a:t>
            </a:r>
            <a:r>
              <a:rPr lang="en-US" dirty="0" smtClean="0">
                <a:effectLst/>
              </a:rPr>
              <a:t> contraction. It is a general slowdown in economic activity. </a:t>
            </a:r>
            <a:r>
              <a:rPr lang="en-US" dirty="0" smtClean="0">
                <a:effectLst/>
                <a:hlinkClick r:id="rId4" tooltip="Macroeconomics"/>
              </a:rPr>
              <a:t>Macroeconomic</a:t>
            </a:r>
            <a:r>
              <a:rPr lang="en-US" dirty="0" smtClean="0">
                <a:effectLst/>
              </a:rPr>
              <a:t> indicators such as </a:t>
            </a:r>
            <a:r>
              <a:rPr lang="en-US" dirty="0" smtClean="0">
                <a:effectLst/>
                <a:hlinkClick r:id="rId5" tooltip="Gross domestic product"/>
              </a:rPr>
              <a:t>GDP</a:t>
            </a:r>
            <a:r>
              <a:rPr lang="en-US" dirty="0" smtClean="0">
                <a:effectLst/>
              </a:rPr>
              <a:t> (gross domestic product), investment spending, </a:t>
            </a:r>
            <a:r>
              <a:rPr lang="en-US" dirty="0" smtClean="0">
                <a:effectLst/>
                <a:hlinkClick r:id="rId6" tooltip="Capacity utilization"/>
              </a:rPr>
              <a:t>capacity utilization</a:t>
            </a:r>
            <a:r>
              <a:rPr lang="en-US" dirty="0" smtClean="0">
                <a:effectLst/>
              </a:rPr>
              <a:t>, household income, business profits, and inflation fall, while bankruptcies and the </a:t>
            </a:r>
            <a:r>
              <a:rPr lang="en-US" dirty="0" smtClean="0">
                <a:effectLst/>
                <a:hlinkClick r:id="rId7" tooltip="Unemployment rate"/>
              </a:rPr>
              <a:t>unemployment rate</a:t>
            </a:r>
            <a:r>
              <a:rPr lang="en-US" dirty="0" smtClean="0">
                <a:effectLst/>
              </a:rPr>
              <a:t> rise.</a:t>
            </a:r>
            <a:endParaRPr lang="cs-CZ" dirty="0" smtClean="0">
              <a:effectLst/>
            </a:endParaRPr>
          </a:p>
          <a:p>
            <a:r>
              <a:rPr lang="cs-CZ" dirty="0" smtClean="0">
                <a:effectLst/>
              </a:rPr>
              <a:t>A</a:t>
            </a:r>
            <a:r>
              <a:rPr lang="en-US" dirty="0" smtClean="0">
                <a:effectLst/>
              </a:rPr>
              <a:t> </a:t>
            </a:r>
            <a:r>
              <a:rPr lang="en-US" b="1" dirty="0" smtClean="0">
                <a:effectLst/>
              </a:rPr>
              <a:t>depression</a:t>
            </a:r>
            <a:r>
              <a:rPr lang="en-US" dirty="0" smtClean="0">
                <a:effectLst/>
              </a:rPr>
              <a:t> is a sustained, long-term downturn in economic activity in one or more economies. It is a more severe </a:t>
            </a:r>
            <a:r>
              <a:rPr lang="en-US" dirty="0" smtClean="0">
                <a:effectLst/>
                <a:hlinkClick r:id="rId8" tooltip="Economic downturn"/>
              </a:rPr>
              <a:t>downturn</a:t>
            </a:r>
            <a:r>
              <a:rPr lang="en-US" dirty="0" smtClean="0">
                <a:effectLst/>
              </a:rPr>
              <a:t> than an </a:t>
            </a:r>
            <a:r>
              <a:rPr lang="en-US" dirty="0" smtClean="0">
                <a:effectLst/>
                <a:hlinkClick r:id="rId9" tooltip="Economic recession"/>
              </a:rPr>
              <a:t>economic recession</a:t>
            </a:r>
            <a:r>
              <a:rPr lang="en-US" dirty="0" smtClean="0">
                <a:effectLst/>
              </a:rPr>
              <a:t>, which is a slowdown in economic activity over the course of a normal </a:t>
            </a:r>
            <a:r>
              <a:rPr lang="en-US" dirty="0" smtClean="0">
                <a:effectLst/>
                <a:hlinkClick r:id="rId3" tooltip="Business cycle"/>
              </a:rPr>
              <a:t>business cycle</a:t>
            </a:r>
            <a:r>
              <a:rPr lang="en-US" dirty="0" smtClean="0">
                <a:effectLst/>
              </a:rPr>
              <a:t>.</a:t>
            </a:r>
            <a:endParaRPr lang="cs-CZ" dirty="0" smtClean="0">
              <a:effectLst/>
            </a:endParaRPr>
          </a:p>
          <a:p>
            <a:r>
              <a:rPr lang="en-US" dirty="0" smtClean="0">
                <a:effectLst/>
              </a:rPr>
              <a:t>A depression is an unusual and extreme form of recession.</a:t>
            </a:r>
            <a:endParaRPr lang="cs-CZ" dirty="0" smtClean="0">
              <a:effectLst/>
            </a:endParaRPr>
          </a:p>
          <a:p>
            <a:r>
              <a:rPr lang="en-US" dirty="0" smtClean="0">
                <a:effectLst/>
              </a:rPr>
              <a:t>Depressions are characterized by their length, by abnormally large increases in </a:t>
            </a:r>
            <a:r>
              <a:rPr lang="en-US" dirty="0" smtClean="0">
                <a:effectLst/>
                <a:hlinkClick r:id="rId10" tooltip="Unemployment"/>
              </a:rPr>
              <a:t>unemployment</a:t>
            </a:r>
            <a:r>
              <a:rPr lang="en-US" dirty="0" smtClean="0">
                <a:effectLst/>
              </a:rPr>
              <a:t>, falls in the availability of </a:t>
            </a:r>
            <a:r>
              <a:rPr lang="en-US" dirty="0" smtClean="0">
                <a:effectLst/>
                <a:hlinkClick r:id="rId11" tooltip="Credit (finance)"/>
              </a:rPr>
              <a:t>credit</a:t>
            </a:r>
            <a:r>
              <a:rPr lang="en-US" dirty="0" smtClean="0">
                <a:effectLst/>
              </a:rPr>
              <a:t> (often due to some form of banking or financial crisis), shrinking output as buyers dry up and suppliers cut back on production and investment, large number of </a:t>
            </a:r>
            <a:r>
              <a:rPr lang="en-US" dirty="0" smtClean="0">
                <a:effectLst/>
                <a:hlinkClick r:id="rId12" tooltip="Bankruptcies"/>
              </a:rPr>
              <a:t>bankruptcies</a:t>
            </a:r>
            <a:r>
              <a:rPr lang="en-US" dirty="0" smtClean="0">
                <a:effectLst/>
              </a:rPr>
              <a:t> including sovereign debt defaults, significantly reduced amounts of </a:t>
            </a:r>
            <a:r>
              <a:rPr lang="en-US" dirty="0" smtClean="0">
                <a:effectLst/>
                <a:hlinkClick r:id="rId13" tooltip="Trade"/>
              </a:rPr>
              <a:t>trade</a:t>
            </a:r>
            <a:r>
              <a:rPr lang="en-US" dirty="0" smtClean="0">
                <a:effectLst/>
              </a:rPr>
              <a:t> and commerce (especially international trade), as well as highly volatile relative currency value fluctuations (often due to currency </a:t>
            </a:r>
            <a:r>
              <a:rPr lang="en-US" dirty="0" smtClean="0">
                <a:effectLst/>
                <a:hlinkClick r:id="rId14" tooltip="Devaluation"/>
              </a:rPr>
              <a:t>devaluations</a:t>
            </a:r>
            <a:r>
              <a:rPr lang="en-US" dirty="0" smtClean="0">
                <a:effectLst/>
              </a:rPr>
              <a:t>). Price </a:t>
            </a:r>
            <a:r>
              <a:rPr lang="en-US" dirty="0" smtClean="0">
                <a:effectLst/>
                <a:hlinkClick r:id="rId15" tooltip="Deflation (economics)"/>
              </a:rPr>
              <a:t>deflation</a:t>
            </a:r>
            <a:r>
              <a:rPr lang="en-US" dirty="0" smtClean="0">
                <a:effectLst/>
              </a:rPr>
              <a:t>, </a:t>
            </a:r>
            <a:r>
              <a:rPr lang="en-US" dirty="0" smtClean="0">
                <a:effectLst/>
                <a:hlinkClick r:id="rId16" tooltip="Financial crisis"/>
              </a:rPr>
              <a:t>financial crises</a:t>
            </a:r>
            <a:r>
              <a:rPr lang="en-US" dirty="0" smtClean="0">
                <a:effectLst/>
              </a:rPr>
              <a:t> and </a:t>
            </a:r>
            <a:r>
              <a:rPr lang="en-US" dirty="0" smtClean="0">
                <a:effectLst/>
                <a:hlinkClick r:id="rId17" tooltip="Bank failure"/>
              </a:rPr>
              <a:t>bank failures</a:t>
            </a:r>
            <a:r>
              <a:rPr lang="en-US" dirty="0" smtClean="0">
                <a:effectLst/>
              </a:rPr>
              <a:t> are also common elements of a depression that do not normally occur during a recession.</a:t>
            </a:r>
            <a:endParaRPr lang="cs-CZ" dirty="0"/>
          </a:p>
        </p:txBody>
      </p:sp>
      <p:sp>
        <p:nvSpPr>
          <p:cNvPr id="4" name="Zástupný symbol pro číslo snímku 3"/>
          <p:cNvSpPr>
            <a:spLocks noGrp="1"/>
          </p:cNvSpPr>
          <p:nvPr>
            <p:ph type="sldNum" sz="quarter" idx="10"/>
          </p:nvPr>
        </p:nvSpPr>
        <p:spPr/>
        <p:txBody>
          <a:bodyPr/>
          <a:lstStyle/>
          <a:p>
            <a:fld id="{160B78E7-3ED1-4029-902A-D98ED7C0B5E8}" type="slidenum">
              <a:rPr lang="cs-CZ" smtClean="0"/>
              <a:t>5</a:t>
            </a:fld>
            <a:endParaRPr lang="cs-CZ"/>
          </a:p>
        </p:txBody>
      </p:sp>
    </p:spTree>
    <p:extLst>
      <p:ext uri="{BB962C8B-B14F-4D97-AF65-F5344CB8AC3E}">
        <p14:creationId xmlns:p14="http://schemas.microsoft.com/office/powerpoint/2010/main" val="421542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sz="1200" kern="1200" dirty="0" smtClean="0">
                <a:solidFill>
                  <a:schemeClr val="tx1"/>
                </a:solidFill>
                <a:effectLst/>
                <a:latin typeface="+mn-lt"/>
                <a:ea typeface="+mn-ea"/>
                <a:cs typeface="+mn-cs"/>
              </a:rPr>
              <a:t>This is a crisis primarily involved in the financial sector. It refers to the lack of money and credit for banks and other financial institutions. For example, in 2008, many banks found it difficult to gain sufficient access to credit. They had come to rely on borrowing money on money markets, but due to loan default and a collapse in confidence, banks were reluctant to lend. Some banks ran out of money completely and went bust (in case of Lehman Brothers) or had to be rescued – Northern Rock</a:t>
            </a:r>
            <a:r>
              <a:rPr lang="cs-CZ"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This is really another name for a credit crisis. However, it implies a wider implication. As well as difficulty in getting funds it relates to the implications of banks and consumers not being able to borrow leading to banks suffering from insufficient funds. </a:t>
            </a:r>
            <a:endParaRPr lang="cs-CZ" dirty="0" smtClean="0"/>
          </a:p>
        </p:txBody>
      </p:sp>
      <p:sp>
        <p:nvSpPr>
          <p:cNvPr id="4" name="Zástupný symbol pro číslo snímku 3"/>
          <p:cNvSpPr>
            <a:spLocks noGrp="1"/>
          </p:cNvSpPr>
          <p:nvPr>
            <p:ph type="sldNum" sz="quarter" idx="10"/>
          </p:nvPr>
        </p:nvSpPr>
        <p:spPr/>
        <p:txBody>
          <a:bodyPr/>
          <a:lstStyle/>
          <a:p>
            <a:fld id="{160B78E7-3ED1-4029-902A-D98ED7C0B5E8}" type="slidenum">
              <a:rPr lang="cs-CZ" smtClean="0"/>
              <a:t>6</a:t>
            </a:fld>
            <a:endParaRPr lang="cs-CZ"/>
          </a:p>
        </p:txBody>
      </p:sp>
    </p:spTree>
    <p:extLst>
      <p:ext uri="{BB962C8B-B14F-4D97-AF65-F5344CB8AC3E}">
        <p14:creationId xmlns:p14="http://schemas.microsoft.com/office/powerpoint/2010/main" val="3286107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Až s existencí globalizačních trendů, nebo i dříve?</a:t>
            </a:r>
          </a:p>
          <a:p>
            <a:r>
              <a:rPr lang="cs-CZ" dirty="0" smtClean="0"/>
              <a:t>Úloha globalizace</a:t>
            </a:r>
          </a:p>
          <a:p>
            <a:r>
              <a:rPr lang="cs-CZ" dirty="0" smtClean="0"/>
              <a:t>Úloha mezinárodního obchodu</a:t>
            </a:r>
          </a:p>
          <a:p>
            <a:r>
              <a:rPr lang="cs-CZ" dirty="0" smtClean="0"/>
              <a:t>Kdy globalizace začíná?</a:t>
            </a:r>
          </a:p>
          <a:p>
            <a:endParaRPr lang="cs-CZ" dirty="0" smtClean="0"/>
          </a:p>
        </p:txBody>
      </p:sp>
      <p:sp>
        <p:nvSpPr>
          <p:cNvPr id="4" name="Zástupný symbol pro číslo snímku 3"/>
          <p:cNvSpPr>
            <a:spLocks noGrp="1"/>
          </p:cNvSpPr>
          <p:nvPr>
            <p:ph type="sldNum" sz="quarter" idx="10"/>
          </p:nvPr>
        </p:nvSpPr>
        <p:spPr/>
        <p:txBody>
          <a:bodyPr/>
          <a:lstStyle/>
          <a:p>
            <a:fld id="{8B4361D6-9734-4B62-9AEB-C9DA07E79B74}" type="slidenum">
              <a:rPr lang="cs-CZ" smtClean="0"/>
              <a:t>7</a:t>
            </a:fld>
            <a:endParaRPr lang="cs-CZ" dirty="0"/>
          </a:p>
        </p:txBody>
      </p:sp>
    </p:spTree>
    <p:extLst>
      <p:ext uri="{BB962C8B-B14F-4D97-AF65-F5344CB8AC3E}">
        <p14:creationId xmlns:p14="http://schemas.microsoft.com/office/powerpoint/2010/main" val="3667931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B4361D6-9734-4B62-9AEB-C9DA07E79B74}" type="slidenum">
              <a:rPr lang="cs-CZ" smtClean="0"/>
              <a:t>8</a:t>
            </a:fld>
            <a:endParaRPr lang="cs-CZ" dirty="0"/>
          </a:p>
        </p:txBody>
      </p:sp>
    </p:spTree>
    <p:extLst>
      <p:ext uri="{BB962C8B-B14F-4D97-AF65-F5344CB8AC3E}">
        <p14:creationId xmlns:p14="http://schemas.microsoft.com/office/powerpoint/2010/main" val="581210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Od 70. let 20. století se ve finančním světě začal objevovat nový fenomén, tzv. systém stínového, nebo také paralelního, bankovnictví (</a:t>
            </a:r>
            <a:r>
              <a:rPr lang="cs-CZ" dirty="0" err="1" smtClean="0"/>
              <a:t>shadow</a:t>
            </a:r>
            <a:r>
              <a:rPr lang="cs-CZ" dirty="0" smtClean="0"/>
              <a:t> </a:t>
            </a:r>
            <a:r>
              <a:rPr lang="cs-CZ" dirty="0" err="1" smtClean="0"/>
              <a:t>banking</a:t>
            </a:r>
            <a:r>
              <a:rPr lang="cs-CZ" dirty="0" smtClean="0"/>
              <a:t> </a:t>
            </a:r>
            <a:r>
              <a:rPr lang="cs-CZ" dirty="0" err="1" smtClean="0"/>
              <a:t>system</a:t>
            </a:r>
            <a:r>
              <a:rPr lang="cs-CZ" dirty="0" smtClean="0"/>
              <a:t>). Pod pojmem stínové (paralelní) bankovnictví si můžeme představit soustavu institucí, jako jsou např. investiční banky, podílové fondy, </a:t>
            </a:r>
            <a:r>
              <a:rPr lang="cs-CZ" dirty="0" err="1" smtClean="0"/>
              <a:t>hedgeové</a:t>
            </a:r>
            <a:r>
              <a:rPr lang="cs-CZ" dirty="0" smtClean="0"/>
              <a:t> fondy a jiné, a finančních nástrojů, jejichž existence, zjednodušeně řečeno, dopomohla finančnímu sektoru nalévat do ekonomiky velké množství „nekvalitních“ úvěrů a stala se jednou z hlavních příčin globálního finančního kolapsu v roce 2007. Jeho vznik hledejme ve Spojených státech amerických. </a:t>
            </a:r>
            <a:endParaRPr lang="cs-CZ" dirty="0"/>
          </a:p>
        </p:txBody>
      </p:sp>
      <p:sp>
        <p:nvSpPr>
          <p:cNvPr id="4" name="Zástupný symbol pro číslo snímku 3"/>
          <p:cNvSpPr>
            <a:spLocks noGrp="1"/>
          </p:cNvSpPr>
          <p:nvPr>
            <p:ph type="sldNum" sz="quarter" idx="10"/>
          </p:nvPr>
        </p:nvSpPr>
        <p:spPr/>
        <p:txBody>
          <a:bodyPr/>
          <a:lstStyle/>
          <a:p>
            <a:fld id="{160B78E7-3ED1-4029-902A-D98ED7C0B5E8}" type="slidenum">
              <a:rPr lang="cs-CZ" smtClean="0"/>
              <a:t>11</a:t>
            </a:fld>
            <a:endParaRPr lang="cs-CZ"/>
          </a:p>
        </p:txBody>
      </p:sp>
    </p:spTree>
    <p:extLst>
      <p:ext uri="{BB962C8B-B14F-4D97-AF65-F5344CB8AC3E}">
        <p14:creationId xmlns:p14="http://schemas.microsoft.com/office/powerpoint/2010/main" val="3318988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10F0F47B-099B-4D31-A6FD-99041CE6CED9}" type="datetimeFigureOut">
              <a:rPr lang="cs-CZ" smtClean="0"/>
              <a:t>30. 11. 2017</a:t>
            </a:fld>
            <a:endParaRPr lang="cs-CZ"/>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cs-CZ"/>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3E152977-D22F-4AA5-AC06-BA74E57C8626}"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0F0F47B-099B-4D31-A6FD-99041CE6CED9}" type="datetimeFigureOut">
              <a:rPr lang="cs-CZ" smtClean="0"/>
              <a:t>30. 11. 2017</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3E152977-D22F-4AA5-AC06-BA74E57C862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0F0F47B-099B-4D31-A6FD-99041CE6CED9}" type="datetimeFigureOut">
              <a:rPr lang="cs-CZ" smtClean="0"/>
              <a:t>30. 11. 2017</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3E152977-D22F-4AA5-AC06-BA74E57C8626}"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0F0F47B-099B-4D31-A6FD-99041CE6CED9}" type="datetimeFigureOut">
              <a:rPr lang="cs-CZ" smtClean="0"/>
              <a:t>30. 11. 2017</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3E152977-D22F-4AA5-AC06-BA74E57C8626}" type="slidenum">
              <a:rPr lang="cs-CZ" smtClean="0"/>
              <a:t>‹#›</a:t>
            </a:fld>
            <a:endParaRPr lang="cs-CZ"/>
          </a:p>
        </p:txBody>
      </p:sp>
      <p:sp>
        <p:nvSpPr>
          <p:cNvPr id="7" name="Nadpis 6"/>
          <p:cNvSpPr>
            <a:spLocks noGrp="1"/>
          </p:cNvSpPr>
          <p:nvPr>
            <p:ph type="title"/>
          </p:nvPr>
        </p:nvSpPr>
        <p:spPr/>
        <p:txBody>
          <a:bodyPr rtlCol="0"/>
          <a:lstStyle>
            <a:extLst/>
          </a:lstStyle>
          <a:p>
            <a:r>
              <a:rPr kumimoji="0" lang="cs-CZ" smtClean="0"/>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extLst/>
          </a:lstStyle>
          <a:p>
            <a:fld id="{10F0F47B-099B-4D31-A6FD-99041CE6CED9}" type="datetimeFigureOut">
              <a:rPr lang="cs-CZ" smtClean="0"/>
              <a:t>30. 11. 2017</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3E152977-D22F-4AA5-AC06-BA74E57C8626}" type="slidenum">
              <a:rPr lang="cs-CZ" smtClean="0"/>
              <a:t>‹#›</a:t>
            </a:fld>
            <a:endParaRPr lang="cs-CZ"/>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0F0F47B-099B-4D31-A6FD-99041CE6CED9}" type="datetimeFigureOut">
              <a:rPr lang="cs-CZ" smtClean="0"/>
              <a:t>30. 11. 2017</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3E152977-D22F-4AA5-AC06-BA74E57C8626}" type="slidenum">
              <a:rPr lang="cs-CZ" smtClean="0"/>
              <a:t>‹#›</a:t>
            </a:fld>
            <a:endParaRPr lang="cs-CZ"/>
          </a:p>
        </p:txBody>
      </p:sp>
      <p:sp>
        <p:nvSpPr>
          <p:cNvPr id="8" name="Nadpis 7"/>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0F0F47B-099B-4D31-A6FD-99041CE6CED9}" type="datetimeFigureOut">
              <a:rPr lang="cs-CZ" smtClean="0"/>
              <a:t>30. 11. 2017</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3E152977-D22F-4AA5-AC06-BA74E57C862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extLst/>
          </a:lstStyle>
          <a:p>
            <a:fld id="{10F0F47B-099B-4D31-A6FD-99041CE6CED9}" type="datetimeFigureOut">
              <a:rPr lang="cs-CZ" smtClean="0"/>
              <a:t>30. 11. 2017</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3E152977-D22F-4AA5-AC06-BA74E57C8626}" type="slidenum">
              <a:rPr lang="cs-CZ" smtClean="0"/>
              <a:t>‹#›</a:t>
            </a:fld>
            <a:endParaRPr lang="cs-CZ"/>
          </a:p>
        </p:txBody>
      </p:sp>
      <p:sp>
        <p:nvSpPr>
          <p:cNvPr id="6" name="Nadpis 5"/>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0F0F47B-099B-4D31-A6FD-99041CE6CED9}" type="datetimeFigureOut">
              <a:rPr lang="cs-CZ" smtClean="0"/>
              <a:t>30. 11. 2017</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3E152977-D22F-4AA5-AC06-BA74E57C862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extLst/>
          </a:lstStyle>
          <a:p>
            <a:fld id="{10F0F47B-099B-4D31-A6FD-99041CE6CED9}" type="datetimeFigureOut">
              <a:rPr lang="cs-CZ" smtClean="0"/>
              <a:t>30. 11. 2017</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3E152977-D22F-4AA5-AC06-BA74E57C862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Kliknutím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10F0F47B-099B-4D31-A6FD-99041CE6CED9}" type="datetimeFigureOut">
              <a:rPr lang="cs-CZ" smtClean="0"/>
              <a:t>30. 11. 2017</a:t>
            </a:fld>
            <a:endParaRPr lang="cs-CZ"/>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cs-CZ"/>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3E152977-D22F-4AA5-AC06-BA74E57C8626}" type="slidenum">
              <a:rPr lang="cs-CZ" smtClean="0"/>
              <a:t>‹#›</a:t>
            </a:fld>
            <a:endParaRPr lang="cs-CZ"/>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Kliknutím lze upravit styl.</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cs-CZ" smtClean="0"/>
              <a:t>Kliknutím lze upravit styl.</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0F0F47B-099B-4D31-A6FD-99041CE6CED9}" type="datetimeFigureOut">
              <a:rPr lang="cs-CZ" smtClean="0"/>
              <a:t>30. 11. 2017</a:t>
            </a:fld>
            <a:endParaRPr lang="cs-CZ"/>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cs-CZ"/>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E152977-D22F-4AA5-AC06-BA74E57C8626}"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340768"/>
            <a:ext cx="8229600" cy="4021907"/>
          </a:xfrm>
        </p:spPr>
        <p:txBody>
          <a:bodyPr>
            <a:normAutofit/>
          </a:bodyPr>
          <a:lstStyle/>
          <a:p>
            <a:pPr lvl="0" algn="ctr"/>
            <a:r>
              <a:rPr lang="cs-CZ" sz="4800" dirty="0"/>
              <a:t>Nerovnost: </a:t>
            </a:r>
            <a:r>
              <a:rPr lang="cs-CZ" sz="4800" dirty="0" err="1"/>
              <a:t>Dot-com</a:t>
            </a:r>
            <a:r>
              <a:rPr lang="cs-CZ" sz="4800" dirty="0"/>
              <a:t> </a:t>
            </a:r>
            <a:r>
              <a:rPr lang="cs-CZ" sz="4800" dirty="0" err="1"/>
              <a:t>bubble</a:t>
            </a:r>
            <a:r>
              <a:rPr lang="cs-CZ" sz="4800" dirty="0"/>
              <a:t> a přechod do celosvětové hospodářské krize 2008</a:t>
            </a:r>
          </a:p>
        </p:txBody>
      </p:sp>
      <p:sp>
        <p:nvSpPr>
          <p:cNvPr id="3" name="Nadpis 2"/>
          <p:cNvSpPr>
            <a:spLocks noGrp="1"/>
          </p:cNvSpPr>
          <p:nvPr>
            <p:ph type="title"/>
          </p:nvPr>
        </p:nvSpPr>
        <p:spPr>
          <a:xfrm>
            <a:off x="457200" y="4005064"/>
            <a:ext cx="8229600" cy="1143000"/>
          </a:xfrm>
        </p:spPr>
        <p:txBody>
          <a:bodyPr>
            <a:noAutofit/>
          </a:bodyPr>
          <a:lstStyle/>
          <a:p>
            <a:pPr marL="109728" indent="0"/>
            <a:endParaRPr lang="cs-CZ" sz="3600" dirty="0">
              <a:solidFill>
                <a:schemeClr val="tx2">
                  <a:lumMod val="50000"/>
                </a:schemeClr>
              </a:solidFill>
            </a:endParaRPr>
          </a:p>
        </p:txBody>
      </p:sp>
    </p:spTree>
    <p:extLst>
      <p:ext uri="{BB962C8B-B14F-4D97-AF65-F5344CB8AC3E}">
        <p14:creationId xmlns:p14="http://schemas.microsoft.com/office/powerpoint/2010/main" val="383684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US ekonomika jako největší do konce století… od té doby však neustálý pokles</a:t>
            </a:r>
          </a:p>
          <a:p>
            <a:r>
              <a:rPr lang="cs-CZ" dirty="0" smtClean="0"/>
              <a:t>K </a:t>
            </a:r>
            <a:r>
              <a:rPr lang="cs-CZ" dirty="0" err="1" smtClean="0"/>
              <a:t>dot-coms</a:t>
            </a:r>
            <a:r>
              <a:rPr lang="cs-CZ" dirty="0" smtClean="0"/>
              <a:t> krizi se přidaly teroristické útoky 9/11 v r. 2001</a:t>
            </a:r>
          </a:p>
          <a:p>
            <a:pPr marL="109728" indent="0">
              <a:buNone/>
            </a:pPr>
            <a:r>
              <a:rPr lang="cs-CZ" dirty="0" smtClean="0"/>
              <a:t>→ další výrazné snížení úrokové míry na historické minimum 1 % v roce 2003</a:t>
            </a:r>
          </a:p>
          <a:p>
            <a:pPr marL="109728" indent="0">
              <a:buNone/>
            </a:pPr>
            <a:endParaRPr lang="cs-CZ" dirty="0"/>
          </a:p>
          <a:p>
            <a:pPr marL="109728" indent="0">
              <a:buNone/>
            </a:pPr>
            <a:r>
              <a:rPr lang="cs-CZ" dirty="0" smtClean="0">
                <a:solidFill>
                  <a:srgbClr val="FF0000"/>
                </a:solidFill>
              </a:rPr>
              <a:t>Výsledek? Nový impuls pro růst hypotečního trhu a krátkodobý návrat </a:t>
            </a:r>
            <a:r>
              <a:rPr lang="cs-CZ" dirty="0" err="1" smtClean="0">
                <a:solidFill>
                  <a:srgbClr val="FF0000"/>
                </a:solidFill>
              </a:rPr>
              <a:t>hosp</a:t>
            </a:r>
            <a:r>
              <a:rPr lang="cs-CZ" dirty="0" smtClean="0">
                <a:solidFill>
                  <a:srgbClr val="FF0000"/>
                </a:solidFill>
              </a:rPr>
              <a:t>. růstu</a:t>
            </a:r>
          </a:p>
          <a:p>
            <a:pPr marL="109728" indent="0">
              <a:buNone/>
            </a:pPr>
            <a:r>
              <a:rPr lang="cs-CZ" dirty="0" smtClean="0"/>
              <a:t> </a:t>
            </a:r>
            <a:endParaRPr lang="cs-CZ" dirty="0"/>
          </a:p>
        </p:txBody>
      </p:sp>
      <p:sp>
        <p:nvSpPr>
          <p:cNvPr id="3" name="Nadpis 2"/>
          <p:cNvSpPr>
            <a:spLocks noGrp="1"/>
          </p:cNvSpPr>
          <p:nvPr>
            <p:ph type="title"/>
          </p:nvPr>
        </p:nvSpPr>
        <p:spPr/>
        <p:txBody>
          <a:bodyPr>
            <a:normAutofit/>
          </a:bodyPr>
          <a:lstStyle/>
          <a:p>
            <a:pPr algn="ctr"/>
            <a:r>
              <a:rPr lang="cs-CZ" dirty="0" smtClean="0"/>
              <a:t>USA je centrum krize?</a:t>
            </a:r>
            <a:endParaRPr lang="cs-CZ" dirty="0"/>
          </a:p>
        </p:txBody>
      </p:sp>
    </p:spTree>
    <p:extLst>
      <p:ext uri="{BB962C8B-B14F-4D97-AF65-F5344CB8AC3E}">
        <p14:creationId xmlns:p14="http://schemas.microsoft.com/office/powerpoint/2010/main" val="4254698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109728" indent="0">
              <a:buNone/>
            </a:pPr>
            <a:r>
              <a:rPr lang="cs-CZ" dirty="0" smtClean="0"/>
              <a:t>= jako úvěrová horečka domácích i zahraničních (!) investorů</a:t>
            </a:r>
          </a:p>
          <a:p>
            <a:pPr marL="109728" indent="0">
              <a:buNone/>
            </a:pPr>
            <a:endParaRPr lang="cs-CZ" dirty="0"/>
          </a:p>
          <a:p>
            <a:r>
              <a:rPr lang="cs-CZ" dirty="0" smtClean="0"/>
              <a:t>Systém institucí jako investičních bank, podílových fondů, </a:t>
            </a:r>
            <a:r>
              <a:rPr lang="cs-CZ" dirty="0" err="1" smtClean="0"/>
              <a:t>hedgeových</a:t>
            </a:r>
            <a:r>
              <a:rPr lang="cs-CZ" dirty="0" smtClean="0"/>
              <a:t> fondů ad.</a:t>
            </a:r>
          </a:p>
          <a:p>
            <a:r>
              <a:rPr lang="cs-CZ" dirty="0" smtClean="0"/>
              <a:t>,,špatné“ úvěry</a:t>
            </a:r>
          </a:p>
          <a:p>
            <a:pPr>
              <a:buFontTx/>
              <a:buChar char="-"/>
            </a:pPr>
            <a:endParaRPr lang="cs-CZ" dirty="0"/>
          </a:p>
        </p:txBody>
      </p:sp>
      <p:sp>
        <p:nvSpPr>
          <p:cNvPr id="3" name="Nadpis 2"/>
          <p:cNvSpPr>
            <a:spLocks noGrp="1"/>
          </p:cNvSpPr>
          <p:nvPr>
            <p:ph type="title"/>
          </p:nvPr>
        </p:nvSpPr>
        <p:spPr/>
        <p:txBody>
          <a:bodyPr/>
          <a:lstStyle/>
          <a:p>
            <a:pPr algn="ctr"/>
            <a:r>
              <a:rPr lang="cs-CZ" dirty="0" smtClean="0"/>
              <a:t>Stínové bankovnictví</a:t>
            </a:r>
            <a:endParaRPr lang="cs-CZ" dirty="0"/>
          </a:p>
        </p:txBody>
      </p:sp>
    </p:spTree>
    <p:extLst>
      <p:ext uri="{BB962C8B-B14F-4D97-AF65-F5344CB8AC3E}">
        <p14:creationId xmlns:p14="http://schemas.microsoft.com/office/powerpoint/2010/main" val="3677931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a:p>
        </p:txBody>
      </p:sp>
      <p:sp>
        <p:nvSpPr>
          <p:cNvPr id="3" name="Nadpis 2"/>
          <p:cNvSpPr>
            <a:spLocks noGrp="1"/>
          </p:cNvSpPr>
          <p:nvPr>
            <p:ph type="title"/>
          </p:nvPr>
        </p:nvSpPr>
        <p:spPr/>
        <p:txBody>
          <a:bodyPr/>
          <a:lstStyle/>
          <a:p>
            <a:endParaRPr lang="cs-CZ"/>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2328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8928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9741" y="293983"/>
            <a:ext cx="8256498" cy="5449289"/>
          </a:xfrm>
        </p:spPr>
      </p:pic>
      <p:sp>
        <p:nvSpPr>
          <p:cNvPr id="3" name="Nadpis 2"/>
          <p:cNvSpPr>
            <a:spLocks noGrp="1"/>
          </p:cNvSpPr>
          <p:nvPr>
            <p:ph type="title"/>
          </p:nvPr>
        </p:nvSpPr>
        <p:spPr/>
        <p:txBody>
          <a:bodyPr/>
          <a:lstStyle/>
          <a:p>
            <a:endParaRPr lang="cs-CZ" dirty="0"/>
          </a:p>
        </p:txBody>
      </p:sp>
    </p:spTree>
    <p:extLst>
      <p:ext uri="{BB962C8B-B14F-4D97-AF65-F5344CB8AC3E}">
        <p14:creationId xmlns:p14="http://schemas.microsoft.com/office/powerpoint/2010/main" val="474302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US legislativa - </a:t>
            </a:r>
            <a:r>
              <a:rPr lang="cs-CZ" dirty="0" err="1"/>
              <a:t>Community</a:t>
            </a:r>
            <a:r>
              <a:rPr lang="cs-CZ" dirty="0"/>
              <a:t> </a:t>
            </a:r>
            <a:r>
              <a:rPr lang="cs-CZ" dirty="0" err="1"/>
              <a:t>Reinvestment</a:t>
            </a:r>
            <a:r>
              <a:rPr lang="cs-CZ" dirty="0"/>
              <a:t> </a:t>
            </a:r>
            <a:r>
              <a:rPr lang="cs-CZ" dirty="0" err="1" smtClean="0"/>
              <a:t>Act</a:t>
            </a:r>
            <a:r>
              <a:rPr lang="cs-CZ" dirty="0" smtClean="0"/>
              <a:t> (1977)</a:t>
            </a:r>
          </a:p>
          <a:p>
            <a:r>
              <a:rPr lang="cs-CZ" dirty="0" smtClean="0"/>
              <a:t>Psychologický faktor</a:t>
            </a:r>
            <a:endParaRPr lang="cs-CZ" dirty="0"/>
          </a:p>
        </p:txBody>
      </p:sp>
      <p:sp>
        <p:nvSpPr>
          <p:cNvPr id="3" name="Nadpis 2"/>
          <p:cNvSpPr>
            <a:spLocks noGrp="1"/>
          </p:cNvSpPr>
          <p:nvPr>
            <p:ph type="title"/>
          </p:nvPr>
        </p:nvSpPr>
        <p:spPr/>
        <p:txBody>
          <a:bodyPr/>
          <a:lstStyle/>
          <a:p>
            <a:pPr algn="ctr"/>
            <a:r>
              <a:rPr lang="cs-CZ" dirty="0" smtClean="0"/>
              <a:t>Další faktory</a:t>
            </a:r>
            <a:endParaRPr lang="cs-CZ" dirty="0"/>
          </a:p>
        </p:txBody>
      </p:sp>
    </p:spTree>
    <p:extLst>
      <p:ext uri="{BB962C8B-B14F-4D97-AF65-F5344CB8AC3E}">
        <p14:creationId xmlns:p14="http://schemas.microsoft.com/office/powerpoint/2010/main" val="724457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i="1" dirty="0" err="1" smtClean="0"/>
              <a:t>We</a:t>
            </a:r>
            <a:r>
              <a:rPr lang="cs-CZ" i="1" dirty="0" smtClean="0"/>
              <a:t> </a:t>
            </a:r>
            <a:r>
              <a:rPr lang="cs-CZ" i="1" dirty="0" err="1" smtClean="0"/>
              <a:t>need</a:t>
            </a:r>
            <a:r>
              <a:rPr lang="cs-CZ" i="1" dirty="0" smtClean="0"/>
              <a:t> to do many </a:t>
            </a:r>
            <a:r>
              <a:rPr lang="cs-CZ" i="1" dirty="0" err="1" smtClean="0"/>
              <a:t>things</a:t>
            </a:r>
            <a:r>
              <a:rPr lang="cs-CZ" i="1" dirty="0" smtClean="0"/>
              <a:t> </a:t>
            </a:r>
            <a:r>
              <a:rPr lang="cs-CZ" i="1" dirty="0" err="1" smtClean="0"/>
              <a:t>together</a:t>
            </a:r>
            <a:r>
              <a:rPr lang="cs-CZ" i="1" dirty="0"/>
              <a:t> </a:t>
            </a:r>
            <a:r>
              <a:rPr lang="cs-CZ" i="1" dirty="0" smtClean="0"/>
              <a:t>but, in </a:t>
            </a:r>
            <a:r>
              <a:rPr lang="cs-CZ" i="1" dirty="0" err="1" smtClean="0"/>
              <a:t>the</a:t>
            </a:r>
            <a:r>
              <a:rPr lang="cs-CZ" i="1" dirty="0" smtClean="0"/>
              <a:t> end, </a:t>
            </a:r>
            <a:r>
              <a:rPr lang="cs-CZ" i="1" dirty="0" err="1" smtClean="0"/>
              <a:t>the</a:t>
            </a:r>
            <a:r>
              <a:rPr lang="cs-CZ" i="1" dirty="0" smtClean="0"/>
              <a:t> EU has 28 </a:t>
            </a:r>
            <a:r>
              <a:rPr lang="cs-CZ" i="1" dirty="0" err="1" smtClean="0"/>
              <a:t>members</a:t>
            </a:r>
            <a:r>
              <a:rPr lang="cs-CZ" i="1" dirty="0" smtClean="0"/>
              <a:t>, </a:t>
            </a:r>
            <a:r>
              <a:rPr lang="cs-CZ" i="1" dirty="0" err="1" smtClean="0"/>
              <a:t>all</a:t>
            </a:r>
            <a:r>
              <a:rPr lang="cs-CZ" i="1" dirty="0" smtClean="0"/>
              <a:t> </a:t>
            </a:r>
            <a:r>
              <a:rPr lang="cs-CZ" i="1" dirty="0" err="1" smtClean="0"/>
              <a:t>of</a:t>
            </a:r>
            <a:r>
              <a:rPr lang="cs-CZ" i="1" dirty="0" smtClean="0"/>
              <a:t> </a:t>
            </a:r>
            <a:r>
              <a:rPr lang="cs-CZ" i="1" dirty="0" err="1" smtClean="0"/>
              <a:t>them</a:t>
            </a:r>
            <a:r>
              <a:rPr lang="cs-CZ" i="1" dirty="0" smtClean="0"/>
              <a:t> sovereign </a:t>
            </a:r>
            <a:r>
              <a:rPr lang="cs-CZ" i="1" dirty="0" err="1" smtClean="0"/>
              <a:t>states</a:t>
            </a:r>
            <a:r>
              <a:rPr lang="cs-CZ" i="1" dirty="0" smtClean="0"/>
              <a:t>.</a:t>
            </a:r>
          </a:p>
          <a:p>
            <a:endParaRPr lang="cs-CZ" i="1" dirty="0"/>
          </a:p>
        </p:txBody>
      </p:sp>
      <p:sp>
        <p:nvSpPr>
          <p:cNvPr id="3" name="Nadpis 2"/>
          <p:cNvSpPr>
            <a:spLocks noGrp="1"/>
          </p:cNvSpPr>
          <p:nvPr>
            <p:ph type="title"/>
          </p:nvPr>
        </p:nvSpPr>
        <p:spPr/>
        <p:txBody>
          <a:bodyPr/>
          <a:lstStyle/>
          <a:p>
            <a:endParaRPr lang="cs-CZ"/>
          </a:p>
        </p:txBody>
      </p:sp>
    </p:spTree>
    <p:extLst>
      <p:ext uri="{BB962C8B-B14F-4D97-AF65-F5344CB8AC3E}">
        <p14:creationId xmlns:p14="http://schemas.microsoft.com/office/powerpoint/2010/main" val="738792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i="1" dirty="0" smtClean="0"/>
              <a:t>Zdá se, že se krize stala běžným normálem Evropské unie.</a:t>
            </a:r>
          </a:p>
          <a:p>
            <a:endParaRPr lang="cs-CZ" i="1" dirty="0"/>
          </a:p>
        </p:txBody>
      </p:sp>
      <p:sp>
        <p:nvSpPr>
          <p:cNvPr id="3" name="Nadpis 2"/>
          <p:cNvSpPr>
            <a:spLocks noGrp="1"/>
          </p:cNvSpPr>
          <p:nvPr>
            <p:ph type="title"/>
          </p:nvPr>
        </p:nvSpPr>
        <p:spPr/>
        <p:txBody>
          <a:bodyPr/>
          <a:lstStyle/>
          <a:p>
            <a:endParaRPr lang="cs-CZ"/>
          </a:p>
        </p:txBody>
      </p:sp>
    </p:spTree>
    <p:extLst>
      <p:ext uri="{BB962C8B-B14F-4D97-AF65-F5344CB8AC3E}">
        <p14:creationId xmlns:p14="http://schemas.microsoft.com/office/powerpoint/2010/main" val="1057959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i="1" dirty="0" smtClean="0"/>
              <a:t>Při pohledu zpět do historie evropské integrace je těžké vybavit si chvíli, ve které samotná EU či její předchůdci nečelili krizi různých podob.</a:t>
            </a:r>
          </a:p>
          <a:p>
            <a:pPr marL="109728" indent="0">
              <a:buNone/>
            </a:pPr>
            <a:endParaRPr lang="cs-CZ" i="1" dirty="0"/>
          </a:p>
        </p:txBody>
      </p:sp>
      <p:sp>
        <p:nvSpPr>
          <p:cNvPr id="3" name="Nadpis 2"/>
          <p:cNvSpPr>
            <a:spLocks noGrp="1"/>
          </p:cNvSpPr>
          <p:nvPr>
            <p:ph type="title"/>
          </p:nvPr>
        </p:nvSpPr>
        <p:spPr/>
        <p:txBody>
          <a:bodyPr/>
          <a:lstStyle/>
          <a:p>
            <a:endParaRPr lang="cs-CZ"/>
          </a:p>
        </p:txBody>
      </p:sp>
    </p:spTree>
    <p:extLst>
      <p:ext uri="{BB962C8B-B14F-4D97-AF65-F5344CB8AC3E}">
        <p14:creationId xmlns:p14="http://schemas.microsoft.com/office/powerpoint/2010/main" val="3409517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109728" indent="0">
              <a:buNone/>
            </a:pPr>
            <a:r>
              <a:rPr lang="cs-CZ" sz="3200" dirty="0" smtClean="0"/>
              <a:t>= dlouhodobý stav ekonomiky charakterizovaný zvyšující se nezaměstnaností, inflací/deflací, nízkou úrovní obchodu a investic</a:t>
            </a:r>
          </a:p>
          <a:p>
            <a:pPr marL="109728" indent="0">
              <a:buNone/>
            </a:pPr>
            <a:endParaRPr lang="cs-CZ" sz="3200" dirty="0"/>
          </a:p>
          <a:p>
            <a:pPr marL="109728" indent="0">
              <a:buNone/>
            </a:pPr>
            <a:r>
              <a:rPr lang="cs-CZ" sz="3200" dirty="0" smtClean="0"/>
              <a:t>- výsledek krize přechází v recesi, či dlouhodobou depresi</a:t>
            </a:r>
          </a:p>
          <a:p>
            <a:pPr marL="109728" indent="0">
              <a:buNone/>
            </a:pPr>
            <a:endParaRPr lang="cs-CZ" sz="3200" dirty="0"/>
          </a:p>
          <a:p>
            <a:pPr marL="109728" indent="0">
              <a:buNone/>
            </a:pPr>
            <a:endParaRPr lang="cs-CZ" sz="3200" dirty="0"/>
          </a:p>
        </p:txBody>
      </p:sp>
      <p:sp>
        <p:nvSpPr>
          <p:cNvPr id="3" name="Nadpis 2"/>
          <p:cNvSpPr>
            <a:spLocks noGrp="1"/>
          </p:cNvSpPr>
          <p:nvPr>
            <p:ph type="title"/>
          </p:nvPr>
        </p:nvSpPr>
        <p:spPr/>
        <p:txBody>
          <a:bodyPr/>
          <a:lstStyle/>
          <a:p>
            <a:pPr algn="ctr"/>
            <a:r>
              <a:rPr lang="cs-CZ" dirty="0" smtClean="0"/>
              <a:t>Ekonomická krize</a:t>
            </a:r>
            <a:endParaRPr lang="cs-CZ" dirty="0"/>
          </a:p>
        </p:txBody>
      </p:sp>
    </p:spTree>
    <p:extLst>
      <p:ext uri="{BB962C8B-B14F-4D97-AF65-F5344CB8AC3E}">
        <p14:creationId xmlns:p14="http://schemas.microsoft.com/office/powerpoint/2010/main" val="2292671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endParaRPr lang="cs-CZ"/>
          </a:p>
        </p:txBody>
      </p:sp>
      <p:pic>
        <p:nvPicPr>
          <p:cNvPr id="6" name="Zástupný symbol pro obsah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427046" y="548680"/>
            <a:ext cx="8001953" cy="53346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18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sz="2800" b="1" dirty="0" smtClean="0"/>
              <a:t>Dluhová krize </a:t>
            </a:r>
            <a:r>
              <a:rPr lang="cs-CZ" sz="2800" dirty="0" smtClean="0"/>
              <a:t>- když </a:t>
            </a:r>
            <a:r>
              <a:rPr lang="cs-CZ" sz="2800" dirty="0"/>
              <a:t>dlužníci nesplácejí </a:t>
            </a:r>
            <a:r>
              <a:rPr lang="cs-CZ" sz="2800" dirty="0" smtClean="0"/>
              <a:t>úvěry </a:t>
            </a:r>
            <a:r>
              <a:rPr lang="cs-CZ" sz="2800" dirty="0"/>
              <a:t>v bankách </a:t>
            </a:r>
            <a:r>
              <a:rPr lang="cs-CZ" sz="2800" dirty="0" smtClean="0"/>
              <a:t>= </a:t>
            </a:r>
            <a:r>
              <a:rPr lang="cs-CZ" sz="2800" dirty="0"/>
              <a:t>banky nechtějí půjčovat lidem a banky si nechtějí půjčovat </a:t>
            </a:r>
            <a:r>
              <a:rPr lang="cs-CZ" sz="2800" dirty="0" smtClean="0"/>
              <a:t>navzájem</a:t>
            </a:r>
          </a:p>
          <a:p>
            <a:r>
              <a:rPr lang="cs-CZ" sz="2800" b="1" dirty="0" smtClean="0"/>
              <a:t>Bankovní </a:t>
            </a:r>
            <a:r>
              <a:rPr lang="cs-CZ" sz="2800" b="1" dirty="0"/>
              <a:t>krize</a:t>
            </a:r>
            <a:r>
              <a:rPr lang="cs-CZ" sz="2800" dirty="0" smtClean="0"/>
              <a:t>– krize bankovního sektoru způsobená tzv. </a:t>
            </a:r>
            <a:r>
              <a:rPr lang="cs-CZ" sz="2800" dirty="0" err="1" smtClean="0"/>
              <a:t>runem</a:t>
            </a:r>
            <a:r>
              <a:rPr lang="cs-CZ" sz="2800" dirty="0" smtClean="0"/>
              <a:t> na banky a masovými výběry</a:t>
            </a:r>
          </a:p>
          <a:p>
            <a:r>
              <a:rPr lang="cs-CZ" sz="2800" b="1" dirty="0" smtClean="0"/>
              <a:t>Měnová krize </a:t>
            </a:r>
            <a:r>
              <a:rPr lang="cs-CZ" sz="2800" dirty="0" smtClean="0"/>
              <a:t>– </a:t>
            </a:r>
            <a:r>
              <a:rPr lang="cs-CZ" sz="2800" dirty="0"/>
              <a:t>vláda není schopna držet kurz dané měny</a:t>
            </a:r>
          </a:p>
        </p:txBody>
      </p:sp>
      <p:sp>
        <p:nvSpPr>
          <p:cNvPr id="3" name="Nadpis 2"/>
          <p:cNvSpPr>
            <a:spLocks noGrp="1"/>
          </p:cNvSpPr>
          <p:nvPr>
            <p:ph type="title"/>
          </p:nvPr>
        </p:nvSpPr>
        <p:spPr/>
        <p:txBody>
          <a:bodyPr>
            <a:normAutofit/>
          </a:bodyPr>
          <a:lstStyle/>
          <a:p>
            <a:pPr algn="ctr"/>
            <a:r>
              <a:rPr lang="cs-CZ" dirty="0" smtClean="0"/>
              <a:t>Druhy krize</a:t>
            </a:r>
            <a:endParaRPr lang="cs-CZ" dirty="0"/>
          </a:p>
        </p:txBody>
      </p:sp>
    </p:spTree>
    <p:extLst>
      <p:ext uri="{BB962C8B-B14F-4D97-AF65-F5344CB8AC3E}">
        <p14:creationId xmlns:p14="http://schemas.microsoft.com/office/powerpoint/2010/main" val="2856673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62500" lnSpcReduction="20000"/>
          </a:bodyPr>
          <a:lstStyle/>
          <a:p>
            <a:r>
              <a:rPr lang="cs-CZ" dirty="0" smtClean="0"/>
              <a:t>Finanční krize jako hybrid všech tří druhů – jedna bez druhé neexistuje</a:t>
            </a:r>
          </a:p>
          <a:p>
            <a:endParaRPr lang="cs-CZ" dirty="0"/>
          </a:p>
          <a:p>
            <a:pPr marL="109728" indent="0">
              <a:buNone/>
            </a:pPr>
            <a:r>
              <a:rPr lang="cs-CZ" dirty="0" smtClean="0"/>
              <a:t>= výrazné zhoršení všech finančních ukazatelů, které jsou doprovázeny nedostatkem likvidity finančního systému</a:t>
            </a:r>
          </a:p>
          <a:p>
            <a:pPr marL="109728" indent="0">
              <a:buNone/>
            </a:pPr>
            <a:endParaRPr lang="cs-CZ" dirty="0" smtClean="0"/>
          </a:p>
          <a:p>
            <a:r>
              <a:rPr lang="cs-CZ" dirty="0" smtClean="0"/>
              <a:t>Ekonomická krize je rozsáhlý propad veškeré ekonomické činnosti, doprovázený sociální krizí společnosti, růstem nacionalismu a agrese, uzavíráním hranic, poklesem mezinárodního obchodu a mezinárodních vztahů aj.</a:t>
            </a:r>
          </a:p>
          <a:p>
            <a:pPr marL="109728" indent="0">
              <a:buNone/>
            </a:pPr>
            <a:endParaRPr lang="cs-CZ" dirty="0" smtClean="0"/>
          </a:p>
          <a:p>
            <a:pPr marL="109728" indent="0">
              <a:buNone/>
            </a:pPr>
            <a:r>
              <a:rPr lang="cs-CZ" dirty="0" smtClean="0"/>
              <a:t>Příklady:</a:t>
            </a:r>
          </a:p>
          <a:p>
            <a:pPr marL="109728" indent="0">
              <a:buNone/>
            </a:pPr>
            <a:r>
              <a:rPr lang="cs-CZ" dirty="0" smtClean="0"/>
              <a:t>Maďarsko-Uherská krize 1873</a:t>
            </a:r>
          </a:p>
          <a:p>
            <a:pPr marL="109728" indent="0">
              <a:buNone/>
            </a:pPr>
            <a:r>
              <a:rPr lang="cs-CZ" dirty="0" smtClean="0"/>
              <a:t>Great </a:t>
            </a:r>
            <a:r>
              <a:rPr lang="cs-CZ" dirty="0" err="1" smtClean="0"/>
              <a:t>Depression</a:t>
            </a:r>
            <a:r>
              <a:rPr lang="cs-CZ" dirty="0" smtClean="0"/>
              <a:t> 1929</a:t>
            </a:r>
          </a:p>
          <a:p>
            <a:pPr marL="109728" indent="0">
              <a:buNone/>
            </a:pPr>
            <a:r>
              <a:rPr lang="cs-CZ" dirty="0" err="1" smtClean="0"/>
              <a:t>Asia</a:t>
            </a:r>
            <a:r>
              <a:rPr lang="cs-CZ" dirty="0" smtClean="0"/>
              <a:t> </a:t>
            </a:r>
            <a:r>
              <a:rPr lang="cs-CZ" dirty="0" err="1" smtClean="0"/>
              <a:t>Crisis</a:t>
            </a:r>
            <a:r>
              <a:rPr lang="cs-CZ" dirty="0" smtClean="0"/>
              <a:t> 1997</a:t>
            </a:r>
            <a:endParaRPr lang="cs-CZ" dirty="0"/>
          </a:p>
          <a:p>
            <a:pPr marL="109728" indent="0">
              <a:buNone/>
            </a:pPr>
            <a:r>
              <a:rPr lang="cs-CZ" dirty="0" smtClean="0"/>
              <a:t>Argentina 1999-2002</a:t>
            </a:r>
          </a:p>
          <a:p>
            <a:pPr marL="109728" indent="0">
              <a:buNone/>
            </a:pPr>
            <a:r>
              <a:rPr lang="cs-CZ" dirty="0" smtClean="0"/>
              <a:t>Krize EU 2008 - 2010</a:t>
            </a:r>
          </a:p>
          <a:p>
            <a:pPr marL="109728" indent="0">
              <a:buNone/>
            </a:pPr>
            <a:r>
              <a:rPr lang="cs-CZ" dirty="0"/>
              <a:t>	</a:t>
            </a:r>
            <a:r>
              <a:rPr lang="cs-CZ" dirty="0" smtClean="0"/>
              <a:t>	</a:t>
            </a:r>
            <a:endParaRPr lang="cs-CZ" dirty="0"/>
          </a:p>
        </p:txBody>
      </p:sp>
      <p:sp>
        <p:nvSpPr>
          <p:cNvPr id="3" name="Nadpis 2"/>
          <p:cNvSpPr>
            <a:spLocks noGrp="1"/>
          </p:cNvSpPr>
          <p:nvPr>
            <p:ph type="title"/>
          </p:nvPr>
        </p:nvSpPr>
        <p:spPr/>
        <p:txBody>
          <a:bodyPr>
            <a:normAutofit fontScale="90000"/>
          </a:bodyPr>
          <a:lstStyle/>
          <a:p>
            <a:pPr algn="ctr"/>
            <a:r>
              <a:rPr lang="cs-CZ" dirty="0" smtClean="0"/>
              <a:t>Co je tedy finanční krize a ekonomická krize?</a:t>
            </a:r>
            <a:endParaRPr lang="cs-CZ" dirty="0"/>
          </a:p>
        </p:txBody>
      </p:sp>
    </p:spTree>
    <p:extLst>
      <p:ext uri="{BB962C8B-B14F-4D97-AF65-F5344CB8AC3E}">
        <p14:creationId xmlns:p14="http://schemas.microsoft.com/office/powerpoint/2010/main" val="1597813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2000</a:t>
            </a:r>
          </a:p>
          <a:p>
            <a:r>
              <a:rPr lang="cs-CZ" dirty="0" smtClean="0"/>
              <a:t>Internet jako fenomén modernizace</a:t>
            </a:r>
          </a:p>
          <a:p>
            <a:r>
              <a:rPr lang="cs-CZ" dirty="0" smtClean="0"/>
              <a:t>Tzv. </a:t>
            </a:r>
            <a:r>
              <a:rPr lang="cs-CZ" dirty="0" err="1" smtClean="0"/>
              <a:t>dot</a:t>
            </a:r>
            <a:r>
              <a:rPr lang="cs-CZ" dirty="0" smtClean="0"/>
              <a:t> – </a:t>
            </a:r>
            <a:r>
              <a:rPr lang="cs-CZ" dirty="0" err="1" smtClean="0"/>
              <a:t>coms</a:t>
            </a:r>
            <a:endParaRPr lang="cs-CZ" dirty="0" smtClean="0"/>
          </a:p>
          <a:p>
            <a:r>
              <a:rPr lang="cs-CZ" dirty="0" smtClean="0"/>
              <a:t>Bublina rostla od r. 1995 a splaskla 2000</a:t>
            </a:r>
          </a:p>
          <a:p>
            <a:r>
              <a:rPr lang="cs-CZ" dirty="0" smtClean="0"/>
              <a:t>Reakce USA: FED snížil výrazně úrokovou míru z 5,5 na 3,5 %</a:t>
            </a:r>
            <a:endParaRPr lang="cs-CZ" dirty="0"/>
          </a:p>
          <a:p>
            <a:pPr marL="109728" indent="0">
              <a:buNone/>
            </a:pPr>
            <a:r>
              <a:rPr lang="cs-CZ" dirty="0" smtClean="0"/>
              <a:t>= nový impuls pro investice</a:t>
            </a:r>
          </a:p>
          <a:p>
            <a:pPr marL="109728" indent="0">
              <a:buNone/>
            </a:pPr>
            <a:endParaRPr lang="cs-CZ" dirty="0"/>
          </a:p>
          <a:p>
            <a:pPr marL="681228" indent="-571500">
              <a:buAutoNum type="romanUcPeriod"/>
            </a:pPr>
            <a:endParaRPr lang="cs-CZ" dirty="0" smtClean="0"/>
          </a:p>
          <a:p>
            <a:endParaRPr lang="cs-CZ" dirty="0" smtClean="0"/>
          </a:p>
          <a:p>
            <a:pPr marL="109728" indent="0">
              <a:buNone/>
            </a:pPr>
            <a:endParaRPr lang="cs-CZ" dirty="0"/>
          </a:p>
        </p:txBody>
      </p:sp>
      <p:sp>
        <p:nvSpPr>
          <p:cNvPr id="3" name="Nadpis 2"/>
          <p:cNvSpPr>
            <a:spLocks noGrp="1"/>
          </p:cNvSpPr>
          <p:nvPr>
            <p:ph type="title"/>
          </p:nvPr>
        </p:nvSpPr>
        <p:spPr/>
        <p:txBody>
          <a:bodyPr>
            <a:normAutofit/>
          </a:bodyPr>
          <a:lstStyle/>
          <a:p>
            <a:pPr algn="ctr"/>
            <a:r>
              <a:rPr lang="cs-CZ" dirty="0" smtClean="0"/>
              <a:t>Internet </a:t>
            </a:r>
            <a:r>
              <a:rPr lang="cs-CZ" dirty="0" err="1" smtClean="0"/>
              <a:t>bubble</a:t>
            </a:r>
            <a:endParaRPr lang="cs-CZ" dirty="0"/>
          </a:p>
        </p:txBody>
      </p:sp>
    </p:spTree>
    <p:extLst>
      <p:ext uri="{BB962C8B-B14F-4D97-AF65-F5344CB8AC3E}">
        <p14:creationId xmlns:p14="http://schemas.microsoft.com/office/powerpoint/2010/main" val="465003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648" y="250938"/>
            <a:ext cx="5896372" cy="4525962"/>
          </a:xfrm>
        </p:spPr>
      </p:pic>
      <p:sp>
        <p:nvSpPr>
          <p:cNvPr id="3" name="Nadpis 2"/>
          <p:cNvSpPr>
            <a:spLocks noGrp="1"/>
          </p:cNvSpPr>
          <p:nvPr>
            <p:ph type="title"/>
          </p:nvPr>
        </p:nvSpPr>
        <p:spPr/>
        <p:txBody>
          <a:bodyPr/>
          <a:lstStyle/>
          <a:p>
            <a:endParaRPr lang="cs-CZ"/>
          </a:p>
        </p:txBody>
      </p:sp>
      <p:sp>
        <p:nvSpPr>
          <p:cNvPr id="5" name="Obdélník 4"/>
          <p:cNvSpPr/>
          <p:nvPr/>
        </p:nvSpPr>
        <p:spPr>
          <a:xfrm>
            <a:off x="1907704" y="4941168"/>
            <a:ext cx="4572000" cy="1200329"/>
          </a:xfrm>
          <a:prstGeom prst="rect">
            <a:avLst/>
          </a:prstGeom>
        </p:spPr>
        <p:txBody>
          <a:bodyPr>
            <a:spAutoFit/>
          </a:bodyPr>
          <a:lstStyle/>
          <a:p>
            <a:r>
              <a:rPr lang="en-US" dirty="0"/>
              <a:t>The technology-heavy NASDAQ Composite index peaked at 5,048 in March 2000, reflecting the high point of the dot-com bubble.</a:t>
            </a:r>
            <a:endParaRPr lang="cs-CZ" dirty="0"/>
          </a:p>
        </p:txBody>
      </p:sp>
    </p:spTree>
    <p:extLst>
      <p:ext uri="{BB962C8B-B14F-4D97-AF65-F5344CB8AC3E}">
        <p14:creationId xmlns:p14="http://schemas.microsoft.com/office/powerpoint/2010/main" val="37342359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6375</TotalTime>
  <Words>891</Words>
  <Application>Microsoft Office PowerPoint</Application>
  <PresentationFormat>Předvádění na obrazovce (4:3)</PresentationFormat>
  <Paragraphs>67</Paragraphs>
  <Slides>15</Slides>
  <Notes>5</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15</vt:i4>
      </vt:variant>
    </vt:vector>
  </HeadingPairs>
  <TitlesOfParts>
    <vt:vector size="21" baseType="lpstr">
      <vt:lpstr>Calibri</vt:lpstr>
      <vt:lpstr>Lucida Sans Unicode</vt:lpstr>
      <vt:lpstr>Verdana</vt:lpstr>
      <vt:lpstr>Wingdings 2</vt:lpstr>
      <vt:lpstr>Wingdings 3</vt:lpstr>
      <vt:lpstr>Shluk</vt:lpstr>
      <vt:lpstr>Prezentace aplikace PowerPoint</vt:lpstr>
      <vt:lpstr>Prezentace aplikace PowerPoint</vt:lpstr>
      <vt:lpstr>Prezentace aplikace PowerPoint</vt:lpstr>
      <vt:lpstr>Ekonomická krize</vt:lpstr>
      <vt:lpstr>Prezentace aplikace PowerPoint</vt:lpstr>
      <vt:lpstr>Druhy krize</vt:lpstr>
      <vt:lpstr>Co je tedy finanční krize a ekonomická krize?</vt:lpstr>
      <vt:lpstr>Internet bubble</vt:lpstr>
      <vt:lpstr>Prezentace aplikace PowerPoint</vt:lpstr>
      <vt:lpstr>USA je centrum krize?</vt:lpstr>
      <vt:lpstr>Stínové bankovnictví</vt:lpstr>
      <vt:lpstr>Prezentace aplikace PowerPoint</vt:lpstr>
      <vt:lpstr>Prezentace aplikace PowerPoint</vt:lpstr>
      <vt:lpstr>Další faktory</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5HD200 Hospodářské dějiny</dc:title>
  <dc:creator>Pavla</dc:creator>
  <cp:lastModifiedBy>Pavla Kačmárová</cp:lastModifiedBy>
  <cp:revision>91</cp:revision>
  <dcterms:created xsi:type="dcterms:W3CDTF">2011-09-21T09:03:58Z</dcterms:created>
  <dcterms:modified xsi:type="dcterms:W3CDTF">2017-11-30T12:58:22Z</dcterms:modified>
</cp:coreProperties>
</file>