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8" r:id="rId10"/>
    <p:sldId id="270" r:id="rId11"/>
    <p:sldId id="271" r:id="rId12"/>
    <p:sldId id="269" r:id="rId13"/>
    <p:sldId id="272" r:id="rId14"/>
    <p:sldId id="263" r:id="rId15"/>
    <p:sldId id="264" r:id="rId16"/>
    <p:sldId id="265" r:id="rId17"/>
    <p:sldId id="273" r:id="rId18"/>
    <p:sldId id="274" r:id="rId19"/>
    <p:sldId id="275" r:id="rId20"/>
    <p:sldId id="266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4" autoAdjust="0"/>
    <p:restoredTop sz="94660"/>
  </p:normalViewPr>
  <p:slideViewPr>
    <p:cSldViewPr snapToGrid="0">
      <p:cViewPr varScale="1">
        <p:scale>
          <a:sx n="86" d="100"/>
          <a:sy n="86" d="100"/>
        </p:scale>
        <p:origin x="42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1/29/2021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1/29/2021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1/29/2021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1/29/2021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1/29/2021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1/29/2021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1/29/2021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1/29/2021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1/29/2021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1/29/2021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1/29/2021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1/29/2021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5B1559-63FF-4106-8280-718E8425DF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6000" dirty="0"/>
              <a:t>Наречие</a:t>
            </a:r>
            <a:endParaRPr lang="cs-CZ" sz="6000" dirty="0"/>
          </a:p>
        </p:txBody>
      </p:sp>
    </p:spTree>
    <p:extLst>
      <p:ext uri="{BB962C8B-B14F-4D97-AF65-F5344CB8AC3E}">
        <p14:creationId xmlns:p14="http://schemas.microsoft.com/office/powerpoint/2010/main" val="28953089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3D289DD3-1C44-4424-8EF5-3C57145D42DC}"/>
              </a:ext>
            </a:extLst>
          </p:cNvPr>
          <p:cNvSpPr txBox="1"/>
          <p:nvPr/>
        </p:nvSpPr>
        <p:spPr>
          <a:xfrm>
            <a:off x="1207363" y="876674"/>
            <a:ext cx="9774315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Особенности образования чешских наречий</a:t>
            </a:r>
          </a:p>
          <a:p>
            <a:endParaRPr lang="de-DE" sz="2000" dirty="0">
              <a:effectLst/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r>
              <a:rPr lang="ru-RU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1. Перед суффиксом </a:t>
            </a:r>
            <a:r>
              <a:rPr lang="cs-CZ" sz="20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-e</a:t>
            </a:r>
            <a:r>
              <a:rPr lang="cs-CZ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согласные</a:t>
            </a:r>
            <a:r>
              <a:rPr lang="cs-CZ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cs-CZ" sz="20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</a:t>
            </a:r>
            <a:r>
              <a:rPr lang="cs-CZ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cs-CZ" sz="20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</a:t>
            </a:r>
            <a:r>
              <a:rPr lang="cs-CZ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cs-CZ" sz="20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</a:t>
            </a:r>
            <a:r>
              <a:rPr lang="cs-CZ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превращаются в мягкие</a:t>
            </a:r>
            <a:r>
              <a:rPr lang="cs-CZ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r>
              <a:rPr lang="cs-CZ" sz="20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ď</a:t>
            </a:r>
            <a:r>
              <a:rPr lang="cs-CZ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cs-CZ" sz="20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ť</a:t>
            </a:r>
            <a:r>
              <a:rPr lang="cs-CZ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cs-CZ" sz="20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ň</a:t>
            </a:r>
            <a:r>
              <a:rPr lang="cs-CZ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cs-CZ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(</a:t>
            </a:r>
            <a:r>
              <a:rPr lang="cs-CZ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hrdě</a:t>
            </a:r>
            <a:r>
              <a:rPr lang="cs-CZ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cs-CZ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napjatě</a:t>
            </a:r>
            <a:r>
              <a:rPr lang="cs-CZ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cs-CZ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srdečně</a:t>
            </a:r>
            <a:r>
              <a:rPr lang="cs-CZ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).</a:t>
            </a:r>
            <a:endParaRPr lang="de-DE" sz="2000" dirty="0">
              <a:effectLst/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r>
              <a:rPr lang="cs-CZ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ru-RU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r>
              <a:rPr lang="ru-RU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2. </a:t>
            </a:r>
            <a:r>
              <a:rPr lang="cs-CZ" sz="20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</a:t>
            </a:r>
            <a:r>
              <a:rPr lang="cs-CZ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cs-CZ" sz="20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</a:t>
            </a:r>
            <a:r>
              <a:rPr lang="cs-CZ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cs-CZ" sz="20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ch</a:t>
            </a:r>
            <a:r>
              <a:rPr lang="cs-CZ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cs-CZ" sz="20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</a:t>
            </a:r>
            <a:r>
              <a:rPr lang="cs-CZ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чередуются</a:t>
            </a:r>
            <a:r>
              <a:rPr lang="cs-CZ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с </a:t>
            </a:r>
            <a:r>
              <a:rPr lang="cs-CZ" sz="20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</a:t>
            </a:r>
            <a:r>
              <a:rPr lang="cs-CZ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cs-CZ" sz="20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z</a:t>
            </a:r>
            <a:r>
              <a:rPr lang="cs-CZ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cs-CZ" sz="20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š</a:t>
            </a:r>
            <a:r>
              <a:rPr lang="cs-CZ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cs-CZ" sz="20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ř</a:t>
            </a:r>
            <a:r>
              <a:rPr lang="cs-CZ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cs-CZ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(</a:t>
            </a:r>
            <a:r>
              <a:rPr lang="cs-CZ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krátký → krátce, drahý→ draze, tichý → tiše, dobrý → dobře</a:t>
            </a:r>
            <a:r>
              <a:rPr lang="cs-CZ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).</a:t>
            </a:r>
            <a:br>
              <a:rPr lang="cs-CZ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</a:br>
            <a:endParaRPr lang="ru-RU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r>
              <a:rPr lang="ru-RU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3. С помощью суффикса 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-y</a:t>
            </a:r>
            <a:r>
              <a:rPr lang="ru-RU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наречия образуются по большей части от прилагательных</a:t>
            </a:r>
            <a:r>
              <a:rPr lang="cs-CZ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na </a:t>
            </a:r>
            <a:r>
              <a:rPr lang="cs-CZ" sz="20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-</a:t>
            </a:r>
            <a:r>
              <a:rPr lang="cs-CZ" sz="2000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ský</a:t>
            </a:r>
            <a:r>
              <a:rPr lang="cs-CZ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cs-CZ" sz="20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-</a:t>
            </a:r>
            <a:r>
              <a:rPr lang="cs-CZ" sz="2000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cký</a:t>
            </a:r>
            <a:r>
              <a:rPr lang="cs-CZ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cs-CZ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(</a:t>
            </a:r>
            <a:r>
              <a:rPr lang="cs-CZ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český → česky, německý → německy, fantastický → fantasticky</a:t>
            </a:r>
            <a:r>
              <a:rPr lang="cs-CZ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); </a:t>
            </a:r>
            <a:r>
              <a:rPr lang="ru-RU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за исключением </a:t>
            </a:r>
            <a:r>
              <a:rPr lang="cs-CZ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hezký → hezky</a:t>
            </a:r>
            <a:r>
              <a:rPr lang="cs-CZ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br>
              <a:rPr lang="cs-CZ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</a:br>
            <a:endParaRPr lang="ru-RU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r>
              <a:rPr lang="ru-RU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4. </a:t>
            </a:r>
            <a:r>
              <a:rPr lang="ru-RU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От некоторых прилагательных наречия образуются и с помощью суффикса </a:t>
            </a:r>
            <a:r>
              <a:rPr lang="cs-CZ" sz="20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-o</a:t>
            </a:r>
            <a:r>
              <a:rPr lang="cs-CZ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и</a:t>
            </a:r>
            <a:r>
              <a:rPr lang="ru-RU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с помощью </a:t>
            </a:r>
            <a:r>
              <a:rPr lang="cs-CZ" sz="20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суффикса</a:t>
            </a:r>
            <a:r>
              <a:rPr lang="cs-CZ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cs-CZ" sz="20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-e</a:t>
            </a:r>
            <a:r>
              <a:rPr lang="cs-CZ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cs-CZ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(</a:t>
            </a:r>
            <a:r>
              <a:rPr lang="cs-CZ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draho</a:t>
            </a:r>
            <a:r>
              <a:rPr lang="cs-CZ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i </a:t>
            </a:r>
            <a:r>
              <a:rPr lang="cs-CZ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draze</a:t>
            </a:r>
            <a:r>
              <a:rPr lang="cs-CZ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cs-CZ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těžko</a:t>
            </a:r>
            <a:r>
              <a:rPr lang="cs-CZ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i </a:t>
            </a:r>
            <a:r>
              <a:rPr lang="cs-CZ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těžce</a:t>
            </a:r>
            <a:r>
              <a:rPr lang="cs-CZ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). </a:t>
            </a:r>
            <a:endParaRPr lang="ru-RU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r>
              <a:rPr lang="ru-RU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Между этими формами может не быть семантических отличий (</a:t>
            </a:r>
            <a:r>
              <a:rPr lang="cs-CZ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Trpce lid žije v palácích, trpko se </a:t>
            </a:r>
            <a:r>
              <a:rPr lang="cs-CZ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dýše</a:t>
            </a:r>
            <a:r>
              <a:rPr lang="cs-CZ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v chýši. </a:t>
            </a:r>
            <a:r>
              <a:rPr lang="cs-CZ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Ner</a:t>
            </a:r>
            <a:r>
              <a:rPr lang="cs-CZ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r>
              <a:rPr lang="ru-RU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). </a:t>
            </a:r>
            <a:endParaRPr lang="de-DE" sz="2000" dirty="0">
              <a:effectLst/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828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42E86366-23EE-4583-B15A-F3898743CCCE}"/>
              </a:ext>
            </a:extLst>
          </p:cNvPr>
          <p:cNvSpPr txBox="1"/>
          <p:nvPr/>
        </p:nvSpPr>
        <p:spPr>
          <a:xfrm>
            <a:off x="312198" y="338026"/>
            <a:ext cx="11567604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Однако часто смысловое отличие имеется.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Более конкретное, территориальное значение.</a:t>
            </a:r>
          </a:p>
          <a:p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bydlí blízko, daleko, spadl hluboko, létá vysoko, nízko, tuho naškrobený</a:t>
            </a:r>
          </a:p>
          <a:p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Более общее, переносное значение.</a:t>
            </a:r>
          </a:p>
          <a:p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blízce příbuzný, tak dalece známý, hluboce zarmoucen, vysoce vážený, nízce smýšlející, tuze (velmi) se mýlíš</a:t>
            </a:r>
          </a:p>
          <a:p>
            <a:endParaRPr lang="ru-RU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 безличных конструкциях с быть преобладают формы на –о</a:t>
            </a:r>
          </a:p>
          <a:p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je sychravo, ošklivo, prázdno, je mi nevolno</a:t>
            </a:r>
          </a:p>
          <a:p>
            <a:endParaRPr lang="cs-CZ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Zdá se mi to, nebo tam (hluboko, hluboce) uprostřed červeně svítí?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Zda a jak (daleko, dalece) vyhovují tomuto nároku, nelze nikdy předem říci a musí se to případ od případu ověřovat.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Bylo (sychravo, sychravě) a v mrazivém vzduchu se vznášel příslib prvního sněhu.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Potáhla z cigarety, zvedla bradu a (hluboko, hluboce) se zamyslela, nebo třeba jen hrála o čas.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Nemusíte jezdit (daleko, dalece) můžete si prostřít a poležet třeba v trávě u chalupy či někde poblíž, kam dojedete na kole.</a:t>
            </a:r>
          </a:p>
        </p:txBody>
      </p:sp>
    </p:spTree>
    <p:extLst>
      <p:ext uri="{BB962C8B-B14F-4D97-AF65-F5344CB8AC3E}">
        <p14:creationId xmlns:p14="http://schemas.microsoft.com/office/powerpoint/2010/main" val="28175415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3BA25FF6-FD5C-4C9F-BA27-1DA5E36F4242}"/>
              </a:ext>
            </a:extLst>
          </p:cNvPr>
          <p:cNvSpPr txBox="1"/>
          <p:nvPr/>
        </p:nvSpPr>
        <p:spPr>
          <a:xfrm>
            <a:off x="1624614" y="892063"/>
            <a:ext cx="8806648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В ЧЯ необходимо обращать большее внимание на порядок слов (это рекомендация, не правило)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Doma </a:t>
            </a:r>
            <a:r>
              <a:rPr lang="cs-CZ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poslušně uklízí</a:t>
            </a: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, ale v práci </a:t>
            </a:r>
            <a:r>
              <a:rPr lang="cs-CZ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se chová divně</a:t>
            </a: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Если валентность глагола требует обязательного восполнения позиции – наречие стоит обычно за глаголом.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Jako vždy </a:t>
            </a:r>
            <a:r>
              <a:rPr lang="cs-CZ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vypadala báječně</a:t>
            </a: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endParaRPr lang="ru-RU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Если глагол не требует обязательного восполнения валентности справа, наречие в препозиции.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Maminky </a:t>
            </a:r>
            <a:r>
              <a:rPr lang="cs-CZ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spokojeně sedí </a:t>
            </a: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u stolku v knihovně.</a:t>
            </a:r>
          </a:p>
          <a:p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Если наречие связано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c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реализацией тематическо-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рематического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членения, порядок слов подчинен ему.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Starý pán </a:t>
            </a:r>
            <a:r>
              <a:rPr lang="cs-CZ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pobíhal zmateně </a:t>
            </a: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po chodníku i silnici.</a:t>
            </a:r>
            <a:endParaRPr lang="cs-CZ" sz="2000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2662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D09416D3-C458-4B43-AFB0-CAD472102760}"/>
              </a:ext>
            </a:extLst>
          </p:cNvPr>
          <p:cNvSpPr txBox="1"/>
          <p:nvPr/>
        </p:nvSpPr>
        <p:spPr>
          <a:xfrm>
            <a:off x="1208842" y="1488697"/>
            <a:ext cx="9774315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Принципиальных расхождений в грамматической структуре данной части речи между ЧЯ и РЯ нет.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Чешско-русские несоответствия.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1. Выражения типа: </a:t>
            </a: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po celé dny pracoval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соответствуют в РЯ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твор.п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целыми днями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dnes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соответствует 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сегодня, теперь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teprve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соответствует 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только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Несоответствия по большей части носят лексический характер.</a:t>
            </a:r>
          </a:p>
        </p:txBody>
      </p:sp>
    </p:spTree>
    <p:extLst>
      <p:ext uri="{BB962C8B-B14F-4D97-AF65-F5344CB8AC3E}">
        <p14:creationId xmlns:p14="http://schemas.microsoft.com/office/powerpoint/2010/main" val="16586555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C67F2652-0F18-466E-BDD9-5CD33EC98C82}"/>
              </a:ext>
            </a:extLst>
          </p:cNvPr>
          <p:cNvSpPr txBox="1"/>
          <p:nvPr/>
        </p:nvSpPr>
        <p:spPr>
          <a:xfrm>
            <a:off x="494190" y="380582"/>
            <a:ext cx="11203620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Фразеологизмы и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фразеологизованные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выражения, включающие наречия</a:t>
            </a: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Jelikož máme omezené prostory, nezbývá nic jiného než šatník čas od času protřídit.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Со дня на день и с часу на час он собирался навестить Татьяну, но все откладывал, удивляясь своей нерешительности.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O čem spolu tehdy, většinou mezi čtyřma očima, hovořili, zůstane navždy tajemstvím; četné spekulace historiků i novinářů vycházely z toho, že mnohaleté kolegiální a dokonce přátelské kontakty obou fyziků po kodaňském setkání skončily.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Так слово за слово, и наша беседа вышла за рамки заявленной темы.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Kniha vás krok za krokem provede jednotlivými technikami a názorně vám ukáže, jak posílit svaly trupu v oblasti beder, pánve, břicha a kyčlí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Год за годом Катерина писала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Милию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год за годом отправляла посылки.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Už rok trávím den za dnem v ubohém špinavém hotelovém pokoji.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Od redaktorů dostává den co den na stůl řadu příspěvků od těch, kteří se snaží tímto způsobem zviditelnit.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Оттого и речь его из году в год становилась тише и медлительнее.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Žádné kamarádství s těmi, kteří pochodují stejným krokem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Жили душа в душу, занимались только друг другом.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 открытой могилы, рука об руку, стояли родители Нади, приехавшие из Серпухова.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8781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66EEBA33-EBF5-447C-9098-B36225DA1335}"/>
              </a:ext>
            </a:extLst>
          </p:cNvPr>
          <p:cNvSpPr txBox="1"/>
          <p:nvPr/>
        </p:nvSpPr>
        <p:spPr>
          <a:xfrm>
            <a:off x="1102310" y="838718"/>
            <a:ext cx="10235954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Люда с ног валилась от усталости, внук, как назло, подхватил ветрянку.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"За трупом, что ли?" ― спросил контролёр напрямик.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Рыбаки аж рты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пораскрывали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наперебой спрашивать начали.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Лиза вообще наотрез отказывалась со мной общаться.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они взялись раз с товарищем плыть наперегонки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Не случайно в начале встречи он как бы невзначай проронил, что три года не общался один на один с журналистами.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Когда не желаешь разделить с другими свою беду, поневоле становишься жестоким с теми, кого любишь.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Партия власти сплошь и рядом нарушает обязательства.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Через час, исколесив всю толкучку вдоль и поперёк, Японец окончательно убедился, что лапти найти невозможно.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Он боялся вспышки эпидемии, остро нуждался в рабочих руках, и требовал помощи.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После этого она закрыла глаза, лежала молча, дышала ровно.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Бэда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вдруг споткнулся, густо покраснел и выпустил ее руку.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Дед уже туго слышал.</a:t>
            </a:r>
          </a:p>
        </p:txBody>
      </p:sp>
    </p:spTree>
    <p:extLst>
      <p:ext uri="{BB962C8B-B14F-4D97-AF65-F5344CB8AC3E}">
        <p14:creationId xmlns:p14="http://schemas.microsoft.com/office/powerpoint/2010/main" val="824985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8D649B12-6D96-491C-B57D-50697AF48121}"/>
              </a:ext>
            </a:extLst>
          </p:cNvPr>
          <p:cNvSpPr txBox="1"/>
          <p:nvPr/>
        </p:nvSpPr>
        <p:spPr>
          <a:xfrm>
            <a:off x="1031289" y="1074872"/>
            <a:ext cx="10129421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Děje se tak navzdory tomu, že část české veřejnosti zjevně Izrael a Židy „nemusí“.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Ačkoliv s nádobím schválně nahlas cinkal a hlasitě bouchal dvířky kredence, když hledal čaj, nikdo se v kuchyni neobjevil.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Užívejte každé ráno nalačno a okamžitě se vám při dýchání uleví.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Nějaké základy mám, se svým personálem se domluvím, ale nemůžu plynně mluvit s hosty. Což je v restauraci velká chyba.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Stál tam, v plášti z vlčích kůží nedbale nasazeném na širokých ramenou a v helmě s velkými rohy, která mu ještě dodávala na vzrůstu, mezi míhajícími se stíny.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Zatímco se komisař protahuje mezi stojícími lidmi, osahává si nos, ústa a uši, jako by se chtěl potmě hmatem ujistit, že je to on.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Teď už plakala usedavě, nemohla se na něho ani podívat.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Od té doby vytrvale přesvědčuje soudy, že jednal ze strachu o život.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Každým krokem člověk chtěj nechtěj vzpomíná na to, čemu přivykl, co si zamiloval, co si zvolil, aby vyplnilo jeho život, co mu přisoudil sám osud.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Neměli bychom proto ukvapeně tuto alternativu odmítat.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Tuňák a vejce natvrdo mezi dvěma krajíci chleba.</a:t>
            </a:r>
          </a:p>
        </p:txBody>
      </p:sp>
    </p:spTree>
    <p:extLst>
      <p:ext uri="{BB962C8B-B14F-4D97-AF65-F5344CB8AC3E}">
        <p14:creationId xmlns:p14="http://schemas.microsoft.com/office/powerpoint/2010/main" val="36604551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6654A539-BB17-436E-BD82-F4933C47139E}"/>
              </a:ext>
            </a:extLst>
          </p:cNvPr>
          <p:cNvSpPr txBox="1"/>
          <p:nvPr/>
        </p:nvSpPr>
        <p:spPr>
          <a:xfrm>
            <a:off x="2976239" y="772854"/>
            <a:ext cx="6094520" cy="51097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u="sng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Упражнение № 6</a:t>
            </a:r>
            <a:endParaRPr lang="cs-CZ" sz="20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u="sng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Переведите:</a:t>
            </a:r>
            <a:endParaRPr lang="cs-CZ" sz="20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Вы ведь здесь </a:t>
            </a:r>
            <a:r>
              <a:rPr lang="ru-RU" sz="20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впервые</a:t>
            </a: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? </a:t>
            </a:r>
            <a:endParaRPr lang="cs-CZ" sz="20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Я с вами </a:t>
            </a:r>
            <a:r>
              <a:rPr lang="ru-RU" sz="20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заодно</a:t>
            </a: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 </a:t>
            </a:r>
            <a:endParaRPr lang="cs-CZ" sz="20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Сложив это письмо </a:t>
            </a:r>
            <a:r>
              <a:rPr lang="ru-RU" sz="20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вдвое</a:t>
            </a: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он спрятал его. </a:t>
            </a:r>
            <a:endParaRPr lang="cs-CZ" sz="20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Я </a:t>
            </a:r>
            <a:r>
              <a:rPr lang="ru-RU" sz="20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сперва</a:t>
            </a: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думал, что он только шутит.</a:t>
            </a:r>
            <a:endParaRPr lang="cs-CZ" sz="20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Мы начали работать вдвоем.</a:t>
            </a:r>
            <a:endParaRPr lang="cs-CZ" sz="20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Студент сдал </a:t>
            </a:r>
            <a:r>
              <a:rPr lang="ru-RU" sz="20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играючи </a:t>
            </a: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экзамен по философии.</a:t>
            </a:r>
            <a:endParaRPr lang="cs-CZ" sz="20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Мой дядя жил долгое время </a:t>
            </a:r>
            <a:r>
              <a:rPr lang="ru-RU" sz="20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припеваючи</a:t>
            </a: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  <a:endParaRPr lang="cs-CZ" sz="20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Мы решили </a:t>
            </a:r>
            <a:r>
              <a:rPr lang="ru-RU" sz="20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немедля</a:t>
            </a: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отправиться в дорогу.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988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2F8A13C-BDE4-453E-84A8-36A7F73060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259">
            <a:off x="2524822" y="280280"/>
            <a:ext cx="5526628" cy="6297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53095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E951B1F-C6DC-47D3-8CA1-7A748B7579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477" y="26319"/>
            <a:ext cx="6926565" cy="6831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4575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F00EC39B-506B-42DD-8019-16034D23D69B}"/>
              </a:ext>
            </a:extLst>
          </p:cNvPr>
          <p:cNvSpPr txBox="1"/>
          <p:nvPr/>
        </p:nvSpPr>
        <p:spPr>
          <a:xfrm>
            <a:off x="239696" y="302359"/>
            <a:ext cx="11532093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Наречие – это неизменяемая часть речи, которая обозначает признак действия, состояния, предмета либо другого признака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то есть: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признак глагола 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бегают быстро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существительного 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прогулка пешком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прилагательного 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очень веселый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другого наречия 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потрясающе вкусно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 </a:t>
            </a:r>
          </a:p>
          <a:p>
            <a:pPr algn="just"/>
            <a:endParaRPr lang="ru-RU" sz="2000" kern="50" dirty="0"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 морфологической точки зрения наречие лишено формальных признаков, общих всем типам наречий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т.к. </a:t>
            </a:r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единственный его формальный признак – неизменяемость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в отличие от остальных </a:t>
            </a:r>
            <a:r>
              <a:rPr lang="ru-RU" sz="2000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автосемантических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частей речи. </a:t>
            </a:r>
          </a:p>
          <a:p>
            <a:pPr algn="just"/>
            <a:endParaRPr lang="ru-RU" sz="2000" kern="50" dirty="0"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Единственной морфологической категорией наречий являются степени сравнения, образование которых, однако, происходит только от качественных имен прилагательных.</a:t>
            </a:r>
            <a:endParaRPr lang="cs-CZ" sz="2000" b="1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endParaRPr lang="ru-RU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 предложении наречие чаще всего выступает в роли обстоятельства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Она спала беспокойно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.), </a:t>
            </a:r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реже – несогласованного определения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Я люблю яйцо всмятку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.).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Наречия состояния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(слова категории состояния) </a:t>
            </a:r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могут быть также частью предиката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Мне стало весело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.).</a:t>
            </a:r>
          </a:p>
          <a:p>
            <a:pPr algn="just"/>
            <a:endParaRPr lang="cs-CZ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>
              <a:tabLst>
                <a:tab pos="270510" algn="l"/>
              </a:tabLst>
            </a:pPr>
            <a:endParaRPr lang="cs-CZ" sz="2000" kern="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1022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D370F3C-B82C-46E3-9FAB-4A38597815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0179">
            <a:off x="1762144" y="298286"/>
            <a:ext cx="8415556" cy="6261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1685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E8A773A-3B6F-4868-ACCC-D3C3030482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285" y="1199646"/>
            <a:ext cx="8619241" cy="461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31882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DCA2FED-A0D1-4F33-951C-13063CB085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732" y="723276"/>
            <a:ext cx="9408369" cy="5682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29587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1F49962-6D3F-44CB-A416-9E412C1779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221" y="772212"/>
            <a:ext cx="9249558" cy="5313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44750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562C320-33A2-46A4-9A9E-9BD66FB56C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655" y="561011"/>
            <a:ext cx="9820689" cy="573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28231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A40ACCB-4DCD-4FBF-B988-EF4433AE94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6638" y="276084"/>
            <a:ext cx="9618724" cy="6305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66801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664195D-E5FE-4D8C-9F47-564CE2DDD2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291" y="158064"/>
            <a:ext cx="8778135" cy="6541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7921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072E2115-5EF3-4D86-B004-0F15CD98C746}"/>
              </a:ext>
            </a:extLst>
          </p:cNvPr>
          <p:cNvSpPr txBox="1"/>
          <p:nvPr/>
        </p:nvSpPr>
        <p:spPr>
          <a:xfrm>
            <a:off x="390617" y="643422"/>
            <a:ext cx="11221375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270510" algn="l"/>
              </a:tabLst>
            </a:pPr>
            <a:r>
              <a:rPr lang="cs-CZ" sz="2000" b="1" kern="5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Слова</a:t>
            </a:r>
            <a:r>
              <a:rPr lang="cs-CZ" sz="2000" b="1" kern="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к</a:t>
            </a:r>
            <a:r>
              <a:rPr lang="ru-RU" sz="2000" b="1" kern="5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атегории</a:t>
            </a:r>
            <a:r>
              <a:rPr lang="ru-RU" sz="2000" b="1" kern="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состояния (</a:t>
            </a:r>
            <a:r>
              <a:rPr lang="ru-RU" sz="2000" b="1" kern="5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предикативы</a:t>
            </a:r>
            <a:r>
              <a:rPr lang="ru-RU" sz="2000" b="1" kern="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 — иногда определяются как самостоятельная часть речи, в которую входят неизменяемые слова, отвечающие на вопрос </a:t>
            </a:r>
            <a:r>
              <a:rPr lang="ru-RU" sz="2000" b="1" i="1" kern="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как? каково? </a:t>
            </a:r>
            <a:r>
              <a:rPr lang="ru-RU" sz="2000" b="1" kern="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и обозначающие состояние предмета. </a:t>
            </a:r>
            <a:r>
              <a:rPr lang="ru-RU" sz="2000" u="sng" kern="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Иногда к ним относят и краткие прилагательные </a:t>
            </a:r>
            <a:r>
              <a:rPr lang="ru-RU" sz="2000" kern="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рад, должен</a:t>
            </a:r>
            <a:r>
              <a:rPr lang="ru-RU" sz="2000" kern="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), </a:t>
            </a:r>
            <a:r>
              <a:rPr lang="ru-RU" sz="2000" u="sng" kern="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и наречные выражения </a:t>
            </a:r>
            <a:r>
              <a:rPr lang="ru-RU" sz="2000" kern="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быть начеку</a:t>
            </a:r>
            <a:r>
              <a:rPr lang="ru-RU" sz="2000" kern="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 </a:t>
            </a:r>
          </a:p>
          <a:p>
            <a:pPr algn="just">
              <a:tabLst>
                <a:tab pos="270510" algn="l"/>
              </a:tabLst>
            </a:pPr>
            <a:endParaRPr lang="ru-RU" sz="2000" kern="50" dirty="0">
              <a:solidFill>
                <a:srgbClr val="000000"/>
              </a:solidFill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>
              <a:tabLst>
                <a:tab pos="270510" algn="l"/>
              </a:tabLst>
            </a:pPr>
            <a:r>
              <a:rPr lang="ru-RU" sz="2000" b="1" kern="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К словам категории состояния относят только те слова, которые являются единым главным членом односоставных предложений или входят в его состав </a:t>
            </a:r>
            <a:r>
              <a:rPr lang="ru-RU" sz="2000" kern="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Надо торопиться</a:t>
            </a:r>
            <a:r>
              <a:rPr lang="ru-RU" sz="2000" kern="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</a:t>
            </a:r>
            <a:endParaRPr lang="cs-CZ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>
              <a:tabLst>
                <a:tab pos="270510" algn="l"/>
              </a:tabLst>
            </a:pPr>
            <a:endParaRPr lang="ru-RU" sz="2000" kern="5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tabLst>
                <a:tab pos="270510" algn="l"/>
              </a:tabLst>
            </a:pPr>
            <a:r>
              <a:rPr lang="ru-RU" sz="2000" u="sng" kern="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 происхождению выделяют:</a:t>
            </a:r>
            <a:endParaRPr lang="cs-CZ" sz="2000" u="sng" kern="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270510" algn="l"/>
                <a:tab pos="292100" algn="l"/>
                <a:tab pos="457200" algn="l"/>
              </a:tabLst>
            </a:pPr>
            <a:r>
              <a:rPr lang="ru-RU" sz="2000" kern="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слова на -о, соотносимые с наречиями и краткими формами прилагательных (</a:t>
            </a:r>
            <a:r>
              <a:rPr lang="ru-RU" sz="2000" i="1" kern="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тоскливо, весело</a:t>
            </a:r>
            <a:r>
              <a:rPr lang="ru-RU" sz="2000" kern="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),</a:t>
            </a:r>
            <a:endParaRPr lang="cs-CZ" sz="2000" kern="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270510" algn="l"/>
                <a:tab pos="292100" algn="l"/>
                <a:tab pos="457200" algn="l"/>
              </a:tabLst>
            </a:pPr>
            <a:r>
              <a:rPr lang="ru-RU" sz="2000" kern="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слова, соотносимые с существительными (</a:t>
            </a:r>
            <a:r>
              <a:rPr lang="ru-RU" sz="2000" i="1" kern="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грех, охота</a:t>
            </a:r>
            <a:r>
              <a:rPr lang="ru-RU" sz="2000" kern="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),</a:t>
            </a:r>
            <a:endParaRPr lang="cs-CZ" sz="2000" kern="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270510" algn="l"/>
                <a:tab pos="292100" algn="l"/>
                <a:tab pos="457200" algn="l"/>
              </a:tabLst>
            </a:pPr>
            <a:r>
              <a:rPr lang="ru-RU" sz="2000" kern="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неизменяемые слова, не находящие соответствий в других частях речи (</a:t>
            </a:r>
            <a:r>
              <a:rPr lang="ru-RU" sz="2000" i="1" kern="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надо, жаль</a:t>
            </a:r>
            <a:r>
              <a:rPr lang="ru-RU" sz="2000" kern="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).</a:t>
            </a:r>
            <a:endParaRPr lang="cs-CZ" sz="2000" kern="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tabLst>
                <a:tab pos="270510" algn="l"/>
                <a:tab pos="292100" algn="l"/>
              </a:tabLst>
            </a:pPr>
            <a:endParaRPr lang="ru-RU" sz="2000" kern="5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tabLst>
                <a:tab pos="270510" algn="l"/>
                <a:tab pos="292100" algn="l"/>
              </a:tabLst>
            </a:pPr>
            <a:r>
              <a:rPr lang="ru-RU" sz="2000" u="sng" kern="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 значению выделяют:</a:t>
            </a:r>
            <a:endParaRPr lang="cs-CZ" sz="2000" u="sng" kern="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270510" algn="l"/>
                <a:tab pos="292100" algn="l"/>
                <a:tab pos="457200" algn="l"/>
              </a:tabLst>
            </a:pPr>
            <a:r>
              <a:rPr lang="ru-RU" sz="2000" kern="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качественные (</a:t>
            </a:r>
            <a:r>
              <a:rPr lang="ru-RU" sz="2000" i="1" kern="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досадно, пыльно</a:t>
            </a:r>
            <a:r>
              <a:rPr lang="ru-RU" sz="2000" kern="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ru-RU" sz="2000" kern="5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предикативы</a:t>
            </a:r>
            <a:r>
              <a:rPr lang="ru-RU" sz="2000" kern="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  <a:endParaRPr lang="cs-CZ" sz="2000" kern="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270510" algn="l"/>
                <a:tab pos="292100" algn="l"/>
                <a:tab pos="457200" algn="l"/>
              </a:tabLst>
            </a:pPr>
            <a:r>
              <a:rPr lang="ru-RU" sz="2000" kern="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модальные (</a:t>
            </a:r>
            <a:r>
              <a:rPr lang="ru-RU" sz="2000" i="1" kern="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нельзя, можно</a:t>
            </a:r>
            <a:r>
              <a:rPr lang="ru-RU" sz="2000" kern="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ru-RU" sz="2000" kern="5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предикативы</a:t>
            </a:r>
            <a:r>
              <a:rPr lang="ru-RU" sz="2000" kern="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cs-CZ" sz="2000" kern="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044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BEF3799C-29A4-4AAB-A402-688DC529C728}"/>
              </a:ext>
            </a:extLst>
          </p:cNvPr>
          <p:cNvSpPr txBox="1"/>
          <p:nvPr/>
        </p:nvSpPr>
        <p:spPr>
          <a:xfrm>
            <a:off x="763479" y="692457"/>
            <a:ext cx="10520039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Образование наречий</a:t>
            </a:r>
          </a:p>
          <a:p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 РЯ довольно мало непроизводных наречий 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вдруг, прежде, еле-еле, теперь, здесь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), основную часть составляют наречия, мотивированные словами разных частей речи: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прилагательными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привычно, тайком, по-деловому, врассыпную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существительными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домой, всерьез, издали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числительными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трижды, втрое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местоимениями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отчего, незачем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глаголами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стоймя, волоком, вплавь, вдогонку, второпях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наречиями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слабовато, частенько, недаром, отныне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Прочие непроизводные наречия</a:t>
            </a:r>
          </a:p>
          <a:p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времени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: вчера, завтра, тогда, когда, иногда, всегда, пока, теперь, ныне, уже, после; </a:t>
            </a:r>
          </a:p>
          <a:p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места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: вон, прочь, где, возле, подле, около, там, тут, туда, сюда, куда, всюду; </a:t>
            </a:r>
          </a:p>
          <a:p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образа и способа действия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: вдруг, как, так, иначе; </a:t>
            </a:r>
          </a:p>
          <a:p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степени или меры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: столько, сколько, очень, почти, едва, чуть.</a:t>
            </a:r>
          </a:p>
        </p:txBody>
      </p:sp>
    </p:spTree>
    <p:extLst>
      <p:ext uri="{BB962C8B-B14F-4D97-AF65-F5344CB8AC3E}">
        <p14:creationId xmlns:p14="http://schemas.microsoft.com/office/powerpoint/2010/main" val="3938169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F2278D51-BD50-49B5-A0F0-5CE9D58CAD4D}"/>
              </a:ext>
            </a:extLst>
          </p:cNvPr>
          <p:cNvSpPr txBox="1"/>
          <p:nvPr/>
        </p:nvSpPr>
        <p:spPr>
          <a:xfrm>
            <a:off x="254493" y="0"/>
            <a:ext cx="11683013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Способы образования наречий:</a:t>
            </a:r>
          </a:p>
          <a:p>
            <a:pPr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1. При помощи аффиксов, причем чаще всего (в большинстве случаев) речь идет о суффиксе -о. 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•	–о (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гладко, верно, далеко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), сравни краткие формы прилагательных (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Платье мал</a:t>
            </a:r>
            <a:r>
              <a:rPr lang="ru-RU" i="1" u="sng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– краткое прилагательное х 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Нас м</a:t>
            </a:r>
            <a:r>
              <a:rPr lang="ru-RU" i="1" u="sng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ло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- наречие);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•	–е используется в случае образования наречий от прилагательных на –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щий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-чий (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вызывающе, жгуче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•	-и используется в случае образования от прилагательных на -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ский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цкий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богатырски, молодецки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), иногда в сочетании с приставкой по- (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по-русски, по-отцовски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); 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•	–ому, -ему в сочетании с приставкой по- (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по-новому, по-весеннему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2. Многие наречия образованы от бывших косвенных падежей прилагательных в сочетании с предлогами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наскоро, заживо, изредка, вкратце, подолгу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3. Многие наречия образованы от имен существительных в сочетании с предлогами и беспредложного творительного падежа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изнутри, отчасти, снизу, поверху, наверху, вновь, вечером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), причем предлоги на и в особенно продуктивны.</a:t>
            </a:r>
          </a:p>
          <a:p>
            <a:pPr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4. Некоторые (немногие) наречия образованы от числительных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вдвое, по двое, вдвоем, дважды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5. Некоторые наречия образованы от деепричастий на –а, -я, они часто отличаются своим ударением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Он слушал м</a:t>
            </a:r>
            <a:r>
              <a:rPr lang="ru-RU" i="1" u="sng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лча.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наречие х 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Молч</a:t>
            </a:r>
            <a:r>
              <a:rPr lang="ru-RU" i="1" u="sng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, ты ничего не объяснишь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- деепричастие).</a:t>
            </a:r>
          </a:p>
          <a:p>
            <a:pPr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6. В функции наречия иногда выступают устойчивые выражения,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это аналитический способ образования (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с глазу на глаз, время от времени, со дня на день, надлежащим образом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862607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F8D32EA7-DBD7-4642-A147-EB9ACFF70369}"/>
              </a:ext>
            </a:extLst>
          </p:cNvPr>
          <p:cNvSpPr txBox="1"/>
          <p:nvPr/>
        </p:nvSpPr>
        <p:spPr>
          <a:xfrm>
            <a:off x="3098307" y="301841"/>
            <a:ext cx="615000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Образование местоименных наречий</a:t>
            </a:r>
            <a:endParaRPr lang="cs-CZ" sz="2000" b="1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59296BD3-2A7A-4EBA-ABF9-4DEBD856EF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1311480"/>
              </p:ext>
            </p:extLst>
          </p:nvPr>
        </p:nvGraphicFramePr>
        <p:xfrm>
          <a:off x="248575" y="941033"/>
          <a:ext cx="11718523" cy="54473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14838">
                  <a:extLst>
                    <a:ext uri="{9D8B030D-6E8A-4147-A177-3AD203B41FA5}">
                      <a16:colId xmlns:a16="http://schemas.microsoft.com/office/drawing/2014/main" val="4115793367"/>
                    </a:ext>
                  </a:extLst>
                </a:gridCol>
                <a:gridCol w="1299705">
                  <a:extLst>
                    <a:ext uri="{9D8B030D-6E8A-4147-A177-3AD203B41FA5}">
                      <a16:colId xmlns:a16="http://schemas.microsoft.com/office/drawing/2014/main" val="1836579128"/>
                    </a:ext>
                  </a:extLst>
                </a:gridCol>
                <a:gridCol w="1531418">
                  <a:extLst>
                    <a:ext uri="{9D8B030D-6E8A-4147-A177-3AD203B41FA5}">
                      <a16:colId xmlns:a16="http://schemas.microsoft.com/office/drawing/2014/main" val="143843813"/>
                    </a:ext>
                  </a:extLst>
                </a:gridCol>
                <a:gridCol w="1104457">
                  <a:extLst>
                    <a:ext uri="{9D8B030D-6E8A-4147-A177-3AD203B41FA5}">
                      <a16:colId xmlns:a16="http://schemas.microsoft.com/office/drawing/2014/main" val="4065881247"/>
                    </a:ext>
                  </a:extLst>
                </a:gridCol>
                <a:gridCol w="1047999">
                  <a:extLst>
                    <a:ext uri="{9D8B030D-6E8A-4147-A177-3AD203B41FA5}">
                      <a16:colId xmlns:a16="http://schemas.microsoft.com/office/drawing/2014/main" val="176225566"/>
                    </a:ext>
                  </a:extLst>
                </a:gridCol>
                <a:gridCol w="1185612">
                  <a:extLst>
                    <a:ext uri="{9D8B030D-6E8A-4147-A177-3AD203B41FA5}">
                      <a16:colId xmlns:a16="http://schemas.microsoft.com/office/drawing/2014/main" val="3850589158"/>
                    </a:ext>
                  </a:extLst>
                </a:gridCol>
                <a:gridCol w="1852522">
                  <a:extLst>
                    <a:ext uri="{9D8B030D-6E8A-4147-A177-3AD203B41FA5}">
                      <a16:colId xmlns:a16="http://schemas.microsoft.com/office/drawing/2014/main" val="2847642810"/>
                    </a:ext>
                  </a:extLst>
                </a:gridCol>
                <a:gridCol w="1681972">
                  <a:extLst>
                    <a:ext uri="{9D8B030D-6E8A-4147-A177-3AD203B41FA5}">
                      <a16:colId xmlns:a16="http://schemas.microsoft.com/office/drawing/2014/main" val="2390174140"/>
                    </a:ext>
                  </a:extLst>
                </a:gridCol>
              </a:tblGrid>
              <a:tr h="1322680"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Вопросительно-относительные местоимения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Отрицательные местоименные наречия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Неопределенные местоименные наречия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3576031"/>
                  </a:ext>
                </a:extLst>
              </a:tr>
              <a:tr h="264536"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не-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ни-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кое-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-то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-либо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-нибудь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угодно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30064567"/>
                  </a:ext>
                </a:extLst>
              </a:tr>
              <a:tr h="440893"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где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негде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нигде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кое-где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где-то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где-либо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где-нибудь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где угодно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61442662"/>
                  </a:ext>
                </a:extLst>
              </a:tr>
              <a:tr h="492331"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куда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некуда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никуда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кое-куда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куда-то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куда-либо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куда-нибудь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куда угодно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43503839"/>
                  </a:ext>
                </a:extLst>
              </a:tr>
              <a:tr h="496924"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откуда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неоткуда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ниоткуда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кое-откуда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откуда-то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откуда-нибудь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откуда угодно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43235813"/>
                  </a:ext>
                </a:extLst>
              </a:tr>
              <a:tr h="440893"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как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никак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кое-как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как-то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как-либо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как-нибудь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как угодно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99594613"/>
                  </a:ext>
                </a:extLst>
              </a:tr>
              <a:tr h="496924"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когда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некогда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никогда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кое-когда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когда-то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когда-либо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когда-нибудь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когда угодно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08552937"/>
                  </a:ext>
                </a:extLst>
              </a:tr>
              <a:tr h="661340"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почему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кое-почему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почему-то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23716161"/>
                  </a:ext>
                </a:extLst>
              </a:tr>
              <a:tr h="661340"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сколько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несколько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нисколько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кое-сколько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сколько-то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сколь-либо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сколько-нибудь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сколько угодно</a:t>
                      </a:r>
                      <a:endParaRPr lang="cs-CZ" sz="1800" kern="50" dirty="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170181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3676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66AF8545-8DDD-40B7-862B-9F70E4E9CB12}"/>
              </a:ext>
            </a:extLst>
          </p:cNvPr>
          <p:cNvSpPr txBox="1"/>
          <p:nvPr/>
        </p:nvSpPr>
        <p:spPr>
          <a:xfrm>
            <a:off x="221942" y="233271"/>
            <a:ext cx="11718524" cy="62324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9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Степени сравнения наречий</a:t>
            </a:r>
          </a:p>
          <a:p>
            <a:endParaRPr lang="cs-CZ" sz="19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19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Наречия на </a:t>
            </a:r>
            <a:r>
              <a:rPr lang="ru-RU" sz="1900" b="1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-о, -е</a:t>
            </a:r>
            <a:r>
              <a:rPr lang="ru-RU" sz="19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образованные от качественных прилагательных, имеют только одну словоизменительную категорию – степень сравнения </a:t>
            </a:r>
            <a:r>
              <a:rPr lang="ru-RU" sz="19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т.е. располагают формами положительной степени (</a:t>
            </a:r>
            <a:r>
              <a:rPr lang="ru-RU" sz="19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красиво</a:t>
            </a:r>
            <a:r>
              <a:rPr lang="ru-RU" sz="19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 и сравнительной степени (</a:t>
            </a:r>
            <a:r>
              <a:rPr lang="ru-RU" sz="19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красивее</a:t>
            </a:r>
            <a:r>
              <a:rPr lang="ru-RU" sz="19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9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Наречия, образованные от качественных прилагательных, в значении меры и степени (</a:t>
            </a:r>
            <a:r>
              <a:rPr lang="ru-RU" sz="19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невероятно умен</a:t>
            </a:r>
            <a:r>
              <a:rPr lang="ru-RU" sz="19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 не образуют сравнительной степени. </a:t>
            </a:r>
          </a:p>
          <a:p>
            <a:pPr algn="just"/>
            <a:endParaRPr lang="ru-RU" sz="1900" b="1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19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Сравнительная степень наречий образуется с помощью суффиксов </a:t>
            </a:r>
            <a:r>
              <a:rPr lang="ru-RU" sz="1900" b="1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-ее, -ей </a:t>
            </a:r>
            <a:r>
              <a:rPr lang="ru-RU" sz="19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и</a:t>
            </a:r>
            <a:r>
              <a:rPr lang="ru-RU" sz="1900" b="1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-е</a:t>
            </a:r>
            <a:r>
              <a:rPr lang="ru-RU" sz="19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(с чередованием предыдущего согласного</a:t>
            </a:r>
            <a:r>
              <a:rPr lang="ru-RU" sz="19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например, </a:t>
            </a:r>
            <a:r>
              <a:rPr lang="ru-RU" sz="19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короче, выше, тоньше</a:t>
            </a:r>
            <a:r>
              <a:rPr lang="ru-RU" sz="19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 </a:t>
            </a:r>
          </a:p>
          <a:p>
            <a:pPr algn="just"/>
            <a:r>
              <a:rPr lang="ru-RU" sz="19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Кроме того, существует также форма сравнительной степени с приставкой </a:t>
            </a:r>
            <a:r>
              <a:rPr lang="ru-RU" sz="19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по-</a:t>
            </a:r>
            <a:r>
              <a:rPr lang="ru-RU" sz="19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(</a:t>
            </a:r>
            <a:r>
              <a:rPr lang="ru-RU" sz="19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покрасивее, пониже</a:t>
            </a:r>
            <a:r>
              <a:rPr lang="ru-RU" sz="19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 </a:t>
            </a:r>
          </a:p>
          <a:p>
            <a:pPr algn="just"/>
            <a:r>
              <a:rPr lang="ru-RU" sz="19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Сравнительная степень наречий регулярно совпадает со сравнительной степенью соответствующих прилагательных и </a:t>
            </a:r>
            <a:r>
              <a:rPr lang="ru-RU" sz="1900" b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предикативов</a:t>
            </a:r>
            <a:r>
              <a:rPr lang="ru-RU" sz="19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 </a:t>
            </a:r>
            <a:r>
              <a:rPr lang="ru-RU" sz="19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То же можно сказать и об аналитической форме сравнительной степени (</a:t>
            </a:r>
            <a:r>
              <a:rPr lang="ru-RU" sz="19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более / менее глубоко</a:t>
            </a:r>
            <a:r>
              <a:rPr lang="ru-RU" sz="19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</a:t>
            </a:r>
            <a:endParaRPr lang="cs-CZ" sz="19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endParaRPr lang="ru-RU" sz="1900" b="1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19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 рамках превосходной степени мы также можем выделить аналитические формы, образующиеся при помощи </a:t>
            </a:r>
            <a:r>
              <a:rPr lang="ru-RU" sz="1900" b="1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наиболее / наименее</a:t>
            </a:r>
            <a:r>
              <a:rPr lang="ru-RU" sz="19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аналогично соответствующим аналитическим формам прилагательных </a:t>
            </a:r>
            <a:r>
              <a:rPr lang="ru-RU" sz="19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19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наиболее / наименее активно</a:t>
            </a:r>
            <a:r>
              <a:rPr lang="ru-RU" sz="19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 </a:t>
            </a:r>
            <a:r>
              <a:rPr lang="ru-RU" sz="19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и синтетические формы на </a:t>
            </a:r>
            <a:r>
              <a:rPr lang="ru-RU" sz="1900" b="1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-</a:t>
            </a:r>
            <a:r>
              <a:rPr lang="ru-RU" sz="1900" b="1" i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йше</a:t>
            </a:r>
            <a:r>
              <a:rPr lang="ru-RU" sz="19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ru-RU" sz="19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19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прекраснейше</a:t>
            </a:r>
            <a:r>
              <a:rPr lang="ru-RU" sz="19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), также соответствующие формам прилагательных на </a:t>
            </a:r>
            <a:r>
              <a:rPr lang="ru-RU" sz="19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-</a:t>
            </a:r>
            <a:r>
              <a:rPr lang="ru-RU" sz="1900" i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ейший</a:t>
            </a:r>
            <a:r>
              <a:rPr lang="ru-RU" sz="19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-</a:t>
            </a:r>
            <a:r>
              <a:rPr lang="ru-RU" sz="1900" i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айший</a:t>
            </a:r>
            <a:r>
              <a:rPr lang="ru-RU" sz="19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ru-RU" sz="19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Существуют также формы превосходной степени с увеличительными приставками </a:t>
            </a:r>
            <a:r>
              <a:rPr lang="ru-RU" sz="19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пре-, наи-</a:t>
            </a:r>
            <a:r>
              <a:rPr lang="ru-RU" sz="19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(</a:t>
            </a:r>
            <a:r>
              <a:rPr lang="ru-RU" sz="1900" i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пренеприятнейше</a:t>
            </a:r>
            <a:r>
              <a:rPr lang="ru-RU" sz="19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</a:t>
            </a:r>
            <a:r>
              <a:rPr lang="ru-RU" sz="1900" i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наиопаснейше</a:t>
            </a:r>
            <a:r>
              <a:rPr lang="ru-RU" sz="19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</a:t>
            </a:r>
            <a:endParaRPr lang="cs-CZ" sz="19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3571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184665C6-6A12-4969-9DAD-F25DB0B73C12}"/>
              </a:ext>
            </a:extLst>
          </p:cNvPr>
          <p:cNvSpPr txBox="1"/>
          <p:nvPr/>
        </p:nvSpPr>
        <p:spPr>
          <a:xfrm>
            <a:off x="1136342" y="920621"/>
            <a:ext cx="10315852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Традиционная классификация наречий в ЧЯ</a:t>
            </a:r>
            <a:endParaRPr lang="cs-CZ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příslovce zájmenná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kde, jak, tady</a:t>
            </a:r>
            <a:endParaRPr lang="ru-RU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Kde se zrodil samotný nápad založit záchrannou stanici pro zvířata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AutoNum type="arabicPeriod"/>
            </a:pPr>
            <a:endParaRPr lang="cs-CZ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2. příslovce </a:t>
            </a:r>
            <a:r>
              <a:rPr lang="cs-C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deadjektivní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jakostní (kvalitativní): </a:t>
            </a: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příjemně, sladce, rychle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Sedí se příjemně vysoko, na pohodlném nastupování se podílejí široké dveře otevíratelné ve velkém úhlu.</a:t>
            </a:r>
          </a:p>
          <a:p>
            <a:endParaRPr lang="cs-CZ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vztahová (relační): </a:t>
            </a: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přátelsky, bděle, škodlivě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S díky jsem však jeho šlechetnou nabídku odmítl a přátelsky jsme se rozloučili. </a:t>
            </a:r>
          </a:p>
          <a:p>
            <a:endParaRPr lang="cs-CZ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3. příslovce modální a stavová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(predikativa): </a:t>
            </a: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možno, nutno, radno, lze,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mrtvo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Jejich vztah lze popsat jako vztah loupežníka a narkomanky. </a:t>
            </a:r>
          </a:p>
        </p:txBody>
      </p:sp>
    </p:spTree>
    <p:extLst>
      <p:ext uri="{BB962C8B-B14F-4D97-AF65-F5344CB8AC3E}">
        <p14:creationId xmlns:p14="http://schemas.microsoft.com/office/powerpoint/2010/main" val="40109589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05528882-B312-4DA1-8561-AED8663C4A6C}"/>
              </a:ext>
            </a:extLst>
          </p:cNvPr>
          <p:cNvSpPr txBox="1"/>
          <p:nvPr/>
        </p:nvSpPr>
        <p:spPr>
          <a:xfrm>
            <a:off x="307759" y="364269"/>
            <a:ext cx="11576482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cs-CZ" sz="2000" b="1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podle typu okolností, jež vyjadřují</a:t>
            </a:r>
          </a:p>
          <a:p>
            <a:pPr lvl="0"/>
            <a:endParaRPr lang="ru-RU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příslovce </a:t>
            </a:r>
            <a:r>
              <a:rPr lang="cs-CZ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místa</a:t>
            </a:r>
            <a:r>
              <a:rPr lang="cs-CZ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cs-CZ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dole, předem, okolo, zprava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Ticho tam dole, nebo zavolám policajty! </a:t>
            </a:r>
            <a:r>
              <a:rPr lang="cs-CZ" sz="2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Todle</a:t>
            </a:r>
            <a:r>
              <a:rPr lang="cs-CZ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není k vydržení! </a:t>
            </a:r>
          </a:p>
          <a:p>
            <a:pPr lvl="0"/>
            <a:endParaRPr lang="ru-RU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příslovce </a:t>
            </a:r>
            <a:r>
              <a:rPr lang="cs-CZ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času</a:t>
            </a:r>
            <a:r>
              <a:rPr lang="cs-CZ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cs-CZ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brzy, dávno, odnepaměti, včera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Brzy byly město, přístav i mořské lázně obklíčeny jednotkami Rudé armády a jedné polské divize.</a:t>
            </a:r>
          </a:p>
          <a:p>
            <a:pPr lvl="0"/>
            <a:endParaRPr lang="ru-RU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příslovce </a:t>
            </a:r>
            <a:r>
              <a:rPr lang="cs-CZ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způsobu</a:t>
            </a:r>
            <a:r>
              <a:rPr lang="cs-CZ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/>
            <a:r>
              <a:rPr lang="cs-CZ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vlastního způsobu: </a:t>
            </a:r>
            <a:r>
              <a:rPr lang="cs-CZ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výborně, rozumně, mlčky, potichu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Naštěstí si ve vaně i ve sprše výborně dosáhnete na stehna, která patří k nejpostiženějším místům.</a:t>
            </a:r>
          </a:p>
          <a:p>
            <a:pPr lvl="0"/>
            <a:r>
              <a:rPr lang="cs-CZ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míry (intenzity): </a:t>
            </a:r>
            <a:r>
              <a:rPr lang="cs-CZ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velmi, nadobro, zcela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Vzhledem k velmi četným shodným indiciím znělo toto dvojznačné prohlášení jako doznání.</a:t>
            </a:r>
          </a:p>
          <a:p>
            <a:pPr lvl="0"/>
            <a:r>
              <a:rPr lang="cs-CZ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zřetele: </a:t>
            </a:r>
            <a:r>
              <a:rPr lang="cs-CZ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prostorově, funkčně, politicky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Dům je úsporný i prostorově</a:t>
            </a:r>
            <a:r>
              <a:rPr lang="pl-PL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/>
            <a:r>
              <a:rPr lang="pl-PL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sz="20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Příslovce </a:t>
            </a:r>
            <a:r>
              <a:rPr lang="cs-CZ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příčiny</a:t>
            </a:r>
            <a:r>
              <a:rPr lang="cs-CZ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(důvodu, přípustky, účelu): </a:t>
            </a:r>
            <a:r>
              <a:rPr lang="cs-CZ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schválně, omylem, vzteky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Seděl na ní Čert, a jestliže někdo z davu schválně sáhl na pytel, dostal od Čerta ocasem.</a:t>
            </a:r>
          </a:p>
        </p:txBody>
      </p:sp>
    </p:spTree>
    <p:extLst>
      <p:ext uri="{BB962C8B-B14F-4D97-AF65-F5344CB8AC3E}">
        <p14:creationId xmlns:p14="http://schemas.microsoft.com/office/powerpoint/2010/main" val="42033507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34</TotalTime>
  <Words>2415</Words>
  <Application>Microsoft Office PowerPoint</Application>
  <PresentationFormat>Širokoúhlá obrazovka</PresentationFormat>
  <Paragraphs>262</Paragraphs>
  <Slides>26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3" baseType="lpstr">
      <vt:lpstr>Arial</vt:lpstr>
      <vt:lpstr>Century Gothic</vt:lpstr>
      <vt:lpstr>Courier New</vt:lpstr>
      <vt:lpstr>Garamond</vt:lpstr>
      <vt:lpstr>Symbol</vt:lpstr>
      <vt:lpstr>Wingdings</vt:lpstr>
      <vt:lpstr>Savon</vt:lpstr>
      <vt:lpstr>Наречие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Наречие</dc:title>
  <dc:creator>Veronika Stranz-Nikitina</dc:creator>
  <cp:lastModifiedBy>Veronika Stranz-Nikitina</cp:lastModifiedBy>
  <cp:revision>5</cp:revision>
  <dcterms:created xsi:type="dcterms:W3CDTF">2021-01-25T14:20:15Z</dcterms:created>
  <dcterms:modified xsi:type="dcterms:W3CDTF">2021-01-29T16:16:22Z</dcterms:modified>
</cp:coreProperties>
</file>