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67" r:id="rId4"/>
    <p:sldId id="270" r:id="rId5"/>
    <p:sldId id="269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  <p:sldId id="337" r:id="rId17"/>
    <p:sldId id="338" r:id="rId18"/>
    <p:sldId id="340" r:id="rId19"/>
    <p:sldId id="341" r:id="rId20"/>
    <p:sldId id="34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0801" autoAdjust="0"/>
  </p:normalViewPr>
  <p:slideViewPr>
    <p:cSldViewPr>
      <p:cViewPr varScale="1">
        <p:scale>
          <a:sx n="62" d="100"/>
          <a:sy n="62" d="100"/>
        </p:scale>
        <p:origin x="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BDBE-DA66-4D6F-941C-386F75E6060E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F751-3640-4B0B-91C9-9D1B2497B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21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3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0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3821-D4B7-4D8A-8D4D-136CC350729C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Seminář praktické češtiny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400" dirty="0"/>
              <a:t>9. dubna 2018</a:t>
            </a:r>
          </a:p>
          <a:p>
            <a:pPr algn="r"/>
            <a:r>
              <a:rPr lang="cs-CZ" sz="2400" dirty="0"/>
              <a:t>Hana Prokšová</a:t>
            </a:r>
          </a:p>
        </p:txBody>
      </p:sp>
    </p:spTree>
    <p:extLst>
      <p:ext uri="{BB962C8B-B14F-4D97-AF65-F5344CB8AC3E}">
        <p14:creationId xmlns:p14="http://schemas.microsoft.com/office/powerpoint/2010/main" val="6198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najděte kondenzace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 svém </a:t>
            </a:r>
            <a:r>
              <a:rPr lang="cs-CZ" u="sng" dirty="0"/>
              <a:t>výzkumu</a:t>
            </a:r>
            <a:r>
              <a:rPr lang="cs-CZ" dirty="0"/>
              <a:t> </a:t>
            </a:r>
            <a:r>
              <a:rPr lang="cs-CZ" u="sng" dirty="0"/>
              <a:t>užívání</a:t>
            </a:r>
            <a:r>
              <a:rPr lang="cs-CZ" dirty="0"/>
              <a:t> specifických znaků jsem použil i dotazník </a:t>
            </a:r>
            <a:r>
              <a:rPr lang="cs-CZ" u="sng" dirty="0"/>
              <a:t>sestavený</a:t>
            </a:r>
            <a:r>
              <a:rPr lang="cs-CZ" dirty="0"/>
              <a:t> podle </a:t>
            </a:r>
            <a:r>
              <a:rPr lang="cs-CZ" u="sng" dirty="0"/>
              <a:t>doporučení </a:t>
            </a:r>
            <a:r>
              <a:rPr lang="cs-CZ" dirty="0"/>
              <a:t>školitele a </a:t>
            </a:r>
            <a:r>
              <a:rPr lang="cs-CZ" u="sng" dirty="0"/>
              <a:t>zaměřený</a:t>
            </a:r>
            <a:r>
              <a:rPr lang="cs-CZ" dirty="0"/>
              <a:t> na deset frekventovaných znaků.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VÝZKUM</a:t>
            </a:r>
            <a:r>
              <a:rPr lang="cs-CZ" dirty="0"/>
              <a:t> (dějové substantivum)</a:t>
            </a:r>
          </a:p>
          <a:p>
            <a:pPr marL="0" indent="0">
              <a:buNone/>
            </a:pPr>
            <a:r>
              <a:rPr lang="cs-CZ" dirty="0"/>
              <a:t>	← NĚKDO ZKOUMÁ NĚCO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	Poznám z textu, kdo zkoumá co?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6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najděte kondenzace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Ve </a:t>
            </a:r>
            <a:r>
              <a:rPr lang="cs-CZ" b="1" dirty="0">
                <a:solidFill>
                  <a:srgbClr val="00B050"/>
                </a:solidFill>
              </a:rPr>
              <a:t>svém</a:t>
            </a:r>
            <a:r>
              <a:rPr lang="cs-CZ" dirty="0"/>
              <a:t> </a:t>
            </a:r>
            <a:r>
              <a:rPr lang="cs-CZ" u="sng" dirty="0"/>
              <a:t>výzkumu</a:t>
            </a:r>
            <a:r>
              <a:rPr lang="cs-CZ" dirty="0"/>
              <a:t> </a:t>
            </a:r>
            <a:r>
              <a:rPr lang="cs-CZ" b="1" u="sng" dirty="0">
                <a:solidFill>
                  <a:srgbClr val="0070C0"/>
                </a:solidFill>
              </a:rPr>
              <a:t>užívání</a:t>
            </a:r>
            <a:r>
              <a:rPr lang="cs-CZ" dirty="0"/>
              <a:t> specifických znaků jsem použil i dotazník </a:t>
            </a:r>
            <a:r>
              <a:rPr lang="cs-CZ" u="sng" dirty="0"/>
              <a:t>sestavený</a:t>
            </a:r>
            <a:r>
              <a:rPr lang="cs-CZ" dirty="0"/>
              <a:t> podle </a:t>
            </a:r>
            <a:r>
              <a:rPr lang="cs-CZ" u="sng" dirty="0"/>
              <a:t>doporučení </a:t>
            </a:r>
            <a:r>
              <a:rPr lang="cs-CZ" dirty="0"/>
              <a:t>školitele a </a:t>
            </a:r>
            <a:r>
              <a:rPr lang="cs-CZ" u="sng" dirty="0"/>
              <a:t>zaměřený</a:t>
            </a:r>
            <a:r>
              <a:rPr lang="cs-CZ" dirty="0"/>
              <a:t> na deset frekventovaných znaků.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VÝZKUM ← </a:t>
            </a:r>
            <a:r>
              <a:rPr lang="cs-CZ" b="1" dirty="0">
                <a:solidFill>
                  <a:srgbClr val="00B050"/>
                </a:solidFill>
              </a:rPr>
              <a:t>NĚKDO</a:t>
            </a:r>
            <a:r>
              <a:rPr lang="cs-CZ" dirty="0"/>
              <a:t> ZKOUMÁ </a:t>
            </a:r>
            <a:r>
              <a:rPr lang="cs-CZ" b="1" dirty="0">
                <a:solidFill>
                  <a:srgbClr val="0070C0"/>
                </a:solidFill>
              </a:rPr>
              <a:t>NĚCO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ÚKOL: Zkuste i u ostatních kondenzací najít jejich původní (</a:t>
            </a:r>
            <a:r>
              <a:rPr lang="cs-CZ" dirty="0" err="1"/>
              <a:t>dekondenzované</a:t>
            </a:r>
            <a:r>
              <a:rPr lang="cs-CZ" dirty="0"/>
              <a:t>) formy a jejich doplnění.</a:t>
            </a:r>
          </a:p>
        </p:txBody>
      </p:sp>
      <p:cxnSp>
        <p:nvCxnSpPr>
          <p:cNvPr id="6" name="Přímá spojnice se šipkou 5"/>
          <p:cNvCxnSpPr>
            <a:cxnSpLocks/>
          </p:cNvCxnSpPr>
          <p:nvPr/>
        </p:nvCxnSpPr>
        <p:spPr>
          <a:xfrm flipH="1" flipV="1">
            <a:off x="1403648" y="1965694"/>
            <a:ext cx="1224136" cy="189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cxnSpLocks/>
          </p:cNvCxnSpPr>
          <p:nvPr/>
        </p:nvCxnSpPr>
        <p:spPr>
          <a:xfrm flipH="1" flipV="1">
            <a:off x="4222304" y="1965694"/>
            <a:ext cx="1141784" cy="189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1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najděte kondenzace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5352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Ve svém výzkumu užívání specifických znaků jsem použil i dotazník sestavený podle doporučení školitele a zaměřený na deset frekventovaných znaků.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užívání</a:t>
            </a:r>
            <a:r>
              <a:rPr lang="cs-CZ" sz="2800" dirty="0"/>
              <a:t> – verbální substantivum, AGENS = nevyjádřený, PAT = </a:t>
            </a:r>
            <a:r>
              <a:rPr lang="cs-CZ" sz="2800" i="1" dirty="0"/>
              <a:t>znaků</a:t>
            </a:r>
          </a:p>
          <a:p>
            <a:endParaRPr lang="cs-CZ" sz="2800" dirty="0"/>
          </a:p>
          <a:p>
            <a:r>
              <a:rPr lang="cs-CZ" sz="2800" b="1" dirty="0"/>
              <a:t>sestavený</a:t>
            </a:r>
            <a:r>
              <a:rPr lang="cs-CZ" sz="2800" dirty="0"/>
              <a:t> – zpřídavnělé příčestí, AGENS = nevyjádřený, PAT = </a:t>
            </a:r>
            <a:r>
              <a:rPr lang="cs-CZ" sz="2800" i="1" dirty="0"/>
              <a:t>dotazník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5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najděte kondenzace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5352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Ve svém výzkumu užívání specifických znaků jsem použil i dotazník sestavený podle doporučení školitele a zaměřený na deset frekventovaných znaků.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doporučení</a:t>
            </a:r>
            <a:r>
              <a:rPr lang="cs-CZ" dirty="0"/>
              <a:t> – verbální substantivum, AGENS = </a:t>
            </a:r>
            <a:r>
              <a:rPr lang="cs-CZ" i="1" dirty="0"/>
              <a:t>školitel</a:t>
            </a:r>
            <a:r>
              <a:rPr lang="cs-CZ" dirty="0"/>
              <a:t>, PAT = nevyjádřený (významově </a:t>
            </a:r>
            <a:r>
              <a:rPr lang="cs-CZ" i="1" dirty="0"/>
              <a:t>dotazník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zaměřený </a:t>
            </a:r>
            <a:r>
              <a:rPr lang="cs-CZ" dirty="0"/>
              <a:t>– zpřídavnělé příčestí</a:t>
            </a:r>
          </a:p>
          <a:p>
            <a:pPr marL="457200" lvl="1" indent="0">
              <a:buNone/>
            </a:pPr>
            <a:r>
              <a:rPr lang="cs-CZ" dirty="0"/>
              <a:t>a) KAUZ = </a:t>
            </a:r>
            <a:r>
              <a:rPr lang="cs-CZ" i="1" dirty="0"/>
              <a:t>dotazník</a:t>
            </a:r>
            <a:r>
              <a:rPr lang="cs-CZ" dirty="0"/>
              <a:t>, PAT = </a:t>
            </a:r>
            <a:r>
              <a:rPr lang="cs-CZ" i="1" dirty="0"/>
              <a:t>na deset znaků</a:t>
            </a:r>
            <a:r>
              <a:rPr lang="cs-CZ" dirty="0"/>
              <a:t> (dotazník se zaměřuje na něco)</a:t>
            </a:r>
          </a:p>
          <a:p>
            <a:pPr marL="457200" lvl="1" indent="0">
              <a:buNone/>
            </a:pPr>
            <a:r>
              <a:rPr lang="cs-CZ" dirty="0"/>
              <a:t>b) AGENS = nevyjádřený, PAT = </a:t>
            </a:r>
            <a:r>
              <a:rPr lang="cs-CZ" i="1" dirty="0"/>
              <a:t>dotazník</a:t>
            </a:r>
            <a:r>
              <a:rPr lang="cs-CZ" dirty="0"/>
              <a:t>, cíl = </a:t>
            </a:r>
            <a:r>
              <a:rPr lang="cs-CZ" i="1" dirty="0"/>
              <a:t>na deset znaků</a:t>
            </a:r>
            <a:r>
              <a:rPr lang="cs-CZ" dirty="0"/>
              <a:t> (já zaměřuji dotazník na něco)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4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21D9D-6592-4AC3-9451-E3E9C0EA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E798F-377F-482E-931D-4607A678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Generální inspekce bezpečnostních sborů (GIBS) odložila prověřování úniku informací z vyšetřování v takzvané kauze Tesco SW, nepodařilo se zjistit skutečnosti opravňující zahájit trestní stíhání.</a:t>
            </a:r>
          </a:p>
        </p:txBody>
      </p:sp>
    </p:spTree>
    <p:extLst>
      <p:ext uri="{BB962C8B-B14F-4D97-AF65-F5344CB8AC3E}">
        <p14:creationId xmlns:p14="http://schemas.microsoft.com/office/powerpoint/2010/main" val="385592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21D9D-6592-4AC3-9451-E3E9C0EA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E798F-377F-482E-931D-4607A678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Generální inspekce bezpečnostních sborů (GIBS) odložila </a:t>
            </a:r>
            <a:r>
              <a:rPr lang="cs-CZ" b="1" u="sng" dirty="0">
                <a:solidFill>
                  <a:schemeClr val="tx2"/>
                </a:solidFill>
              </a:rPr>
              <a:t>prověřování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1" u="sng" dirty="0">
                <a:solidFill>
                  <a:schemeClr val="tx2"/>
                </a:solidFill>
              </a:rPr>
              <a:t>úniku</a:t>
            </a:r>
            <a:r>
              <a:rPr lang="cs-CZ" dirty="0">
                <a:solidFill>
                  <a:schemeClr val="tx2"/>
                </a:solidFill>
              </a:rPr>
              <a:t> informací z </a:t>
            </a:r>
            <a:r>
              <a:rPr lang="cs-CZ" b="1" u="sng" dirty="0">
                <a:solidFill>
                  <a:schemeClr val="tx2"/>
                </a:solidFill>
              </a:rPr>
              <a:t>vyšetřování</a:t>
            </a:r>
            <a:r>
              <a:rPr lang="cs-CZ" dirty="0">
                <a:solidFill>
                  <a:schemeClr val="tx2"/>
                </a:solidFill>
              </a:rPr>
              <a:t> v takzvané kauze Tesco SW, nepodařilo se </a:t>
            </a:r>
            <a:r>
              <a:rPr lang="cs-CZ" b="1" u="sng" dirty="0">
                <a:solidFill>
                  <a:schemeClr val="tx2"/>
                </a:solidFill>
              </a:rPr>
              <a:t>zjistit</a:t>
            </a:r>
            <a:r>
              <a:rPr lang="cs-CZ" dirty="0">
                <a:solidFill>
                  <a:schemeClr val="tx2"/>
                </a:solidFill>
              </a:rPr>
              <a:t> skutečnosti </a:t>
            </a:r>
            <a:r>
              <a:rPr lang="cs-CZ" b="1" u="sng" dirty="0">
                <a:solidFill>
                  <a:schemeClr val="tx2"/>
                </a:solidFill>
              </a:rPr>
              <a:t>opravňující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1" u="sng" dirty="0">
                <a:solidFill>
                  <a:schemeClr val="tx2"/>
                </a:solidFill>
              </a:rPr>
              <a:t>zahájit</a:t>
            </a:r>
            <a:r>
              <a:rPr lang="cs-CZ" dirty="0">
                <a:solidFill>
                  <a:schemeClr val="tx2"/>
                </a:solidFill>
              </a:rPr>
              <a:t> trestní </a:t>
            </a:r>
            <a:r>
              <a:rPr lang="cs-CZ" b="1" u="sng" dirty="0">
                <a:solidFill>
                  <a:schemeClr val="tx2"/>
                </a:solidFill>
              </a:rPr>
              <a:t>stíhání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dirty="0"/>
              <a:t>Určité typy textů jsou kondenzací plné!</a:t>
            </a:r>
          </a:p>
        </p:txBody>
      </p:sp>
    </p:spTree>
    <p:extLst>
      <p:ext uri="{BB962C8B-B14F-4D97-AF65-F5344CB8AC3E}">
        <p14:creationId xmlns:p14="http://schemas.microsoft.com/office/powerpoint/2010/main" val="396516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29971-CE9E-4B6F-BD76-C31F248F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zhustěte souvětí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55B3F-E016-4DA9-8F0D-0595AD2C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Přijal to, že jsme ho pozvali na chatu.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Zboží vám odešleme hned po tom, co zaplatíte.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Když psala seminární práci, usínala.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Špatně spím kvůli tomu, že se posunul čas.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Přestože byla unavená, šla do školy.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Chtěla bych, abyste mi opravili hodinky, které se rozbily.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06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29971-CE9E-4B6F-BD76-C31F248F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zhustěte souvětí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55B3F-E016-4DA9-8F0D-0595AD2C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Přijal POZVÁNÍ na chatu.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Zboží vám odešleme hned po ZAPLACENÍ.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Při PSANÍ seminární práci usínala.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Špatně spím kvůli POSUNU čas.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I přes / navzdory ÚNAVĚ šla do školy.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Chtěla bych OPRAVIT ROZBITÉ hodinky.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05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zajímavost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lidová etymologie</a:t>
            </a:r>
          </a:p>
          <a:p>
            <a:r>
              <a:rPr lang="cs-CZ" dirty="0"/>
              <a:t>laická představa o původu slov</a:t>
            </a:r>
          </a:p>
          <a:p>
            <a:r>
              <a:rPr lang="cs-CZ" dirty="0"/>
              <a:t>např. neznámá slova spojuji se známými slovy</a:t>
            </a:r>
          </a:p>
          <a:p>
            <a:pPr marL="457200" lvl="1" indent="0">
              <a:buNone/>
            </a:pPr>
            <a:r>
              <a:rPr lang="cs-CZ" dirty="0"/>
              <a:t>REJZEK, Jiří (2009): Lidová etymologie v češtině. Praha: Karolinum.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Jak vznikl </a:t>
            </a:r>
            <a:r>
              <a:rPr lang="cs-CZ" i="1" dirty="0">
                <a:solidFill>
                  <a:schemeClr val="accent1"/>
                </a:solidFill>
              </a:rPr>
              <a:t>velbloud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49" y="4293095"/>
            <a:ext cx="2947726" cy="18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6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zajímavost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Jak vznikl </a:t>
            </a:r>
            <a:r>
              <a:rPr lang="cs-CZ" i="1" dirty="0">
                <a:solidFill>
                  <a:schemeClr val="accent1"/>
                </a:solidFill>
              </a:rPr>
              <a:t>velbloud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ulbandus</a:t>
            </a:r>
            <a:r>
              <a:rPr lang="cs-CZ" dirty="0"/>
              <a:t> </a:t>
            </a:r>
            <a:r>
              <a:rPr lang="cs-CZ" dirty="0">
                <a:latin typeface="Calibri"/>
                <a:cs typeface="Calibri"/>
              </a:rPr>
              <a:t>← </a:t>
            </a:r>
            <a:r>
              <a:rPr lang="cs-CZ" dirty="0" err="1">
                <a:latin typeface="Calibri"/>
                <a:cs typeface="Calibri"/>
              </a:rPr>
              <a:t>eléf</a:t>
            </a:r>
            <a:r>
              <a:rPr lang="cs-CZ" dirty="0" err="1">
                <a:cs typeface="Calibri"/>
              </a:rPr>
              <a:t>ā</a:t>
            </a:r>
            <a:r>
              <a:rPr lang="cs-CZ" dirty="0" err="1">
                <a:latin typeface="Calibri"/>
                <a:cs typeface="Calibri"/>
              </a:rPr>
              <a:t>s</a:t>
            </a:r>
            <a:r>
              <a:rPr lang="cs-CZ" dirty="0">
                <a:latin typeface="Calibri"/>
                <a:cs typeface="Calibri"/>
              </a:rPr>
              <a:t> (</a:t>
            </a:r>
            <a:r>
              <a:rPr lang="cs-CZ" dirty="0" err="1">
                <a:latin typeface="Calibri"/>
                <a:cs typeface="Calibri"/>
              </a:rPr>
              <a:t>eléfantos</a:t>
            </a:r>
            <a:r>
              <a:rPr lang="cs-CZ" dirty="0">
                <a:latin typeface="Calibri"/>
                <a:cs typeface="Calibri"/>
              </a:rPr>
              <a:t>)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až pozdější přiklonění k vel- a bloud-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ještě ve 14. st. ve významu „slon“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Jak vzniklo: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SRAB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ZÁŘÍ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PROSINEC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46" y="980728"/>
            <a:ext cx="2443670" cy="15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2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syntaktické nedostatky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ANAKOLUT</a:t>
            </a:r>
          </a:p>
          <a:p>
            <a:pPr marL="0" indent="0">
              <a:buNone/>
            </a:pPr>
            <a:r>
              <a:rPr lang="cs-CZ" dirty="0"/>
              <a:t>= vyšinutí z větné vazby</a:t>
            </a:r>
          </a:p>
          <a:p>
            <a:r>
              <a:rPr lang="cs-CZ" i="1" dirty="0"/>
              <a:t>Chlapci, když šli večer z hospody, bylo jim zima.</a:t>
            </a:r>
            <a:endParaRPr lang="cs-CZ" dirty="0"/>
          </a:p>
          <a:p>
            <a:r>
              <a:rPr lang="cs-CZ" i="1" dirty="0"/>
              <a:t>Nakonec jsem se toho piva, jak jsem měla žízeň, vypila celé.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ATRAKCE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= mechanické přizpůsobení tvaru nějakého slova tvaru slova sousedního</a:t>
            </a:r>
          </a:p>
          <a:p>
            <a:r>
              <a:rPr lang="cs-CZ" i="1" dirty="0"/>
              <a:t>ošetřovatelé dávají mrkev skupině slonům</a:t>
            </a:r>
            <a:endParaRPr lang="cs-CZ" dirty="0"/>
          </a:p>
          <a:p>
            <a:r>
              <a:rPr lang="cs-CZ" i="1" dirty="0"/>
              <a:t>je širší než delší </a:t>
            </a:r>
            <a:r>
              <a:rPr lang="cs-CZ" dirty="0"/>
              <a:t>(než</a:t>
            </a:r>
            <a:r>
              <a:rPr lang="cs-CZ" i="1" dirty="0"/>
              <a:t> dlouhý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98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zajímavost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Jak vzniklo:</a:t>
            </a:r>
          </a:p>
          <a:p>
            <a:pPr marL="0" indent="0">
              <a:buNone/>
            </a:pPr>
            <a:r>
              <a:rPr lang="cs-CZ" i="1" dirty="0"/>
              <a:t>SRAB</a:t>
            </a:r>
            <a:r>
              <a:rPr lang="cs-CZ" dirty="0"/>
              <a:t>?</a:t>
            </a:r>
          </a:p>
          <a:p>
            <a:pPr marL="400050" lvl="1" indent="0">
              <a:buNone/>
            </a:pPr>
            <a:r>
              <a:rPr lang="cs-CZ" dirty="0">
                <a:cs typeface="Calibri"/>
              </a:rPr>
              <a:t>← </a:t>
            </a:r>
            <a:r>
              <a:rPr lang="cs-CZ" i="1" dirty="0">
                <a:cs typeface="Calibri"/>
              </a:rPr>
              <a:t>svrab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není od </a:t>
            </a:r>
            <a:r>
              <a:rPr lang="cs-CZ" i="1" dirty="0">
                <a:cs typeface="Calibri"/>
              </a:rPr>
              <a:t>srát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ZÁŘÍ</a:t>
            </a:r>
            <a:r>
              <a:rPr lang="cs-CZ" dirty="0"/>
              <a:t>?</a:t>
            </a:r>
          </a:p>
          <a:p>
            <a:pPr marL="400050" lvl="1" indent="0">
              <a:buNone/>
            </a:pPr>
            <a:r>
              <a:rPr lang="cs-CZ" dirty="0">
                <a:latin typeface="Calibri"/>
                <a:cs typeface="Calibri"/>
              </a:rPr>
              <a:t>← </a:t>
            </a:r>
            <a:r>
              <a:rPr lang="cs-CZ" i="1" dirty="0"/>
              <a:t>za říje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dirty="0"/>
              <a:t>není od </a:t>
            </a:r>
            <a:r>
              <a:rPr lang="cs-CZ" i="1" dirty="0"/>
              <a:t>zářit</a:t>
            </a:r>
          </a:p>
          <a:p>
            <a:pPr marL="0" indent="0">
              <a:buNone/>
            </a:pPr>
            <a:r>
              <a:rPr lang="cs-CZ" i="1" dirty="0"/>
              <a:t>PROSINEC</a:t>
            </a:r>
            <a:r>
              <a:rPr lang="cs-CZ" dirty="0"/>
              <a:t>?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← </a:t>
            </a:r>
            <a:r>
              <a:rPr lang="cs-CZ" dirty="0"/>
              <a:t>nejspíš od </a:t>
            </a:r>
            <a:r>
              <a:rPr lang="cs-CZ" i="1" dirty="0"/>
              <a:t>proso</a:t>
            </a:r>
            <a:r>
              <a:rPr lang="cs-CZ" dirty="0"/>
              <a:t> (z prosa jsou </a:t>
            </a:r>
            <a:r>
              <a:rPr lang="cs-CZ" dirty="0" err="1"/>
              <a:t>jáhly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není od </a:t>
            </a:r>
            <a:r>
              <a:rPr lang="cs-CZ" i="1" dirty="0"/>
              <a:t>prosit</a:t>
            </a:r>
          </a:p>
        </p:txBody>
      </p:sp>
    </p:spTree>
    <p:extLst>
      <p:ext uri="{BB962C8B-B14F-4D97-AF65-F5344CB8AC3E}">
        <p14:creationId xmlns:p14="http://schemas.microsoft.com/office/powerpoint/2010/main" val="79642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syntaktické nedostatky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242"/>
            <a:ext cx="7886700" cy="49165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KONTAMINACE VAZEB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/>
              <a:t>= nenoremní křížení vazeb dvou sloves, která mají stejný, podobný nebo protichůdný význam</a:t>
            </a:r>
          </a:p>
          <a:p>
            <a:r>
              <a:rPr lang="cs-CZ" i="1" dirty="0"/>
              <a:t>ospravedlnit se za něco </a:t>
            </a:r>
            <a:r>
              <a:rPr lang="cs-CZ" dirty="0"/>
              <a:t>(</a:t>
            </a:r>
            <a:r>
              <a:rPr lang="cs-CZ" i="1" dirty="0"/>
              <a:t>omluvit se za něco </a:t>
            </a:r>
            <a:r>
              <a:rPr lang="cs-CZ" dirty="0"/>
              <a:t>×</a:t>
            </a:r>
            <a:r>
              <a:rPr lang="cs-CZ" i="1" dirty="0"/>
              <a:t> ospravedlnit se z něčeho</a:t>
            </a:r>
            <a:r>
              <a:rPr lang="cs-CZ" dirty="0"/>
              <a:t>)</a:t>
            </a:r>
          </a:p>
          <a:p>
            <a:r>
              <a:rPr lang="cs-CZ" i="1" dirty="0"/>
              <a:t>té skutečnosti svědčí i další důkazy </a:t>
            </a:r>
            <a:r>
              <a:rPr lang="cs-CZ" dirty="0"/>
              <a:t>(</a:t>
            </a:r>
            <a:r>
              <a:rPr lang="cs-CZ" i="1" dirty="0"/>
              <a:t>svědčí o něčem </a:t>
            </a:r>
            <a:r>
              <a:rPr lang="cs-CZ" dirty="0"/>
              <a:t>× </a:t>
            </a:r>
            <a:r>
              <a:rPr lang="cs-CZ" i="1" dirty="0"/>
              <a:t>odpovídá něčemu </a:t>
            </a:r>
            <a:r>
              <a:rPr lang="cs-CZ" dirty="0"/>
              <a:t>×</a:t>
            </a:r>
            <a:r>
              <a:rPr lang="cs-CZ" i="1" dirty="0"/>
              <a:t> dokládá něco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ZEUGMA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= na závislém členu vyjádřená syntaktická závislost jednoho ze spřažených výrazů odporuje syntaktické závislosti požadované druhým ze spřažených výrazů</a:t>
            </a:r>
          </a:p>
          <a:p>
            <a:r>
              <a:rPr lang="cs-CZ" dirty="0"/>
              <a:t>zanedbání dvojí vazby</a:t>
            </a:r>
          </a:p>
          <a:p>
            <a:r>
              <a:rPr lang="cs-CZ" i="1" dirty="0"/>
              <a:t>věřil a podporoval ji</a:t>
            </a:r>
            <a:endParaRPr lang="cs-CZ" dirty="0"/>
          </a:p>
          <a:p>
            <a:r>
              <a:rPr lang="cs-CZ" i="1" dirty="0"/>
              <a:t>ukončete výstup a nástup ze soupravy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74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50819-6AA5-4CAC-83FC-215CE1C3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z maturit 2017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756B659-AFD6-4018-A5E7-88335283D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056" y="659962"/>
            <a:ext cx="7105887" cy="61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49367-0CAD-4C0A-B472-C17C76FE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úkol na 16. dubna 2018</a:t>
            </a:r>
            <a:br>
              <a:rPr lang="cs-CZ" sz="2800" b="1" dirty="0"/>
            </a:br>
            <a:r>
              <a:rPr lang="cs-CZ" sz="2800" b="1" dirty="0"/>
              <a:t>určete nepravidelnosti ve větné stavbě: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8E898D-A93C-4AED-BCC3-FD51CCE1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221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Vláda si nevšímá a nerespektuje názory lidí na současnou politickou situaci.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Paní učitelka, když přišla ráno do třídy, udělalo se jí nevolno.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Mladí lidé spontánně vyjádřili svůj odpor s globalizací.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Policie pátrá po řidiči, který včera v Praze srazil a poté ujel od mladé ženy s kočárkem, aniž by jí poskytnul první pomoc.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Známkám ve škole nepřikládám velký důraz.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Vláda si nevšímá a nerespektuje názory lidí na současnou politickou situaci.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1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kondenzace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= zhušťování textu</a:t>
            </a:r>
          </a:p>
          <a:p>
            <a:r>
              <a:rPr lang="cs-CZ" b="1" dirty="0"/>
              <a:t>transformace věty tak, aby byla úspornější, tedy kratší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nejčastěji VV → větný člen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výsledek této transformace = </a:t>
            </a:r>
            <a:r>
              <a:rPr lang="cs-CZ" b="1" dirty="0"/>
              <a:t>kondenzát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dirty="0"/>
              <a:t>„Syntaktická kondenzace záleží v tom, že se zhruba stejného komunikačního cíle dosahuje transformací věty (obyčejně vedlejší) ve větný člen [...], i když úspornější vyjádření </a:t>
            </a:r>
            <a:r>
              <a:rPr lang="cs-CZ" sz="2600" dirty="0" err="1"/>
              <a:t>větněčlenské</a:t>
            </a:r>
            <a:r>
              <a:rPr lang="cs-CZ" sz="2600" dirty="0"/>
              <a:t> je spojeno s větším nebo menším útlumem dynamičnosti původní výpovědi.“ (PMČ, s. 752)</a:t>
            </a:r>
            <a:endParaRPr lang="cs-CZ" sz="2600" b="1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78" y="1"/>
            <a:ext cx="136308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typy </a:t>
            </a:r>
            <a:r>
              <a:rPr lang="cs-CZ" sz="2800" b="1" dirty="0"/>
              <a:t>kondenzátů</a:t>
            </a:r>
            <a:r>
              <a:rPr lang="cs-CZ" sz="2800" dirty="0"/>
              <a:t> podle slovnědruhové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deverbativní substantiva </a:t>
            </a:r>
            <a:r>
              <a:rPr lang="cs-CZ" dirty="0"/>
              <a:t>(</a:t>
            </a:r>
            <a:r>
              <a:rPr lang="cs-CZ" i="1" dirty="0"/>
              <a:t>dělání</a:t>
            </a:r>
            <a:r>
              <a:rPr lang="cs-CZ" dirty="0"/>
              <a:t>, </a:t>
            </a:r>
            <a:r>
              <a:rPr lang="cs-CZ" i="1" dirty="0"/>
              <a:t>provozování</a:t>
            </a:r>
            <a:r>
              <a:rPr lang="cs-CZ" dirty="0"/>
              <a:t>)</a:t>
            </a:r>
            <a:endParaRPr lang="cs-CZ" sz="3600" b="1" dirty="0"/>
          </a:p>
          <a:p>
            <a:pPr lvl="0"/>
            <a:r>
              <a:rPr lang="cs-CZ" b="1" dirty="0"/>
              <a:t>dějová substantiva</a:t>
            </a:r>
            <a:r>
              <a:rPr lang="cs-CZ" dirty="0"/>
              <a:t> (</a:t>
            </a:r>
            <a:r>
              <a:rPr lang="cs-CZ" i="1" dirty="0"/>
              <a:t>četba</a:t>
            </a:r>
            <a:r>
              <a:rPr lang="cs-CZ" dirty="0"/>
              <a:t>, </a:t>
            </a:r>
            <a:r>
              <a:rPr lang="cs-CZ" i="1" dirty="0"/>
              <a:t>prosba</a:t>
            </a:r>
            <a:r>
              <a:rPr lang="cs-CZ" dirty="0"/>
              <a:t>, </a:t>
            </a:r>
            <a:r>
              <a:rPr lang="cs-CZ" i="1" dirty="0"/>
              <a:t>sběr</a:t>
            </a:r>
            <a:r>
              <a:rPr lang="cs-CZ" dirty="0"/>
              <a:t>)</a:t>
            </a:r>
            <a:endParaRPr lang="cs-CZ" sz="3600" b="1" dirty="0"/>
          </a:p>
          <a:p>
            <a:pPr lvl="0"/>
            <a:r>
              <a:rPr lang="cs-CZ" b="1" dirty="0"/>
              <a:t>zpřídavnělý přechodník</a:t>
            </a:r>
            <a:r>
              <a:rPr lang="cs-CZ" dirty="0"/>
              <a:t> (</a:t>
            </a:r>
            <a:r>
              <a:rPr lang="cs-CZ" i="1" dirty="0"/>
              <a:t>hrající</a:t>
            </a:r>
            <a:r>
              <a:rPr lang="cs-CZ" dirty="0"/>
              <a:t>, </a:t>
            </a:r>
            <a:r>
              <a:rPr lang="cs-CZ" i="1" dirty="0"/>
              <a:t>přicházející</a:t>
            </a:r>
            <a:r>
              <a:rPr lang="cs-CZ" dirty="0"/>
              <a:t>, </a:t>
            </a:r>
            <a:r>
              <a:rPr lang="cs-CZ" i="1" dirty="0"/>
              <a:t>napsavší</a:t>
            </a:r>
            <a:r>
              <a:rPr lang="cs-CZ" dirty="0"/>
              <a:t>)</a:t>
            </a:r>
            <a:endParaRPr lang="cs-CZ" sz="3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2"/>
                </a:solidFill>
              </a:rPr>
              <a:t>komunita neslyšících</a:t>
            </a:r>
            <a:r>
              <a:rPr lang="cs-CZ" dirty="0">
                <a:solidFill>
                  <a:schemeClr val="tx2"/>
                </a:solidFill>
              </a:rPr>
              <a:t> × </a:t>
            </a:r>
            <a:r>
              <a:rPr lang="cs-CZ" i="1" dirty="0">
                <a:solidFill>
                  <a:schemeClr val="tx2"/>
                </a:solidFill>
              </a:rPr>
              <a:t>muž neslyšící varování policisty vstoupil do silnice</a:t>
            </a:r>
            <a:endParaRPr lang="cs-CZ" sz="3200" b="1" dirty="0">
              <a:solidFill>
                <a:schemeClr val="tx2"/>
              </a:solidFill>
            </a:endParaRPr>
          </a:p>
          <a:p>
            <a:pPr lvl="0"/>
            <a:r>
              <a:rPr lang="cs-CZ" b="1" dirty="0"/>
              <a:t>zpřídavnělé příčestí</a:t>
            </a:r>
            <a:r>
              <a:rPr lang="cs-CZ" dirty="0"/>
              <a:t> (</a:t>
            </a:r>
            <a:r>
              <a:rPr lang="cs-CZ" i="1" dirty="0"/>
              <a:t>namalovaný</a:t>
            </a:r>
            <a:r>
              <a:rPr lang="cs-CZ" dirty="0"/>
              <a:t>, </a:t>
            </a:r>
            <a:r>
              <a:rPr lang="cs-CZ" i="1" dirty="0"/>
              <a:t>vyhozený</a:t>
            </a:r>
            <a:r>
              <a:rPr lang="cs-CZ" dirty="0"/>
              <a:t>, </a:t>
            </a:r>
            <a:r>
              <a:rPr lang="cs-CZ" i="1" dirty="0"/>
              <a:t>opilý</a:t>
            </a:r>
            <a:r>
              <a:rPr lang="cs-CZ" dirty="0"/>
              <a:t>, </a:t>
            </a:r>
            <a:r>
              <a:rPr lang="cs-CZ" i="1" dirty="0"/>
              <a:t>zastaralý</a:t>
            </a:r>
            <a:r>
              <a:rPr lang="cs-CZ" dirty="0"/>
              <a:t>)</a:t>
            </a:r>
            <a:endParaRPr lang="cs-CZ" sz="3600" b="1" dirty="0"/>
          </a:p>
          <a:p>
            <a:pPr lvl="0"/>
            <a:r>
              <a:rPr lang="cs-CZ" b="1" dirty="0"/>
              <a:t>infinitiv</a:t>
            </a:r>
            <a:endParaRPr lang="cs-CZ" sz="3600" b="1" dirty="0"/>
          </a:p>
          <a:p>
            <a:pPr lvl="0"/>
            <a:r>
              <a:rPr lang="cs-CZ" b="1" dirty="0"/>
              <a:t>přechodník</a:t>
            </a: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78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i="1" dirty="0"/>
              <a:t>Chtěl po ní, aby se omluvila </a:t>
            </a:r>
            <a:r>
              <a:rPr lang="cs-CZ" dirty="0"/>
              <a:t>× </a:t>
            </a:r>
            <a:r>
              <a:rPr lang="cs-CZ" i="1" dirty="0"/>
              <a:t>Chtěl po ní omluvu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Líbí se mi, jak kreslí × Líbí se mi jeho kreslení × Líbí se mi jeho kresby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lidé, kteří konzumují sladkosti </a:t>
            </a:r>
            <a:r>
              <a:rPr lang="cs-CZ" dirty="0"/>
              <a:t>× </a:t>
            </a:r>
            <a:r>
              <a:rPr lang="cs-CZ" i="1" dirty="0"/>
              <a:t>lidé konzumující sladkosti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upálení mistra Jana Husa</a:t>
            </a:r>
            <a:r>
              <a:rPr lang="cs-CZ" dirty="0"/>
              <a:t> (GEN objektový)</a:t>
            </a:r>
          </a:p>
          <a:p>
            <a:pPr marL="457200" lvl="1" indent="0">
              <a:buNone/>
            </a:pPr>
            <a:r>
              <a:rPr lang="cs-CZ" i="1" dirty="0"/>
              <a:t>kázání mistra Jana Husa </a:t>
            </a:r>
            <a:r>
              <a:rPr lang="cs-CZ" dirty="0"/>
              <a:t>(GEN subjektový)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	?? </a:t>
            </a:r>
            <a:r>
              <a:rPr lang="cs-CZ" i="1" dirty="0">
                <a:solidFill>
                  <a:schemeClr val="accent1"/>
                </a:solidFill>
              </a:rPr>
              <a:t>šikanování kamaráda</a:t>
            </a:r>
          </a:p>
          <a:p>
            <a:pPr marL="457200" lvl="1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	</a:t>
            </a:r>
            <a:r>
              <a:rPr lang="cs-CZ" dirty="0">
                <a:solidFill>
                  <a:schemeClr val="accent1"/>
                </a:solidFill>
              </a:rPr>
              <a:t>??</a:t>
            </a:r>
            <a:r>
              <a:rPr lang="cs-CZ" i="1" dirty="0">
                <a:solidFill>
                  <a:schemeClr val="accent1"/>
                </a:solidFill>
              </a:rPr>
              <a:t> pečení maminky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68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najděte kondenzace a určete jejich typ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Ve svém výzkumu užívání specifických znaků jsem použil i dotazník sestavený podle doporučení školitele a zaměřený na deset frekventovaných znaků.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39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734</Words>
  <Application>Microsoft Office PowerPoint</Application>
  <PresentationFormat>Předvádění na obrazovce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Seminář praktické češtiny II</vt:lpstr>
      <vt:lpstr>syntaktické nedostatky</vt:lpstr>
      <vt:lpstr>syntaktické nedostatky</vt:lpstr>
      <vt:lpstr>z maturit 2017</vt:lpstr>
      <vt:lpstr>úkol na 16. dubna 2018 určete nepravidelnosti ve větné stavbě:</vt:lpstr>
      <vt:lpstr>kondenzace</vt:lpstr>
      <vt:lpstr>typy kondenzátů podle slovnědruhové klasifikace</vt:lpstr>
      <vt:lpstr>Prezentace aplikace PowerPoint</vt:lpstr>
      <vt:lpstr>najděte kondenzace a určete jejich typ</vt:lpstr>
      <vt:lpstr>najděte kondenzace</vt:lpstr>
      <vt:lpstr>najděte kondenzace</vt:lpstr>
      <vt:lpstr>najděte kondenzace</vt:lpstr>
      <vt:lpstr>najděte kondenzace</vt:lpstr>
      <vt:lpstr>Prezentace aplikace PowerPoint</vt:lpstr>
      <vt:lpstr>Prezentace aplikace PowerPoint</vt:lpstr>
      <vt:lpstr>zhustěte souvětí</vt:lpstr>
      <vt:lpstr>zhustěte souvětí</vt:lpstr>
      <vt:lpstr>zajímavost na závěr</vt:lpstr>
      <vt:lpstr>zajímavost na závěr</vt:lpstr>
      <vt:lpstr>zajímavost na závěr</vt:lpstr>
    </vt:vector>
  </TitlesOfParts>
  <Company>Ústav pro jazyk český AV ČR, v. v. i.,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praktické češtiny</dc:title>
  <dc:creator>Hana Prokšová</dc:creator>
  <cp:lastModifiedBy>Hana Prokšová</cp:lastModifiedBy>
  <cp:revision>125</cp:revision>
  <dcterms:created xsi:type="dcterms:W3CDTF">2016-04-05T12:49:21Z</dcterms:created>
  <dcterms:modified xsi:type="dcterms:W3CDTF">2018-04-05T20:59:33Z</dcterms:modified>
</cp:coreProperties>
</file>