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0" r:id="rId4"/>
    <p:sldId id="274" r:id="rId5"/>
    <p:sldId id="275" r:id="rId6"/>
    <p:sldId id="259" r:id="rId7"/>
    <p:sldId id="260" r:id="rId8"/>
    <p:sldId id="261" r:id="rId9"/>
    <p:sldId id="262" r:id="rId10"/>
    <p:sldId id="263" r:id="rId11"/>
    <p:sldId id="257" r:id="rId12"/>
    <p:sldId id="264" r:id="rId13"/>
    <p:sldId id="265" r:id="rId14"/>
    <p:sldId id="266" r:id="rId15"/>
    <p:sldId id="267" r:id="rId16"/>
    <p:sldId id="268" r:id="rId17"/>
    <p:sldId id="282" r:id="rId18"/>
    <p:sldId id="276" r:id="rId19"/>
    <p:sldId id="277" r:id="rId20"/>
    <p:sldId id="271" r:id="rId21"/>
    <p:sldId id="279" r:id="rId22"/>
    <p:sldId id="280" r:id="rId23"/>
    <p:sldId id="281" r:id="rId24"/>
    <p:sldId id="278" r:id="rId25"/>
    <p:sldId id="269" r:id="rId26"/>
    <p:sldId id="272" r:id="rId27"/>
    <p:sldId id="283" r:id="rId28"/>
    <p:sldId id="27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82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KsiuiAkv2I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imgres?imgurl=https%3A%2F%2Frossaprimavera.ru%2Fstatic%2Ffiles%2Fcb2bc8c71179.jpg&amp;imgrefurl=https%3A%2F%2Frossaprimavera.ru%2Farticle%2Fdc07fb0c&amp;docid=OF7cFukcCCkEfM&amp;tbnid=3m30jZdR8yBPkM%3A&amp;vet=10ahUKEwjFnIuJhenkAhUc5uAKHeM3CQwQMwhQKBMwEw..i&amp;w=1200&amp;h=675&amp;bih=511&amp;biw=1097&amp;q=%D0%B2%D0%BE%D0%B9%D0%BD%D0%B0%20%D0%BD%D0%B0%20%D0%B4%D0%BE%D0%BD%D0%B1%D0%B0%D1%81%D1%81%D0%B5&amp;ved=0ahUKEwjFnIuJhenkAhUc5uAKHeM3CQwQMwhQKBMwEw&amp;iact=mrc&amp;uact=8" TargetMode="Externa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0%BE%D0%BC%D0%BC%D1%83%D0%BD%D0%B8%D0%B7%D0%BC" TargetMode="External"/><Relationship Id="rId13" Type="http://schemas.openxmlformats.org/officeDocument/2006/relationships/hyperlink" Target="https://ru.wikipedia.org/wiki/%D0%90%D0%BD%D1%82%D0%B8%D0%BA%D0%BE%D0%BC%D0%BC%D1%83%D0%BD%D0%B8%D0%B7%D0%BC" TargetMode="External"/><Relationship Id="rId18" Type="http://schemas.openxmlformats.org/officeDocument/2006/relationships/hyperlink" Target="https://ru.wikipedia.org/wiki/%D0%94%D0%B5%D0%BC%D0%BE%D0%BA%D1%80%D0%B0%D1%82%D0%B8%D1%87%D0%B5%D1%81%D0%BA%D0%B8%D0%B9_%D1%81%D0%BE%D1%86%D0%B8%D0%B0%D0%BB%D0%B8%D0%B7%D0%BC" TargetMode="External"/><Relationship Id="rId26" Type="http://schemas.openxmlformats.org/officeDocument/2006/relationships/hyperlink" Target="https://ru.wikipedia.org/wiki/%D0%A8%D0%B0%D0%B9%D1%85%D1%83%D1%82%D0%B4%D0%B8%D0%BD%D0%BE%D0%B2,_%D0%A0%D0%B8%D1%84%D0%B0%D1%82_%D0%93%D0%B0%D0%B1%D0%B4%D1%83%D0%BB%D1%85%D0%B0%D0%BA%D0%BE%D0%B2%D0%B8%D1%87" TargetMode="External"/><Relationship Id="rId3" Type="http://schemas.openxmlformats.org/officeDocument/2006/relationships/hyperlink" Target="https://ru.wikipedia.org/wiki/%D0%9B%D0%B8%D0%B1%D0%B5%D1%80%D0%B0%D0%BB%D1%8C%D0%BD%D1%8B%D0%B9_%D0%BA%D0%BE%D0%BD%D1%81%D0%B5%D1%80%D0%B2%D0%B0%D1%82%D0%B8%D0%B7%D0%BC" TargetMode="External"/><Relationship Id="rId21" Type="http://schemas.openxmlformats.org/officeDocument/2006/relationships/hyperlink" Target="https://ru.wikipedia.org/wiki/%D0%A2%D1%80%D0%B0%D0%B4%D0%B8%D1%86%D0%B8%D0%BE%D0%BD%D0%B0%D0%BB%D0%B8%D0%B7%D0%BC" TargetMode="External"/><Relationship Id="rId7" Type="http://schemas.openxmlformats.org/officeDocument/2006/relationships/hyperlink" Target="https://ru.wikipedia.org/wiki/%D0%9A%D0%BE%D0%BC%D0%BC%D1%83%D0%BD%D0%B8%D1%81%D1%82%D0%B8%D1%87%D0%B5%D1%81%D0%BA%D0%B0%D1%8F_%D0%BF%D0%B0%D1%80%D1%82%D0%B8%D1%8F_%D0%A0%D0%BE%D1%81%D1%81%D0%B8%D0%B9%D1%81%D0%BA%D0%BE%D0%B9_%D0%A4%D0%B5%D0%B4%D0%B5%D1%80%D0%B0%D1%86%D0%B8%D0%B8" TargetMode="External"/><Relationship Id="rId12" Type="http://schemas.openxmlformats.org/officeDocument/2006/relationships/hyperlink" Target="https://ru.wikipedia.org/wiki/%D0%9B%D0%94%D0%9F%D0%A0" TargetMode="External"/><Relationship Id="rId17" Type="http://schemas.openxmlformats.org/officeDocument/2006/relationships/hyperlink" Target="https://ru.wikipedia.org/wiki/%D0%A1%D0%BE%D1%86%D0%B8%D0%B0%D0%BB-%D0%B4%D0%B5%D0%BC%D0%BE%D0%BA%D1%80%D0%B0%D1%82%D0%B8%D1%8F" TargetMode="External"/><Relationship Id="rId25" Type="http://schemas.openxmlformats.org/officeDocument/2006/relationships/hyperlink" Target="https://ru.wikipedia.org/wiki/%D0%9A%D0%BE%D0%BD%D1%81%D0%B5%D1%80%D0%B2%D0%B0%D1%82%D0%B8%D0%B7%D0%BC" TargetMode="External"/><Relationship Id="rId2" Type="http://schemas.openxmlformats.org/officeDocument/2006/relationships/hyperlink" Target="https://ru.wikipedia.org/wiki/%D0%95%D0%B4%D0%B8%D0%BD%D0%B0%D1%8F_%D0%A0%D0%BE%D1%81%D1%81%D0%B8%D1%8F" TargetMode="External"/><Relationship Id="rId16" Type="http://schemas.openxmlformats.org/officeDocument/2006/relationships/hyperlink" Target="https://ru.wikipedia.org/wiki/%D0%A1%D0%BF%D1%80%D0%B0%D0%B2%D0%B5%D0%B4%D0%BB%D0%B8%D0%B2%D0%B0%D1%8F_%D0%A0%D0%BE%D1%81%D1%81%D0%B8%D1%8F" TargetMode="External"/><Relationship Id="rId20" Type="http://schemas.openxmlformats.org/officeDocument/2006/relationships/hyperlink" Target="https://ru.wikipedia.org/wiki/%D0%A0%D0%BE%D0%B4%D0%B8%D0%BD%D0%B0_(%D0%BF%D0%B0%D1%80%D1%82%D0%B8%D1%8F,_%D0%A0%D0%BE%D1%81%D1%81%D0%B8%D1%8F)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D%D0%B5%D0%B2%D0%B5%D1%80%D0%BE%D0%B2,_%D0%A1%D0%B5%D1%80%D0%B3%D0%B5%D0%B9_%D0%98%D0%B2%D0%B0%D0%BD%D0%BE%D0%B2%D0%B8%D1%87" TargetMode="External"/><Relationship Id="rId11" Type="http://schemas.openxmlformats.org/officeDocument/2006/relationships/hyperlink" Target="https://ru.wikipedia.org/wiki/%D0%97%D1%8E%D0%B3%D0%B0%D0%BD%D0%BE%D0%B2,_%D0%93%D0%B5%D0%BD%D0%BD%D0%B0%D0%B4%D0%B8%D0%B9_%D0%90%D0%BD%D0%B4%D1%80%D0%B5%D0%B5%D0%B2%D0%B8%D1%87" TargetMode="External"/><Relationship Id="rId24" Type="http://schemas.openxmlformats.org/officeDocument/2006/relationships/hyperlink" Target="https://ru.wikipedia.org/wiki/%D0%93%D1%80%D0%B0%D0%B6%D0%B4%D0%B0%D0%BD%D1%81%D0%BA%D0%B0%D1%8F_%D0%BF%D0%BB%D0%B0%D1%82%D1%84%D0%BE%D1%80%D0%BC%D0%B0_(%D0%A0%D0%BE%D1%81%D1%81%D0%B8%D1%8F)" TargetMode="External"/><Relationship Id="rId5" Type="http://schemas.openxmlformats.org/officeDocument/2006/relationships/hyperlink" Target="https://ru.wikipedia.org/wiki/%D0%9C%D0%B5%D0%B4%D0%B2%D0%B5%D0%B4%D0%B5%D0%B2,_%D0%94%D0%BC%D0%B8%D1%82%D1%80%D0%B8%D0%B9_%D0%90%D0%BD%D0%B0%D1%82%D0%BE%D0%BB%D1%8C%D0%B5%D0%B2%D0%B8%D1%87" TargetMode="External"/><Relationship Id="rId15" Type="http://schemas.openxmlformats.org/officeDocument/2006/relationships/hyperlink" Target="https://ru.wikipedia.org/wiki/%D0%96%D0%B8%D1%80%D0%B8%D0%BD%D0%BE%D0%B2%D1%81%D0%BA%D0%B8%D0%B9,_%D0%92%D0%BB%D0%B0%D0%B4%D0%B8%D0%BC%D0%B8%D1%80_%D0%92%D0%BE%D0%BB%D1%8C%D1%84%D0%BE%D0%B2%D0%B8%D1%87" TargetMode="External"/><Relationship Id="rId23" Type="http://schemas.openxmlformats.org/officeDocument/2006/relationships/hyperlink" Target="https://ru.wikipedia.org/wiki/%D0%96%D1%83%D1%80%D0%B0%D0%B2%D0%BB%D1%91%D0%B2,_%D0%90%D0%BB%D0%B5%D0%BA%D1%81%D0%B5%D0%B9_%D0%90%D0%BB%D0%B5%D0%BA%D1%81%D0%B0%D0%BD%D0%B4%D1%80%D0%BE%D0%B2%D0%B8%D1%87" TargetMode="External"/><Relationship Id="rId10" Type="http://schemas.openxmlformats.org/officeDocument/2006/relationships/hyperlink" Target="https://ru.wikipedia.org/wiki/%D0%9F%D0%B0%D1%82%D1%80%D0%B8%D0%BE%D1%82%D0%B8%D0%B7%D0%BC" TargetMode="External"/><Relationship Id="rId19" Type="http://schemas.openxmlformats.org/officeDocument/2006/relationships/hyperlink" Target="https://ru.wikipedia.org/wiki/%D0%9C%D0%B8%D1%80%D0%BE%D0%BD%D0%BE%D0%B2,_%D0%A1%D0%B5%D1%80%D0%B3%D0%B5%D0%B9_%D0%9C%D0%B8%D1%85%D0%B0%D0%B9%D0%BB%D0%BE%D0%B2%D0%B8%D1%87" TargetMode="External"/><Relationship Id="rId4" Type="http://schemas.openxmlformats.org/officeDocument/2006/relationships/hyperlink" Target="https://ru.wikipedia.org/wiki/%D0%AD%D0%BA%D0%BE%D0%BD%D0%BE%D0%BC%D0%B8%D1%87%D0%B5%D1%81%D0%BA%D0%B8%D0%B9_%D0%BB%D0%B8%D0%B1%D0%B5%D1%80%D0%B0%D0%BB%D0%B8%D0%B7%D0%BC" TargetMode="External"/><Relationship Id="rId9" Type="http://schemas.openxmlformats.org/officeDocument/2006/relationships/hyperlink" Target="https://ru.wikipedia.org/wiki/%D0%9C%D0%B0%D1%80%D0%BA%D1%81%D0%B8%D0%B7%D0%BC-%D0%BB%D0%B5%D0%BD%D0%B8%D0%BD%D0%B8%D0%B7%D0%BC" TargetMode="External"/><Relationship Id="rId14" Type="http://schemas.openxmlformats.org/officeDocument/2006/relationships/hyperlink" Target="https://ru.wikipedia.org/wiki/%D0%A1%D0%BC%D0%B5%D1%88%D0%B0%D0%BD%D0%BD%D0%B0%D1%8F_%D1%8D%D0%BA%D0%BE%D0%BD%D0%BE%D0%BC%D0%B8%D0%BA%D0%B0" TargetMode="External"/><Relationship Id="rId22" Type="http://schemas.openxmlformats.org/officeDocument/2006/relationships/hyperlink" Target="https://ru.wikipedia.org/wiki/%D0%9D%D0%B0%D1%86%D0%B8%D0%BE%D0%BD%D0%B0%D0%BB-%D0%BA%D0%BE%D0%BD%D1%81%D0%B5%D1%80%D0%B2%D0%B0%D1%82%D0%B8%D0%B7%D0%BC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Layout" Target="../slideLayouts/slideLayout7.xml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audio" Target="../media/media9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media" Target="../media/media9.mp3"/><Relationship Id="rId5" Type="http://schemas.microsoft.com/office/2007/relationships/media" Target="../media/media6.mp3"/><Relationship Id="rId10" Type="http://schemas.openxmlformats.org/officeDocument/2006/relationships/audio" Target="../media/media8.mp3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Разговорная практика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Jazyková cvičení V</a:t>
            </a:r>
          </a:p>
        </p:txBody>
      </p:sp>
    </p:spTree>
    <p:extLst>
      <p:ext uri="{BB962C8B-B14F-4D97-AF65-F5344CB8AC3E}">
        <p14:creationId xmlns:p14="http://schemas.microsoft.com/office/powerpoint/2010/main" val="2699113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57996" y="612844"/>
            <a:ext cx="66760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Федеративное устройство</a:t>
            </a:r>
            <a:endParaRPr lang="cs-CZ" sz="2000" dirty="0">
              <a:solidFill>
                <a:srgbClr val="00B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форме государственного устройства Россия является федерацией. В ее состав входят 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85 государственных образований, которые называются субъектами федерации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Основные принципы государственного устройства Российской Федерации — государственная целостность, единство системы государственной власти, равноправие субъектов Федерации в отношениях с федеральными органами власти.</a:t>
            </a:r>
            <a:endParaRPr lang="cs-CZ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Субъекты Федерации имеют свои собственные органы законодательной и исполнительной власти, принимают свои собственные Конституции (Уставы). Единственное условие — Конституции и Уставы должны соответствовать Конституции Российской Федерации. Федеральная Конституция и Федеральные законы имеют приоритет на всей территории страны.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295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6" y="-271848"/>
            <a:ext cx="11195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86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564545A-43E2-4D56-9202-7F6D013D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816" y="921967"/>
            <a:ext cx="5762156" cy="513835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0C537C5-F671-4F68-9E7D-22ADA31A4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040" y="1043173"/>
            <a:ext cx="5762156" cy="477165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56DC14C-2AB7-4806-BD45-419ED4420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619" y="1043173"/>
            <a:ext cx="4165381" cy="24938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598A361-776A-4DF7-BC60-F85D0391E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58" y="5532159"/>
            <a:ext cx="5762156" cy="132584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ED65EAB-BB20-42C6-BCF6-4545641D6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118" y="4331637"/>
            <a:ext cx="4870882" cy="240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50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9E12CF1-D5D2-4023-A143-64919223CE8E}"/>
              </a:ext>
            </a:extLst>
          </p:cNvPr>
          <p:cNvSpPr/>
          <p:nvPr/>
        </p:nvSpPr>
        <p:spPr>
          <a:xfrm>
            <a:off x="4901310" y="669783"/>
            <a:ext cx="6096000" cy="551843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Государственный флаг</a:t>
            </a:r>
            <a:endParaRPr lang="cs-CZ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Государственный флаг представляет собой прямоугольное полотнище из трех равновеликих горизонтальных полос: белой, синей и красной. Трехцветному флагу, введенному в России Петром I, в 2011 г. исполнилось 306 лет. 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Государственный герб </a:t>
            </a:r>
            <a:endParaRPr lang="cs-CZ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Государственный герб России представляет собой изображение золотого двуглавого орла, размещенного в центре красного геральдического щита. Над орлом – три исторические короны Петра Великого, в лапах орла – скипетр и держава, на его груди на красном щите – всадник Георгий Победоносец, поражающий копьем дракона.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F41C14A-029E-4946-8CAB-15F2EEDAD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13" y="3301454"/>
            <a:ext cx="1962150" cy="23336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92D58BE-861D-41D6-8820-31FC56E7F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500" y="1344227"/>
            <a:ext cx="22383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51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086F73-D317-46F5-8088-0D9145FC1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622" y="92075"/>
            <a:ext cx="4753941" cy="6858000"/>
          </a:xfrm>
          <a:prstGeom prst="rect">
            <a:avLst/>
          </a:prstGeom>
        </p:spPr>
      </p:pic>
      <p:pic>
        <p:nvPicPr>
          <p:cNvPr id="8" name="gimn">
            <a:hlinkClick r:id="" action="ppaction://media"/>
            <a:extLst>
              <a:ext uri="{FF2B5EF4-FFF2-40B4-BE49-F238E27FC236}">
                <a16:creationId xmlns:a16="http://schemas.microsoft.com/office/drawing/2014/main" id="{B73BF262-AE75-423B-90B8-81C276225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2929" y="2666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85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mn_sssr_-_gimn__sovetskogo_sojuza_(zf.fm)">
            <a:hlinkClick r:id="" action="ppaction://media"/>
            <a:extLst>
              <a:ext uri="{FF2B5EF4-FFF2-40B4-BE49-F238E27FC236}">
                <a16:creationId xmlns:a16="http://schemas.microsoft.com/office/drawing/2014/main" id="{C49C4249-68CB-4310-9EB3-18CD83A73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199" y="2746498"/>
            <a:ext cx="487363" cy="487363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82F140F2-9741-4E5C-9F54-CD8A71A77193}"/>
              </a:ext>
            </a:extLst>
          </p:cNvPr>
          <p:cNvSpPr/>
          <p:nvPr/>
        </p:nvSpPr>
        <p:spPr>
          <a:xfrm>
            <a:off x="5444971" y="359181"/>
            <a:ext cx="6096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 СССР. Текст 1977 года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 нерушимый республик свободных</a:t>
            </a: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Сплотила навеки Великая Русь</a:t>
            </a: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здравствует созданный волей народов</a:t>
            </a: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Единый, могучий Советский Союз!</a:t>
            </a: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Припев:</a:t>
            </a: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Славься, Отечество наше свободное,</a:t>
            </a: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Дружбы народов надёжный оплот!</a:t>
            </a: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Партия Ленина — сила народная</a:t>
            </a: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 к торжеству коммунизма ведёт!</a:t>
            </a: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Сквозь грозы сияло нам солнце свободы,</a:t>
            </a: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Ленин великий нам путь озарил:</a:t>
            </a: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правое дело он поднял народы,</a:t>
            </a: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труд и на подвиги нас вдохновил!</a:t>
            </a: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Припев</a:t>
            </a:r>
          </a:p>
          <a:p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победе бессмертных идей коммунизма</a:t>
            </a: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видим грядущее нашей страны,</a:t>
            </a: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красному знамени славной Отчизны</a:t>
            </a: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будем всегда беззаветно верны!</a:t>
            </a:r>
          </a:p>
          <a:p>
            <a:endParaRPr lang="ru-RU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Припев</a:t>
            </a:r>
          </a:p>
          <a:p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(Александров, Михалков)</a:t>
            </a:r>
          </a:p>
        </p:txBody>
      </p:sp>
    </p:spTree>
    <p:extLst>
      <p:ext uri="{BB962C8B-B14F-4D97-AF65-F5344CB8AC3E}">
        <p14:creationId xmlns:p14="http://schemas.microsoft.com/office/powerpoint/2010/main" val="242557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F153F7E-4E92-4908-BEB5-65C8E98E570A}"/>
              </a:ext>
            </a:extLst>
          </p:cNvPr>
          <p:cNvSpPr/>
          <p:nvPr/>
        </p:nvSpPr>
        <p:spPr>
          <a:xfrm>
            <a:off x="6883153" y="1468762"/>
            <a:ext cx="42228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Государственный гимн Российской империи</a:t>
            </a:r>
          </a:p>
          <a:p>
            <a:endParaRPr lang="ru-RU" sz="2000" b="1" dirty="0"/>
          </a:p>
          <a:p>
            <a:r>
              <a:rPr lang="ru-RU" sz="2000" b="1" dirty="0"/>
              <a:t>Боже, Царя храни!</a:t>
            </a:r>
            <a:endParaRPr lang="ru-RU" sz="2000" dirty="0"/>
          </a:p>
          <a:p>
            <a:r>
              <a:rPr lang="ru-RU" sz="2000" dirty="0"/>
              <a:t>Сильный, державный,</a:t>
            </a:r>
          </a:p>
          <a:p>
            <a:r>
              <a:rPr lang="ru-RU" sz="2000" dirty="0"/>
              <a:t>Царствуй на славу, на славу </a:t>
            </a:r>
            <a:r>
              <a:rPr lang="ru-RU" sz="2000" dirty="0" err="1"/>
              <a:t>намъ</a:t>
            </a:r>
            <a:r>
              <a:rPr lang="ru-RU" sz="2000" dirty="0"/>
              <a:t>!</a:t>
            </a:r>
          </a:p>
          <a:p>
            <a:r>
              <a:rPr lang="ru-RU" sz="2000" dirty="0"/>
              <a:t>Царствуй на </a:t>
            </a:r>
            <a:r>
              <a:rPr lang="ru-RU" sz="2000" dirty="0" err="1"/>
              <a:t>страхъ</a:t>
            </a:r>
            <a:r>
              <a:rPr lang="ru-RU" sz="2000" dirty="0"/>
              <a:t> </a:t>
            </a:r>
            <a:r>
              <a:rPr lang="ru-RU" sz="2000" dirty="0" err="1"/>
              <a:t>врагамъ</a:t>
            </a:r>
            <a:r>
              <a:rPr lang="ru-RU" sz="2000" dirty="0"/>
              <a:t>,</a:t>
            </a:r>
          </a:p>
          <a:p>
            <a:r>
              <a:rPr lang="ru-RU" sz="2000" dirty="0"/>
              <a:t>Царь православный!</a:t>
            </a:r>
          </a:p>
          <a:p>
            <a:r>
              <a:rPr lang="ru-RU" sz="2000" dirty="0"/>
              <a:t>Боже, Царя храни!</a:t>
            </a:r>
          </a:p>
          <a:p>
            <a:endParaRPr lang="ru-RU" sz="2000" dirty="0"/>
          </a:p>
          <a:p>
            <a:r>
              <a:rPr lang="ru-RU" sz="2000" dirty="0"/>
              <a:t>(музыка Львова, слова Жуковского)</a:t>
            </a:r>
            <a:endParaRPr lang="cs-CZ" sz="2000" dirty="0"/>
          </a:p>
        </p:txBody>
      </p:sp>
      <p:pic>
        <p:nvPicPr>
          <p:cNvPr id="4" name="gimn-rossiyskoy-imperii-bozhe-carya-hrani">
            <a:hlinkClick r:id="" action="ppaction://media"/>
            <a:extLst>
              <a:ext uri="{FF2B5EF4-FFF2-40B4-BE49-F238E27FC236}">
                <a16:creationId xmlns:a16="http://schemas.microsoft.com/office/drawing/2014/main" id="{D7BF6972-5E6F-461C-86DF-A447EEEA7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2324" y="2489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7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E1B1025F-6EF6-4319-A357-00A4DE7D94A4}"/>
              </a:ext>
            </a:extLst>
          </p:cNvPr>
          <p:cNvSpPr/>
          <p:nvPr/>
        </p:nvSpPr>
        <p:spPr>
          <a:xfrm>
            <a:off x="4603474" y="197346"/>
            <a:ext cx="433677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&amp;quot"/>
              </a:rPr>
              <a:t>Гимн СССР. Текст 1977 года</a:t>
            </a:r>
            <a:endParaRPr lang="ru-RU" dirty="0">
              <a:solidFill>
                <a:srgbClr val="000000"/>
              </a:solidFill>
              <a:latin typeface="&amp;quot"/>
            </a:endParaRPr>
          </a:p>
          <a:p>
            <a:r>
              <a:rPr lang="ru-RU" dirty="0">
                <a:solidFill>
                  <a:srgbClr val="000000"/>
                </a:solidFill>
                <a:latin typeface="&amp;quot"/>
              </a:rPr>
              <a:t>Союз нерушимый республик свободных</a:t>
            </a:r>
            <a:br>
              <a:rPr lang="ru-RU" dirty="0">
                <a:solidFill>
                  <a:srgbClr val="000000"/>
                </a:solidFill>
                <a:latin typeface="&amp;quot"/>
              </a:rPr>
            </a:br>
            <a:r>
              <a:rPr lang="ru-RU" dirty="0">
                <a:solidFill>
                  <a:srgbClr val="000000"/>
                </a:solidFill>
                <a:latin typeface="&amp;quot"/>
              </a:rPr>
              <a:t>Сплотила навеки Великая Русь</a:t>
            </a:r>
            <a:br>
              <a:rPr lang="ru-RU" dirty="0">
                <a:solidFill>
                  <a:srgbClr val="000000"/>
                </a:solidFill>
                <a:latin typeface="&amp;quot"/>
              </a:rPr>
            </a:br>
            <a:r>
              <a:rPr lang="ru-RU" dirty="0">
                <a:solidFill>
                  <a:srgbClr val="000000"/>
                </a:solidFill>
                <a:latin typeface="&amp;quot"/>
              </a:rPr>
              <a:t>Да здравствует созданный волей народов</a:t>
            </a:r>
            <a:br>
              <a:rPr lang="ru-RU" dirty="0">
                <a:solidFill>
                  <a:srgbClr val="000000"/>
                </a:solidFill>
                <a:latin typeface="&amp;quot"/>
              </a:rPr>
            </a:br>
            <a:r>
              <a:rPr lang="ru-RU" dirty="0">
                <a:solidFill>
                  <a:srgbClr val="000000"/>
                </a:solidFill>
                <a:latin typeface="&amp;quot"/>
              </a:rPr>
              <a:t>Единый, могучий Советский Союз!</a:t>
            </a:r>
            <a:br>
              <a:rPr lang="ru-RU" dirty="0">
                <a:solidFill>
                  <a:srgbClr val="000000"/>
                </a:solidFill>
                <a:latin typeface="&amp;quot"/>
              </a:rPr>
            </a:br>
            <a:br>
              <a:rPr lang="ru-RU" dirty="0">
                <a:solidFill>
                  <a:srgbClr val="000000"/>
                </a:solidFill>
                <a:latin typeface="&amp;quot"/>
              </a:rPr>
            </a:br>
            <a:r>
              <a:rPr lang="ru-RU" i="1" dirty="0">
                <a:solidFill>
                  <a:srgbClr val="000000"/>
                </a:solidFill>
                <a:latin typeface="&amp;quot"/>
              </a:rPr>
              <a:t>Припев:</a:t>
            </a:r>
            <a:br>
              <a:rPr lang="ru-RU" dirty="0">
                <a:solidFill>
                  <a:srgbClr val="000000"/>
                </a:solidFill>
                <a:latin typeface="&amp;quot"/>
              </a:rPr>
            </a:br>
            <a:r>
              <a:rPr lang="ru-RU" dirty="0">
                <a:solidFill>
                  <a:srgbClr val="000000"/>
                </a:solidFill>
                <a:latin typeface="&amp;quot"/>
              </a:rPr>
              <a:t>Славься, Отечество наше свободное,</a:t>
            </a:r>
            <a:br>
              <a:rPr lang="ru-RU" dirty="0">
                <a:solidFill>
                  <a:srgbClr val="000000"/>
                </a:solidFill>
                <a:latin typeface="&amp;quot"/>
              </a:rPr>
            </a:br>
            <a:r>
              <a:rPr lang="ru-RU" dirty="0">
                <a:solidFill>
                  <a:srgbClr val="000000"/>
                </a:solidFill>
                <a:latin typeface="&amp;quot"/>
              </a:rPr>
              <a:t>Дружбы народов надёжный оплот!</a:t>
            </a:r>
            <a:br>
              <a:rPr lang="ru-RU" dirty="0">
                <a:solidFill>
                  <a:srgbClr val="000000"/>
                </a:solidFill>
                <a:latin typeface="&amp;quot"/>
              </a:rPr>
            </a:br>
            <a:r>
              <a:rPr lang="ru-RU" dirty="0">
                <a:solidFill>
                  <a:srgbClr val="000000"/>
                </a:solidFill>
                <a:latin typeface="&amp;quot"/>
              </a:rPr>
              <a:t>Партия Ленина — сила народная</a:t>
            </a:r>
            <a:br>
              <a:rPr lang="ru-RU" dirty="0">
                <a:solidFill>
                  <a:srgbClr val="000000"/>
                </a:solidFill>
                <a:latin typeface="&amp;quot"/>
              </a:rPr>
            </a:br>
            <a:r>
              <a:rPr lang="ru-RU" dirty="0">
                <a:solidFill>
                  <a:srgbClr val="000000"/>
                </a:solidFill>
                <a:latin typeface="&amp;quot"/>
              </a:rPr>
              <a:t>Нас к торжеству коммунизма ведёт!</a:t>
            </a:r>
            <a:br>
              <a:rPr lang="ru-RU" dirty="0">
                <a:solidFill>
                  <a:srgbClr val="000000"/>
                </a:solidFill>
                <a:latin typeface="&amp;quot"/>
              </a:rPr>
            </a:br>
            <a:br>
              <a:rPr lang="ru-RU" dirty="0">
                <a:solidFill>
                  <a:srgbClr val="000000"/>
                </a:solidFill>
                <a:latin typeface="&amp;quot"/>
              </a:rPr>
            </a:br>
            <a:r>
              <a:rPr lang="ru-RU" dirty="0">
                <a:solidFill>
                  <a:srgbClr val="000000"/>
                </a:solidFill>
                <a:latin typeface="&amp;quot"/>
              </a:rPr>
              <a:t>Сквозь грозы сияло нам солнце свободы,</a:t>
            </a:r>
            <a:br>
              <a:rPr lang="ru-RU" dirty="0">
                <a:solidFill>
                  <a:srgbClr val="000000"/>
                </a:solidFill>
                <a:latin typeface="&amp;quot"/>
              </a:rPr>
            </a:br>
            <a:r>
              <a:rPr lang="ru-RU" dirty="0">
                <a:solidFill>
                  <a:srgbClr val="000000"/>
                </a:solidFill>
                <a:latin typeface="&amp;quot"/>
              </a:rPr>
              <a:t>И Ленин великий нам путь озарил:</a:t>
            </a:r>
            <a:br>
              <a:rPr lang="ru-RU" dirty="0">
                <a:solidFill>
                  <a:srgbClr val="000000"/>
                </a:solidFill>
                <a:latin typeface="&amp;quot"/>
              </a:rPr>
            </a:br>
            <a:r>
              <a:rPr lang="ru-RU" dirty="0">
                <a:solidFill>
                  <a:srgbClr val="000000"/>
                </a:solidFill>
                <a:latin typeface="&amp;quot"/>
              </a:rPr>
              <a:t>На правое дело он поднял народы,</a:t>
            </a:r>
            <a:br>
              <a:rPr lang="ru-RU" dirty="0">
                <a:solidFill>
                  <a:srgbClr val="000000"/>
                </a:solidFill>
                <a:latin typeface="&amp;quot"/>
              </a:rPr>
            </a:br>
            <a:r>
              <a:rPr lang="ru-RU" dirty="0">
                <a:solidFill>
                  <a:srgbClr val="000000"/>
                </a:solidFill>
                <a:latin typeface="&amp;quot"/>
              </a:rPr>
              <a:t>на труд и на подвиги нас вдохновил!</a:t>
            </a:r>
            <a:br>
              <a:rPr lang="ru-RU" dirty="0">
                <a:solidFill>
                  <a:srgbClr val="000000"/>
                </a:solidFill>
                <a:latin typeface="&amp;quot"/>
              </a:rPr>
            </a:br>
            <a:r>
              <a:rPr lang="ru-RU" i="1" dirty="0">
                <a:solidFill>
                  <a:srgbClr val="000000"/>
                </a:solidFill>
                <a:latin typeface="&amp;quot"/>
              </a:rPr>
              <a:t>Припев</a:t>
            </a:r>
          </a:p>
          <a:p>
            <a:br>
              <a:rPr lang="ru-RU" dirty="0">
                <a:solidFill>
                  <a:srgbClr val="000000"/>
                </a:solidFill>
                <a:latin typeface="&amp;quot"/>
              </a:rPr>
            </a:br>
            <a:r>
              <a:rPr lang="ru-RU" dirty="0">
                <a:solidFill>
                  <a:srgbClr val="000000"/>
                </a:solidFill>
                <a:latin typeface="&amp;quot"/>
              </a:rPr>
              <a:t>В победе бессмертных идей коммунизма</a:t>
            </a:r>
            <a:br>
              <a:rPr lang="ru-RU" dirty="0">
                <a:solidFill>
                  <a:srgbClr val="000000"/>
                </a:solidFill>
                <a:latin typeface="&amp;quot"/>
              </a:rPr>
            </a:br>
            <a:r>
              <a:rPr lang="ru-RU" dirty="0">
                <a:solidFill>
                  <a:srgbClr val="000000"/>
                </a:solidFill>
                <a:latin typeface="&amp;quot"/>
              </a:rPr>
              <a:t>Мы видим грядущее нашей страны,</a:t>
            </a:r>
            <a:br>
              <a:rPr lang="ru-RU" dirty="0">
                <a:solidFill>
                  <a:srgbClr val="000000"/>
                </a:solidFill>
                <a:latin typeface="&amp;quot"/>
              </a:rPr>
            </a:br>
            <a:r>
              <a:rPr lang="ru-RU" dirty="0">
                <a:solidFill>
                  <a:srgbClr val="000000"/>
                </a:solidFill>
                <a:latin typeface="&amp;quot"/>
              </a:rPr>
              <a:t>И красному знамени славной Отчизны</a:t>
            </a:r>
            <a:br>
              <a:rPr lang="ru-RU" dirty="0">
                <a:solidFill>
                  <a:srgbClr val="000000"/>
                </a:solidFill>
                <a:latin typeface="&amp;quot"/>
              </a:rPr>
            </a:br>
            <a:r>
              <a:rPr lang="ru-RU" dirty="0">
                <a:solidFill>
                  <a:srgbClr val="000000"/>
                </a:solidFill>
                <a:latin typeface="&amp;quot"/>
              </a:rPr>
              <a:t>Мы будем всегда беззаветно верны!</a:t>
            </a:r>
          </a:p>
          <a:p>
            <a:r>
              <a:rPr lang="ru-RU" dirty="0">
                <a:solidFill>
                  <a:srgbClr val="000000"/>
                </a:solidFill>
                <a:latin typeface="&amp;quot"/>
              </a:rPr>
              <a:t>Припев</a:t>
            </a:r>
          </a:p>
        </p:txBody>
      </p:sp>
      <p:sp useBgFill="1">
        <p:nvSpPr>
          <p:cNvPr id="4" name="Obdélník 3">
            <a:extLst>
              <a:ext uri="{FF2B5EF4-FFF2-40B4-BE49-F238E27FC236}">
                <a16:creationId xmlns:a16="http://schemas.microsoft.com/office/drawing/2014/main" id="{1C21B55D-FB3E-444D-936E-7E0B5651923A}"/>
              </a:ext>
            </a:extLst>
          </p:cNvPr>
          <p:cNvSpPr/>
          <p:nvPr/>
        </p:nvSpPr>
        <p:spPr>
          <a:xfrm>
            <a:off x="0" y="0"/>
            <a:ext cx="4336774" cy="693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Россия — священная наша держава,</a:t>
            </a: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Россия — любимая наша страна.</a:t>
            </a: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Могучая воля, великая слава —</a:t>
            </a: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Твоё достоянье на все времена!</a:t>
            </a: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Припев</a:t>
            </a: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Славься, Отечество наше свободное,</a:t>
            </a: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Братских народов союз вековой,</a:t>
            </a: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Предками данная мудрость народная!</a:t>
            </a: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Славься, страна! Мы гордимся тобой!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От южных морей до полярного края</a:t>
            </a: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Раскинулись наши леса и поля.</a:t>
            </a: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Одна ты на свете! Одна ты такая —</a:t>
            </a: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Хранимая Богом родная земля!</a:t>
            </a: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Припев</a:t>
            </a: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Широкий простор для мечты и для жизни</a:t>
            </a: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Грядущие нам открывают года.</a:t>
            </a: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Нам силу даёт наша верность Отчизне.</a:t>
            </a: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&amp;quot"/>
                <a:ea typeface="Calibri" panose="020F0502020204030204" pitchFamily="34" charset="0"/>
                <a:cs typeface="Times New Roman" panose="02020603050405020304" pitchFamily="18" charset="0"/>
              </a:rPr>
              <a:t>Так было, так есть и так будет всегда!</a:t>
            </a:r>
            <a:endParaRPr lang="cs-CZ" sz="1600" b="1" dirty="0">
              <a:latin typeface="&amp;quo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DB52D51-3DE6-4729-A270-C12AB9C56658}"/>
              </a:ext>
            </a:extLst>
          </p:cNvPr>
          <p:cNvSpPr/>
          <p:nvPr/>
        </p:nvSpPr>
        <p:spPr>
          <a:xfrm>
            <a:off x="9163878" y="2274838"/>
            <a:ext cx="30281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Государственный гимн Российской империи</a:t>
            </a:r>
          </a:p>
          <a:p>
            <a:endParaRPr lang="ru-RU" b="1" dirty="0"/>
          </a:p>
          <a:p>
            <a:r>
              <a:rPr lang="ru-RU" b="1" dirty="0"/>
              <a:t>Боже, Царя храни!</a:t>
            </a:r>
            <a:endParaRPr lang="ru-RU" dirty="0"/>
          </a:p>
          <a:p>
            <a:r>
              <a:rPr lang="ru-RU" dirty="0"/>
              <a:t>Сильный, державный,</a:t>
            </a:r>
          </a:p>
          <a:p>
            <a:r>
              <a:rPr lang="ru-RU" dirty="0"/>
              <a:t>Царствуй на славу, на славу </a:t>
            </a:r>
            <a:r>
              <a:rPr lang="ru-RU" dirty="0" err="1"/>
              <a:t>намъ</a:t>
            </a:r>
            <a:r>
              <a:rPr lang="ru-RU" dirty="0"/>
              <a:t>!</a:t>
            </a:r>
          </a:p>
          <a:p>
            <a:r>
              <a:rPr lang="ru-RU" dirty="0"/>
              <a:t>Царствуй на </a:t>
            </a:r>
            <a:r>
              <a:rPr lang="ru-RU" dirty="0" err="1"/>
              <a:t>страхъ</a:t>
            </a:r>
            <a:r>
              <a:rPr lang="ru-RU" dirty="0"/>
              <a:t> </a:t>
            </a:r>
            <a:r>
              <a:rPr lang="ru-RU" dirty="0" err="1"/>
              <a:t>врагамъ</a:t>
            </a:r>
            <a:r>
              <a:rPr lang="ru-RU" dirty="0"/>
              <a:t>,</a:t>
            </a:r>
          </a:p>
          <a:p>
            <a:r>
              <a:rPr lang="ru-RU" dirty="0"/>
              <a:t>Царь православный!</a:t>
            </a:r>
          </a:p>
          <a:p>
            <a:r>
              <a:rPr lang="ru-RU" dirty="0"/>
              <a:t>Боже, Царя храни!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7DCD71B-4FDE-485F-9B7F-E8D63D1874AB}"/>
              </a:ext>
            </a:extLst>
          </p:cNvPr>
          <p:cNvSpPr txBox="1"/>
          <p:nvPr/>
        </p:nvSpPr>
        <p:spPr>
          <a:xfrm>
            <a:off x="8940248" y="308113"/>
            <a:ext cx="3135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Сравните и обсудите тексты.</a:t>
            </a:r>
            <a:endParaRPr lang="cs-CZ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9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7875B816-B2BC-472D-BA77-C9E36B81D797}"/>
              </a:ext>
            </a:extLst>
          </p:cNvPr>
          <p:cNvSpPr/>
          <p:nvPr/>
        </p:nvSpPr>
        <p:spPr>
          <a:xfrm>
            <a:off x="0" y="184009"/>
            <a:ext cx="12192000" cy="6489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Диалог Платона "Государство"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"Государство" - диалог Платона, посвященный проблеме идеального государства. Написан в 360 г. до н. э. С точки зрения Платона, государство является выражением идеи справедливости. Государство Платона состоит из трех сословий: высшего (мудрецы и философы), стражей или воинов и сословия прочих граждан (так называемое "сословие кормильцев"). 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"Государство" - диалог Платона, посвященный проблеме идеального государства. Написан в 360 г. до н. э. С точки зрения Платона, государство является выражением идеи справедливости.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Идеальное государство, по Платону, состоит из трех сословий: высшего (мудрецы и философы, которым и надлежит управлять государством, так как только они способны нести заботу о правильном образе жизни всех граждан), сословия стражей, или воинов, и сословия прочих граждан (так называемое "сословие кормильцев" - ремесленников, крестьян, дельцов, которые обеспечивают государство всем необходимым). Справедливое государственное устройство должно обеспечить гармоничное сосуществование всех трех сословий.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государстве Платона введена общность имущества, частная собственность запрещена. Даже женщины и дети являются общими, а деторождение регулируется государством с целью выбора лучших.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диалоге также содержится систематика и краткий критический анализ шести форм государства. Идеальное "государство будущего", которое пока не существует, в него не входит.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40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BB0365E9-D496-4A5F-9EBC-1772A76749FA}"/>
              </a:ext>
            </a:extLst>
          </p:cNvPr>
          <p:cNvSpPr/>
          <p:nvPr/>
        </p:nvSpPr>
        <p:spPr>
          <a:xfrm>
            <a:off x="0" y="0"/>
            <a:ext cx="12192000" cy="776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Вот эта шкала типов государства: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монархия (справедливая власть одного человека)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аристократия (справедливая власть меньшинства, лучших граждан)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тимократия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(несправедливая власть большинства - военных вождей, уважаемых граждан)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олигархия (несправедливая власть меньшинства, богатых людей)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демократия (справедливая власть большинства)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тирания (несправедливая власть одного человека).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Диалог выстроен так, что кажется разбором идей справедливости и блага на примере государства. Это заставило некоторых исследователей толковать диалог метафорически, в отрыве от какой-либо связи с настоящим государством. Позднее историки пересмотрели этот подход, обратив внимание на то, что в диалоге отрицается близость современных автору государств к идеальному и даже высказывается сомнение в возможности создания идеального государства на земле.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финале произведения говорится, что «не так важно, как должно или как может быть» в идеальном государстве, достаточно уже, если кто-то один живет по законам этого государства. Ведь прежде, чем возникнуть в реальности, то есть в истории, платоновское Государство должно родиться внутри человека.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«...ты говоришь о государстве, устройство которого мы только что разобрали, то есть о том, которое находится лишь в области рассуждений, потому что на земле, я думаю, его нигде нет.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— Но быть может, есть на небе его образец, доступный каждому желающему; глядя на него человек задумается над тем, как бы это устроить самого себя. А есть ли такое государство на земле и будет ли оно — это совсем неважно. Человек этот занялся бы делами такого — и только такого — государства»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42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13774" y="936569"/>
            <a:ext cx="10364451" cy="1596177"/>
          </a:xfrm>
        </p:spPr>
        <p:txBody>
          <a:bodyPr/>
          <a:lstStyle/>
          <a:p>
            <a:r>
              <a:rPr lang="ru-RU" b="1" u="sng" dirty="0"/>
              <a:t>ГОСУДАРСТВЕННОЕ УСТРОЙСТВО РФ</a:t>
            </a:r>
            <a:br>
              <a:rPr lang="ru-RU" b="1" u="sng" dirty="0"/>
            </a:br>
            <a:r>
              <a:rPr lang="ru-RU" b="1" u="sng" dirty="0"/>
              <a:t>политика</a:t>
            </a: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BFDBB12-0CC7-4800-AAE6-4E3AD90D0D77}"/>
              </a:ext>
            </a:extLst>
          </p:cNvPr>
          <p:cNvSpPr/>
          <p:nvPr/>
        </p:nvSpPr>
        <p:spPr>
          <a:xfrm>
            <a:off x="4678208" y="3244334"/>
            <a:ext cx="33032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https://youtu.be/xKsiuiAkv2I</a:t>
            </a:r>
            <a:endParaRPr lang="ru-RU" sz="2000" b="1" dirty="0">
              <a:solidFill>
                <a:srgbClr val="FF0000"/>
              </a:solidFill>
            </a:endParaRPr>
          </a:p>
          <a:p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456749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34566-3D06-4B2E-B446-3DA9B55FA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/>
              <a:t>политика</a:t>
            </a:r>
            <a:endParaRPr lang="cs-CZ" b="1" u="sng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CC0BD94-BD36-4F39-BEC1-1E235DCB3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8" r="7731"/>
          <a:stretch/>
        </p:blipFill>
        <p:spPr>
          <a:xfrm>
            <a:off x="2651100" y="0"/>
            <a:ext cx="766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1055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ECDF2E5-8BCE-472E-9116-5F1A01293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232" y="705678"/>
            <a:ext cx="9772264" cy="549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93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1EBD8A-5420-4F90-A19F-7E0FD8431503}"/>
              </a:ext>
            </a:extLst>
          </p:cNvPr>
          <p:cNvPicPr/>
          <p:nvPr/>
        </p:nvPicPr>
        <p:blipFill rotWithShape="1">
          <a:blip r:embed="rId2"/>
          <a:srcRect t="6671" b="61443"/>
          <a:stretch/>
        </p:blipFill>
        <p:spPr bwMode="auto">
          <a:xfrm>
            <a:off x="477078" y="0"/>
            <a:ext cx="109728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1831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C4B923C-ADDA-47AD-A40A-3675C907FF90}"/>
              </a:ext>
            </a:extLst>
          </p:cNvPr>
          <p:cNvPicPr/>
          <p:nvPr/>
        </p:nvPicPr>
        <p:blipFill rotWithShape="1">
          <a:blip r:embed="rId2"/>
          <a:srcRect t="38293" b="29819"/>
          <a:stretch/>
        </p:blipFill>
        <p:spPr bwMode="auto">
          <a:xfrm>
            <a:off x="924340" y="1"/>
            <a:ext cx="1050566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5945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01F16C7-D701-4C77-892F-5F32C7FA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47356" cy="357808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3EBF129-C577-4D34-AD14-AF0FB094E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705" y="0"/>
            <a:ext cx="4088295" cy="248420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E7152E9-6BDA-450C-A435-A05163466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158" y="1411357"/>
            <a:ext cx="4827578" cy="270344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BF5D2C7-9EDA-4ABB-9ABA-E6D20A75A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72" y="3981618"/>
            <a:ext cx="5201602" cy="2876382"/>
          </a:xfrm>
          <a:prstGeom prst="rect">
            <a:avLst/>
          </a:prstGeom>
        </p:spPr>
      </p:pic>
      <p:pic>
        <p:nvPicPr>
          <p:cNvPr id="4099" name="Picture 3" descr="Výsledek obrázku pro война на донбассе">
            <a:hlinkClick r:id="rId6"/>
            <a:extLst>
              <a:ext uri="{FF2B5EF4-FFF2-40B4-BE49-F238E27FC236}">
                <a16:creationId xmlns:a16="http://schemas.microsoft.com/office/drawing/2014/main" id="{512EDE9C-133A-4BC2-A089-E334A0F8B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398" y="3945103"/>
            <a:ext cx="5201602" cy="291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28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5ACC060-35A6-4569-BF44-57C792F75509}"/>
              </a:ext>
            </a:extLst>
          </p:cNvPr>
          <p:cNvSpPr txBox="1"/>
          <p:nvPr/>
        </p:nvSpPr>
        <p:spPr>
          <a:xfrm>
            <a:off x="8309498" y="1704511"/>
            <a:ext cx="37996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Выборы в Госдуму – 2016</a:t>
            </a:r>
          </a:p>
          <a:p>
            <a:r>
              <a:rPr lang="ru-RU" sz="2000" b="1" dirty="0">
                <a:solidFill>
                  <a:srgbClr val="404040"/>
                </a:solidFill>
                <a:latin typeface="Helmet"/>
              </a:rPr>
              <a:t>В российской "суперпрезидентской" системе власти роль политических партий и Думы сильно ограничена.</a:t>
            </a:r>
            <a:endParaRPr lang="cs-CZ" sz="2000" dirty="0"/>
          </a:p>
          <a:p>
            <a:endParaRPr lang="cs-CZ" sz="2000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477ED0D-734A-424C-80FB-63AAE4B50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37" y="609302"/>
            <a:ext cx="8031642" cy="60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27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2FB88B90-2A46-4A17-A20F-93F2C579B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723602"/>
              </p:ext>
            </p:extLst>
          </p:nvPr>
        </p:nvGraphicFramePr>
        <p:xfrm>
          <a:off x="1420427" y="0"/>
          <a:ext cx="8673484" cy="6876039"/>
        </p:xfrm>
        <a:graphic>
          <a:graphicData uri="http://schemas.openxmlformats.org/drawingml/2006/table">
            <a:tbl>
              <a:tblPr/>
              <a:tblGrid>
                <a:gridCol w="437293">
                  <a:extLst>
                    <a:ext uri="{9D8B030D-6E8A-4147-A177-3AD203B41FA5}">
                      <a16:colId xmlns:a16="http://schemas.microsoft.com/office/drawing/2014/main" val="3109498061"/>
                    </a:ext>
                  </a:extLst>
                </a:gridCol>
                <a:gridCol w="1699981">
                  <a:extLst>
                    <a:ext uri="{9D8B030D-6E8A-4147-A177-3AD203B41FA5}">
                      <a16:colId xmlns:a16="http://schemas.microsoft.com/office/drawing/2014/main" val="3818655411"/>
                    </a:ext>
                  </a:extLst>
                </a:gridCol>
                <a:gridCol w="841828">
                  <a:extLst>
                    <a:ext uri="{9D8B030D-6E8A-4147-A177-3AD203B41FA5}">
                      <a16:colId xmlns:a16="http://schemas.microsoft.com/office/drawing/2014/main" val="851269669"/>
                    </a:ext>
                  </a:extLst>
                </a:gridCol>
                <a:gridCol w="1947711">
                  <a:extLst>
                    <a:ext uri="{9D8B030D-6E8A-4147-A177-3AD203B41FA5}">
                      <a16:colId xmlns:a16="http://schemas.microsoft.com/office/drawing/2014/main" val="2022601059"/>
                    </a:ext>
                  </a:extLst>
                </a:gridCol>
                <a:gridCol w="1280626">
                  <a:extLst>
                    <a:ext uri="{9D8B030D-6E8A-4147-A177-3AD203B41FA5}">
                      <a16:colId xmlns:a16="http://schemas.microsoft.com/office/drawing/2014/main" val="952991597"/>
                    </a:ext>
                  </a:extLst>
                </a:gridCol>
                <a:gridCol w="1269848">
                  <a:extLst>
                    <a:ext uri="{9D8B030D-6E8A-4147-A177-3AD203B41FA5}">
                      <a16:colId xmlns:a16="http://schemas.microsoft.com/office/drawing/2014/main" val="1689050225"/>
                    </a:ext>
                  </a:extLst>
                </a:gridCol>
                <a:gridCol w="1196197">
                  <a:extLst>
                    <a:ext uri="{9D8B030D-6E8A-4147-A177-3AD203B41FA5}">
                      <a16:colId xmlns:a16="http://schemas.microsoft.com/office/drawing/2014/main" val="2704201263"/>
                    </a:ext>
                  </a:extLst>
                </a:gridCol>
              </a:tblGrid>
              <a:tr h="661339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Цвет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Название партии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Сокращ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Идеология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Лидер партии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Руководитель фракции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Численность фракции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551437"/>
                  </a:ext>
                </a:extLst>
              </a:tr>
              <a:tr h="1138903">
                <a:tc>
                  <a:txBody>
                    <a:bodyPr/>
                    <a:lstStyle/>
                    <a:p>
                      <a:endParaRPr lang="cs-CZ" sz="1600">
                        <a:effectLst/>
                      </a:endParaRPr>
                    </a:p>
                  </a:txBody>
                  <a:tcPr marL="30756" marR="30756" marT="30756" marB="30756" anchor="ctr">
                    <a:lnL w="762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91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B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197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«</a:t>
                      </a:r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2" tooltip="Единая Россия"/>
                        </a:rPr>
                        <a:t>Единая Россия</a:t>
                      </a:r>
                      <a:r>
                        <a:rPr lang="ru-RU" sz="1600">
                          <a:effectLst/>
                        </a:rPr>
                        <a:t>»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ЕР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3" tooltip="Либеральный консерватизм"/>
                        </a:rPr>
                        <a:t>либеральный консерватизм</a:t>
                      </a:r>
                      <a:r>
                        <a:rPr lang="ru-RU" sz="1600">
                          <a:effectLst/>
                        </a:rPr>
                        <a:t>, </a:t>
                      </a:r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4" tooltip="Экономический либерализм"/>
                        </a:rPr>
                        <a:t>экономический либерализм</a:t>
                      </a:r>
                      <a:r>
                        <a:rPr lang="ru-RU" sz="1600">
                          <a:effectLst/>
                        </a:rPr>
                        <a:t>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5" tooltip="Медведев, Дмитрий Анатольевич"/>
                        </a:rPr>
                        <a:t>Д. А. Медведев</a:t>
                      </a:r>
                      <a:r>
                        <a:rPr lang="ru-RU" sz="1600">
                          <a:effectLst/>
                        </a:rPr>
                        <a:t>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6" tooltip="Неверов, Сергей Иванович"/>
                        </a:rPr>
                        <a:t>С. И. Неверов</a:t>
                      </a:r>
                      <a:r>
                        <a:rPr lang="ru-RU" sz="1600">
                          <a:effectLst/>
                        </a:rPr>
                        <a:t>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343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962558"/>
                  </a:ext>
                </a:extLst>
              </a:tr>
              <a:tr h="1138903">
                <a:tc>
                  <a:txBody>
                    <a:bodyPr/>
                    <a:lstStyle/>
                    <a:p>
                      <a:endParaRPr lang="cs-CZ" sz="1600">
                        <a:effectLst/>
                      </a:endParaRPr>
                    </a:p>
                  </a:txBody>
                  <a:tcPr marL="30756" marR="30756" marT="30756" marB="30756" anchor="ctr">
                    <a:lnL w="7620" cap="flat" cmpd="sng" algn="ctr">
                      <a:solidFill>
                        <a:srgbClr val="8B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B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416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7" tooltip="Коммунистическая партия Российской Федерации"/>
                        </a:rPr>
                        <a:t>Коммунистическая партия Российской Федерации</a:t>
                      </a:r>
                      <a:r>
                        <a:rPr lang="ru-RU" sz="1600">
                          <a:effectLst/>
                        </a:rPr>
                        <a:t>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КПРФ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8" tooltip="Коммунизм"/>
                        </a:rPr>
                        <a:t>коммунизм</a:t>
                      </a:r>
                      <a:r>
                        <a:rPr lang="ru-RU" sz="1600">
                          <a:effectLst/>
                        </a:rPr>
                        <a:t>, </a:t>
                      </a:r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9" tooltip="Марксизм-ленинизм"/>
                        </a:rPr>
                        <a:t>марксизм-ленинизм</a:t>
                      </a:r>
                      <a:r>
                        <a:rPr lang="ru-RU" sz="1600">
                          <a:effectLst/>
                        </a:rPr>
                        <a:t>, </a:t>
                      </a:r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10" tooltip="Патриотизм"/>
                        </a:rPr>
                        <a:t>патриотизм</a:t>
                      </a:r>
                      <a:r>
                        <a:rPr lang="ru-RU" sz="1600">
                          <a:effectLst/>
                        </a:rPr>
                        <a:t>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11" tooltip="Зюганов, Геннадий Андреевич"/>
                        </a:rPr>
                        <a:t>Г. А. Зюганов</a:t>
                      </a:r>
                      <a:r>
                        <a:rPr lang="ru-RU" sz="1600">
                          <a:effectLst/>
                        </a:rPr>
                        <a:t>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42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054049"/>
                  </a:ext>
                </a:extLst>
              </a:tr>
              <a:tr h="1457278">
                <a:tc>
                  <a:txBody>
                    <a:bodyPr/>
                    <a:lstStyle/>
                    <a:p>
                      <a:endParaRPr lang="cs-CZ" sz="1600">
                        <a:effectLst/>
                      </a:endParaRPr>
                    </a:p>
                  </a:txBody>
                  <a:tcPr marL="30756" marR="30756" marT="30756" marB="30756" anchor="ctr">
                    <a:lnL w="7620" cap="flat" cmpd="sng" algn="ctr">
                      <a:solidFill>
                        <a:srgbClr val="416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416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69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12" tooltip="ЛДПР"/>
                        </a:rPr>
                        <a:t>Либерально-демократическая партия России</a:t>
                      </a:r>
                      <a:r>
                        <a:rPr lang="ru-RU" sz="1600">
                          <a:effectLst/>
                        </a:rPr>
                        <a:t>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ЛДПР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3" tooltip="Либеральный консерватизм"/>
                        </a:rPr>
                        <a:t>либеральный консерватизм</a:t>
                      </a:r>
                      <a:r>
                        <a:rPr lang="ru-RU" sz="1600">
                          <a:effectLst/>
                        </a:rPr>
                        <a:t>, </a:t>
                      </a:r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13" tooltip="Антикоммунизм"/>
                        </a:rPr>
                        <a:t>антикоммунизм</a:t>
                      </a:r>
                      <a:r>
                        <a:rPr lang="ru-RU" sz="1600">
                          <a:effectLst/>
                        </a:rPr>
                        <a:t>, </a:t>
                      </a:r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10" tooltip="Патриотизм"/>
                        </a:rPr>
                        <a:t>патриотизм</a:t>
                      </a:r>
                      <a:r>
                        <a:rPr lang="ru-RU" sz="1600">
                          <a:effectLst/>
                        </a:rPr>
                        <a:t>, </a:t>
                      </a:r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14" tooltip="Смешанная экономика"/>
                        </a:rPr>
                        <a:t>смешанная экономика</a:t>
                      </a:r>
                      <a:r>
                        <a:rPr lang="ru-RU" sz="1600">
                          <a:effectLst/>
                        </a:rPr>
                        <a:t>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u="sng">
                          <a:solidFill>
                            <a:srgbClr val="0645AD"/>
                          </a:solidFill>
                          <a:effectLst/>
                          <a:hlinkClick r:id="rId15" tooltip="Жириновский, Владимир Вольфович"/>
                        </a:rPr>
                        <a:t>В. В. Жириновский</a:t>
                      </a:r>
                      <a:r>
                        <a:rPr lang="ru-RU" sz="1600">
                          <a:effectLst/>
                        </a:rPr>
                        <a:t>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39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116605"/>
                  </a:ext>
                </a:extLst>
              </a:tr>
              <a:tr h="820526">
                <a:tc>
                  <a:txBody>
                    <a:bodyPr/>
                    <a:lstStyle/>
                    <a:p>
                      <a:endParaRPr lang="cs-CZ" sz="1600">
                        <a:effectLst/>
                      </a:endParaRPr>
                    </a:p>
                  </a:txBody>
                  <a:tcPr marL="30756" marR="30756" marT="30756" marB="30756" anchor="ctr">
                    <a:lnL w="762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AA5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C14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«</a:t>
                      </a:r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16" tooltip="Справедливая Россия"/>
                        </a:rPr>
                        <a:t>Справедливая Россия</a:t>
                      </a:r>
                      <a:r>
                        <a:rPr lang="ru-RU" sz="1600">
                          <a:effectLst/>
                        </a:rPr>
                        <a:t>»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СР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17" tooltip="Социал-демократия"/>
                        </a:rPr>
                        <a:t>социал-демократия</a:t>
                      </a:r>
                      <a:r>
                        <a:rPr lang="ru-RU" sz="1600">
                          <a:effectLst/>
                        </a:rPr>
                        <a:t>, </a:t>
                      </a:r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18" tooltip="Демократический социализм"/>
                        </a:rPr>
                        <a:t>демократический социализм</a:t>
                      </a:r>
                      <a:r>
                        <a:rPr lang="ru-RU" sz="1600">
                          <a:effectLst/>
                        </a:rPr>
                        <a:t>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19" tooltip="Миронов, Сергей Михайлович"/>
                        </a:rPr>
                        <a:t>С. М. Миронов</a:t>
                      </a:r>
                      <a:r>
                        <a:rPr lang="ru-RU" sz="1600">
                          <a:effectLst/>
                        </a:rPr>
                        <a:t>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23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710529"/>
                  </a:ext>
                </a:extLst>
              </a:tr>
              <a:tr h="820526">
                <a:tc>
                  <a:txBody>
                    <a:bodyPr/>
                    <a:lstStyle/>
                    <a:p>
                      <a:endParaRPr lang="cs-CZ" sz="1600">
                        <a:effectLst/>
                      </a:endParaRPr>
                    </a:p>
                  </a:txBody>
                  <a:tcPr marL="30756" marR="30756" marT="30756" marB="30756" anchor="ctr">
                    <a:lnL w="7620" cap="flat" cmpd="sng" algn="ctr">
                      <a:solidFill>
                        <a:srgbClr val="DC14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C14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14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«</a:t>
                      </a:r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20" tooltip="Родина (партия, Россия)"/>
                        </a:rPr>
                        <a:t>Родина</a:t>
                      </a:r>
                      <a:r>
                        <a:rPr lang="ru-RU" sz="1600">
                          <a:effectLst/>
                        </a:rPr>
                        <a:t>»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Родина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21" tooltip="Традиционализм"/>
                        </a:rPr>
                        <a:t>традиционализм</a:t>
                      </a:r>
                      <a:r>
                        <a:rPr lang="ru-RU" sz="1600">
                          <a:effectLst/>
                        </a:rPr>
                        <a:t>, </a:t>
                      </a:r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22" tooltip="Национал-консерватизм"/>
                        </a:rPr>
                        <a:t>национал-консерватизм</a:t>
                      </a:r>
                      <a:r>
                        <a:rPr lang="ru-RU" sz="1600">
                          <a:effectLst/>
                        </a:rPr>
                        <a:t>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23" tooltip="Журавлёв, Алексей Александрович"/>
                        </a:rPr>
                        <a:t>А. А. Журавлёв</a:t>
                      </a:r>
                      <a:r>
                        <a:rPr lang="ru-RU" sz="1600">
                          <a:effectLst/>
                        </a:rPr>
                        <a:t>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effectLst/>
                        </a:rPr>
                        <a:t>1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113140"/>
                  </a:ext>
                </a:extLst>
              </a:tr>
              <a:tr h="820526">
                <a:tc>
                  <a:txBody>
                    <a:bodyPr/>
                    <a:lstStyle/>
                    <a:p>
                      <a:endParaRPr lang="cs-CZ" sz="1600">
                        <a:effectLst/>
                      </a:endParaRPr>
                    </a:p>
                  </a:txBody>
                  <a:tcPr marL="30756" marR="30756" marT="30756" marB="30756" anchor="ctr">
                    <a:lnL w="762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«</a:t>
                      </a:r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24" tooltip="Гражданская платформа (Россия)"/>
                        </a:rPr>
                        <a:t>Гражданская платформа</a:t>
                      </a:r>
                      <a:r>
                        <a:rPr lang="ru-RU" sz="1600">
                          <a:effectLst/>
                        </a:rPr>
                        <a:t>»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ГП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25" tooltip="Консерватизм"/>
                        </a:rPr>
                        <a:t>консерватизм</a:t>
                      </a:r>
                      <a:r>
                        <a:rPr lang="ru-RU" sz="1600">
                          <a:effectLst/>
                        </a:rPr>
                        <a:t>, </a:t>
                      </a:r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4" tooltip="Экономический либерализм"/>
                        </a:rPr>
                        <a:t>экономический либерализм</a:t>
                      </a:r>
                      <a:r>
                        <a:rPr lang="ru-RU" sz="1600">
                          <a:effectLst/>
                        </a:rPr>
                        <a:t>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u="none" strike="noStrike">
                          <a:solidFill>
                            <a:srgbClr val="0645AD"/>
                          </a:solidFill>
                          <a:effectLst/>
                          <a:hlinkClick r:id="rId26" tooltip="Шайхутдинов, Рифат Габдулхакович"/>
                        </a:rPr>
                        <a:t>Р. Г. Шайхутдинов</a:t>
                      </a:r>
                      <a:r>
                        <a:rPr lang="ru-RU" sz="1600">
                          <a:effectLst/>
                        </a:rPr>
                        <a:t>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effectLst/>
                        </a:rPr>
                        <a:t>1 </a:t>
                      </a:r>
                    </a:p>
                  </a:txBody>
                  <a:tcPr marL="12298" marR="12298" marT="6138" marB="6138"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201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956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4825998-801E-43B9-A07C-32F78084A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903" y="11452"/>
            <a:ext cx="5335480" cy="684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99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7BCC42A-DFA9-4C9C-BA2E-10427D750B99}"/>
              </a:ext>
            </a:extLst>
          </p:cNvPr>
          <p:cNvSpPr txBox="1"/>
          <p:nvPr/>
        </p:nvSpPr>
        <p:spPr>
          <a:xfrm>
            <a:off x="2613992" y="305068"/>
            <a:ext cx="79910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/>
              <a:t>АУДИРОВАНИЕ:</a:t>
            </a:r>
            <a:r>
              <a:rPr lang="ru-RU" sz="2000" b="1" dirty="0"/>
              <a:t> </a:t>
            </a:r>
          </a:p>
          <a:p>
            <a:endParaRPr lang="ru-RU" sz="2000" b="1" dirty="0"/>
          </a:p>
          <a:p>
            <a:pPr marL="342900" indent="-342900">
              <a:buAutoNum type="arabicPeriod"/>
            </a:pPr>
            <a:r>
              <a:rPr lang="ru-RU" sz="2000" b="1" dirty="0"/>
              <a:t>Прослушайте текст и составьте план текста.</a:t>
            </a:r>
          </a:p>
          <a:p>
            <a:pPr marL="342900" indent="-342900">
              <a:buAutoNum type="arabicPeriod"/>
            </a:pPr>
            <a:r>
              <a:rPr lang="ru-RU" sz="2000" b="1" dirty="0"/>
              <a:t>Подготовьтесь к пересказу текста собственными словами.</a:t>
            </a:r>
          </a:p>
          <a:p>
            <a:pPr marL="342900" indent="-342900">
              <a:buAutoNum type="arabicPeriod"/>
            </a:pPr>
            <a:endParaRPr lang="ru-RU" sz="2000" b="1" dirty="0"/>
          </a:p>
          <a:p>
            <a:pPr marL="342900" indent="-342900">
              <a:buAutoNum type="arabicPeriod"/>
            </a:pPr>
            <a:endParaRPr lang="ru-RU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Глобализация. Текст №1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Глобализация. Текст №2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Теории заговора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Лоббизм</a:t>
            </a:r>
          </a:p>
          <a:p>
            <a:endParaRPr lang="ru-RU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М.С. Горбачев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Президентство</a:t>
            </a:r>
          </a:p>
          <a:p>
            <a:endParaRPr lang="cs-CZ" sz="2000" b="1" dirty="0"/>
          </a:p>
        </p:txBody>
      </p:sp>
      <p:pic>
        <p:nvPicPr>
          <p:cNvPr id="3" name="15a-B">
            <a:hlinkClick r:id="" action="ppaction://media"/>
            <a:extLst>
              <a:ext uri="{FF2B5EF4-FFF2-40B4-BE49-F238E27FC236}">
                <a16:creationId xmlns:a16="http://schemas.microsoft.com/office/drawing/2014/main" id="{4BE3FCD6-9FE4-4F6C-8B06-58363A475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47115" y="2079901"/>
            <a:ext cx="487363" cy="487363"/>
          </a:xfrm>
          <a:prstGeom prst="rect">
            <a:avLst/>
          </a:prstGeom>
        </p:spPr>
      </p:pic>
      <p:pic>
        <p:nvPicPr>
          <p:cNvPr id="4" name="15b-4">
            <a:hlinkClick r:id="" action="ppaction://media"/>
            <a:extLst>
              <a:ext uri="{FF2B5EF4-FFF2-40B4-BE49-F238E27FC236}">
                <a16:creationId xmlns:a16="http://schemas.microsoft.com/office/drawing/2014/main" id="{44914D42-F089-436A-AE58-F8D5517AF4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2318" y="2753130"/>
            <a:ext cx="487363" cy="487363"/>
          </a:xfrm>
          <a:prstGeom prst="rect">
            <a:avLst/>
          </a:prstGeom>
        </p:spPr>
      </p:pic>
      <p:pic>
        <p:nvPicPr>
          <p:cNvPr id="5" name="15c-A vy znaete 15">
            <a:hlinkClick r:id="" action="ppaction://media"/>
            <a:extLst>
              <a:ext uri="{FF2B5EF4-FFF2-40B4-BE49-F238E27FC236}">
                <a16:creationId xmlns:a16="http://schemas.microsoft.com/office/drawing/2014/main" id="{7067ECC2-CBDB-4A11-B69B-2931048757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47115" y="3312353"/>
            <a:ext cx="487363" cy="487363"/>
          </a:xfrm>
          <a:prstGeom prst="rect">
            <a:avLst/>
          </a:prstGeom>
        </p:spPr>
      </p:pic>
      <p:pic>
        <p:nvPicPr>
          <p:cNvPr id="6" name="15d-proverte sebja 3">
            <a:hlinkClick r:id="" action="ppaction://media"/>
            <a:extLst>
              <a:ext uri="{FF2B5EF4-FFF2-40B4-BE49-F238E27FC236}">
                <a16:creationId xmlns:a16="http://schemas.microsoft.com/office/drawing/2014/main" id="{8E9E04AC-CEBA-41D5-8F11-6A891AFC1BE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47115" y="4536739"/>
            <a:ext cx="487363" cy="487363"/>
          </a:xfrm>
          <a:prstGeom prst="rect">
            <a:avLst/>
          </a:prstGeom>
        </p:spPr>
      </p:pic>
      <p:pic>
        <p:nvPicPr>
          <p:cNvPr id="7" name="14c-A vy znaete 14">
            <a:hlinkClick r:id="" action="ppaction://media"/>
            <a:extLst>
              <a:ext uri="{FF2B5EF4-FFF2-40B4-BE49-F238E27FC236}">
                <a16:creationId xmlns:a16="http://schemas.microsoft.com/office/drawing/2014/main" id="{446520C6-6CF2-4406-8964-CB75C1467F7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75" y="92075"/>
            <a:ext cx="487363" cy="487363"/>
          </a:xfrm>
          <a:prstGeom prst="rect">
            <a:avLst/>
          </a:prstGeom>
        </p:spPr>
      </p:pic>
      <p:pic>
        <p:nvPicPr>
          <p:cNvPr id="8" name="14c-A vy znaete 14">
            <a:hlinkClick r:id="" action="ppaction://media"/>
            <a:extLst>
              <a:ext uri="{FF2B5EF4-FFF2-40B4-BE49-F238E27FC236}">
                <a16:creationId xmlns:a16="http://schemas.microsoft.com/office/drawing/2014/main" id="{21C69744-94F6-4F99-87E4-C430059E2A1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54211" y="3938518"/>
            <a:ext cx="487363" cy="487363"/>
          </a:xfrm>
          <a:prstGeom prst="rect">
            <a:avLst/>
          </a:prstGeom>
        </p:spPr>
      </p:pic>
      <p:pic>
        <p:nvPicPr>
          <p:cNvPr id="9" name="14b-4">
            <a:hlinkClick r:id="" action="ppaction://media"/>
            <a:extLst>
              <a:ext uri="{FF2B5EF4-FFF2-40B4-BE49-F238E27FC236}">
                <a16:creationId xmlns:a16="http://schemas.microsoft.com/office/drawing/2014/main" id="{4478A93B-5F50-4235-9B20-38D82686F18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0865" y="51610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4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9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67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67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94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98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149FD67-87B0-472A-AFC9-D65870708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15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61958DC-95D7-488D-A164-EC44B91B4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91" y="0"/>
            <a:ext cx="5122584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D214DB4-419D-44FD-8FA6-B64412DAD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775" y="0"/>
            <a:ext cx="5263808" cy="686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12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DC3B001-A9DF-4B7D-A111-F2FEC868F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091" y="248514"/>
            <a:ext cx="5320779" cy="29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15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Obdélník 2"/>
          <p:cNvSpPr/>
          <p:nvPr/>
        </p:nvSpPr>
        <p:spPr>
          <a:xfrm>
            <a:off x="296562" y="305068"/>
            <a:ext cx="1159887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Государственный строй</a:t>
            </a:r>
            <a:endParaRPr lang="cs-CZ" sz="2000" dirty="0">
              <a:solidFill>
                <a:srgbClr val="00B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Российская Федерация (Россия) является «демократическим федеративным правовым государством с республиканской формой правления». Носителем суверенитета и единственным источником власти в Российской Федерации является, согласно Конституции, ее многонациональный народ. Народ реализует свою власть непосредственно, а также посредством органов государственной власти и органов местного самоуправления.</a:t>
            </a:r>
            <a:endParaRPr lang="cs-CZ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Россия – президентская республика. Президент, который является главой государства, обладает широкими полномочиями: в соответствии с Конституцией и федеральными законами он определяет основные направления внутренней и внешней политики страны. Принципы федеративного устройства России включают в себя государственную целостность, единство и равноправие субъектов, разделение компетенций и предметов ведения между федеральными и региональными органами власти. В соответствии с Конституцией Россия — светское государство, никакая религия не может устанавливаться в качестве государственной или обязательной. Религиозные объединения отделены от государства и равны перед законом.</a:t>
            </a:r>
            <a:endParaRPr lang="cs-CZ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Конституция</a:t>
            </a:r>
            <a:endParaRPr lang="cs-CZ" sz="2000" dirty="0">
              <a:solidFill>
                <a:srgbClr val="00B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Действующая Конституция Российской Федерации была принята по результатам референдума в 1993 году.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Конституция  разграничила компетенции и предметы ведения федеральных и региональных органов власти, а также общие области их компетенции. В ней закреплены принципы верховенства федерального права, многопартийности и разнообразия форм собственности.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581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/>
          <p:cNvSpPr/>
          <p:nvPr/>
        </p:nvSpPr>
        <p:spPr>
          <a:xfrm>
            <a:off x="615177" y="151179"/>
            <a:ext cx="1134350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Президент</a:t>
            </a:r>
            <a:endParaRPr lang="cs-CZ" sz="2000" dirty="0">
              <a:solidFill>
                <a:srgbClr val="00B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В соответствии с Конституцией глава государства является гарантом Конституции, прав и свобод человека и гражданина, принимает меры по охране суверенитета России, ее независимости и государственной целостности. Президент обеспечивает согласованное функционирование и взаимодействие ветвей государственной власти. Он назначает с согласия Государственной Думы Председателя Правительства, по предложению Председателя Правительства назначает на должность и освобождает от должности заместителей Председателя, федеральных министров. Президент имеет право председательствовать на заседаниях Правительства, принимает решение об отставке Правительства, может отменить постановления и распоряжения Правительства в случае их противоречия Конституции, федеральным законам и его указам.</a:t>
            </a:r>
            <a:endParaRPr lang="cs-CZ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 глава государства Президент обладает широкими полномочиями во внешнеполитической и военной областях. Он определяет основные направления внешней политики страны, ведет переговоры и подписывает международные договоры, ратификационные грамоты, принимает верительные и отзывные грамоты аккредитуемых представителей иностранных государств и международных организаций. Президент является Верховным Главнокомандующим Вооруженных Сил России, назначает и освобождает от занимаемых должностей высшее командование Вооруженных Сил, формирует и возглавляет Совет Безопасности – конституционный орган, осуществляющий подготовку решений Президента по вопросам обеспечения защищенности интересов личности, общества и государства от внутренних и внешних угроз. Президент избирается сроком на 6 лет.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483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/>
          <p:cNvSpPr/>
          <p:nvPr/>
        </p:nvSpPr>
        <p:spPr>
          <a:xfrm>
            <a:off x="1071995" y="305068"/>
            <a:ext cx="1019020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Правительство</a:t>
            </a:r>
            <a:endParaRPr lang="cs-CZ" sz="2000" dirty="0">
              <a:solidFill>
                <a:srgbClr val="00B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Правительство Российской Федерации является коллегиальным органом и возглавляет единую систему исполнительной власти в стране. В состав Правительства входят Председатель Правительства, его заместители и федеральные министры. Председатель Правительства назначается Президентом Российской Федерации с согласия Государственной думы. Постоянно действующим органом Правительства является его президиум.</a:t>
            </a:r>
            <a:endParaRPr lang="cs-CZ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Правительство разрабатывает и выносит на рассмотрение Государственной думы федеральный бюджет и обеспечивает его исполнение, обеспечивает проведение единой финансовой, кредитной и денежной политики, проводит единую государственную политику в области культуры, науки, образования, здравоохранения, социального обеспечения и экологии, осуществляет управление федеральной собственностью. Правительство также принимает меры по обеспечению обороны страны, государственной безопасности, реализации внешней политики, осуществляет меры по обеспечению законности, прав и свобод граждан, охране собственности и общественного порядка, борьбе с преступностью.</a:t>
            </a:r>
            <a:endParaRPr lang="cs-CZ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Федеральное собрание</a:t>
            </a:r>
            <a:endParaRPr lang="cs-CZ" sz="2000" dirty="0">
              <a:solidFill>
                <a:srgbClr val="00B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Федеральное Собрание или парламент Российской Федерации является представительным и законодательным органом Российской Федерации. Он состоит из 2-х палат – Совета Федерации и Государственной Думы.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338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/>
          <p:cNvSpPr/>
          <p:nvPr/>
        </p:nvSpPr>
        <p:spPr>
          <a:xfrm>
            <a:off x="771979" y="387721"/>
            <a:ext cx="1081628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Совет Федерации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Совет Федерации входят: по 2 представителя от каждого субъекта Российской Федерации — по одному от законодательного (представительного) и исполнительного органов государственной власти.</a:t>
            </a:r>
            <a:b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Президент Российской Федерации имеет право назначать представителей Российской Федерации в состав Совета Федерации, но не более 10% от числа членов Совета Федерации.</a:t>
            </a:r>
            <a:b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компетенции Совета Федерации относится принятие решений по следующим основным вопросам: утверждение изменений границ между субъектами Российской Федерации, назначение выборов Президента Российской Федерации, отрешение Президента Российской Федерации от должности, использование Вооруженных Сил за пределами территории Российской Федерации и другие.</a:t>
            </a:r>
            <a:endParaRPr lang="cs-CZ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Государственная Дума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состоит из 450 депутатов, которые избираются на основе равного и прямого избирательного права путем тайного голосовании сроком на 5 лет. Депутатом Государственной Думы может стать гражданин Российской Федерации, достигший 21 года и имеющий право участвовать в выборах. К ведению Государственной Думы относится принятие решений по следующим основным вопросам: дача согласия Президенту Российской Федерации на назначение Председателя Правительства Российской Федерации, заслушивание ежегодных отчетов Правительства, объявление амнистии, вопрос о доверии Правительству Российской Федерации, а также многие другие. Совет Федерации и Государственная Дума заседают раздельно.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818851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1220</TotalTime>
  <Words>1309</Words>
  <Application>Microsoft Office PowerPoint</Application>
  <PresentationFormat>Širokoúhlá obrazovka</PresentationFormat>
  <Paragraphs>151</Paragraphs>
  <Slides>28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&amp;quot</vt:lpstr>
      <vt:lpstr>Arial</vt:lpstr>
      <vt:lpstr>Helmet</vt:lpstr>
      <vt:lpstr>Symbol</vt:lpstr>
      <vt:lpstr>Tw Cen MT</vt:lpstr>
      <vt:lpstr>Kapka</vt:lpstr>
      <vt:lpstr>Разговорная практика</vt:lpstr>
      <vt:lpstr>ГОСУДАРСТВЕННОЕ УСТРОЙСТВО РФ политика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политика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Stranz-Nikitina, Veronika</dc:creator>
  <cp:lastModifiedBy>Veronika</cp:lastModifiedBy>
  <cp:revision>23</cp:revision>
  <dcterms:created xsi:type="dcterms:W3CDTF">2019-09-23T08:05:44Z</dcterms:created>
  <dcterms:modified xsi:type="dcterms:W3CDTF">2019-09-29T15:55:18Z</dcterms:modified>
</cp:coreProperties>
</file>